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6"/>
  </p:sldMasterIdLst>
  <p:notesMasterIdLst>
    <p:notesMasterId r:id="rId37"/>
  </p:notesMasterIdLst>
  <p:handoutMasterIdLst>
    <p:handoutMasterId r:id="rId38"/>
  </p:handoutMasterIdLst>
  <p:sldIdLst>
    <p:sldId id="280" r:id="rId7"/>
    <p:sldId id="480" r:id="rId8"/>
    <p:sldId id="452" r:id="rId9"/>
    <p:sldId id="449" r:id="rId10"/>
    <p:sldId id="434" r:id="rId11"/>
    <p:sldId id="493" r:id="rId12"/>
    <p:sldId id="461" r:id="rId13"/>
    <p:sldId id="475" r:id="rId14"/>
    <p:sldId id="450" r:id="rId15"/>
    <p:sldId id="457" r:id="rId16"/>
    <p:sldId id="460" r:id="rId17"/>
    <p:sldId id="477" r:id="rId18"/>
    <p:sldId id="476" r:id="rId19"/>
    <p:sldId id="446" r:id="rId20"/>
    <p:sldId id="448" r:id="rId21"/>
    <p:sldId id="485" r:id="rId22"/>
    <p:sldId id="486" r:id="rId23"/>
    <p:sldId id="455" r:id="rId24"/>
    <p:sldId id="489" r:id="rId25"/>
    <p:sldId id="487" r:id="rId26"/>
    <p:sldId id="488" r:id="rId27"/>
    <p:sldId id="490" r:id="rId28"/>
    <p:sldId id="491" r:id="rId29"/>
    <p:sldId id="492" r:id="rId30"/>
    <p:sldId id="430" r:id="rId31"/>
    <p:sldId id="451" r:id="rId32"/>
    <p:sldId id="464" r:id="rId33"/>
    <p:sldId id="469" r:id="rId34"/>
    <p:sldId id="291" r:id="rId35"/>
    <p:sldId id="470" r:id="rId36"/>
  </p:sldIdLst>
  <p:sldSz cx="9144000" cy="6858000" type="screen4x3"/>
  <p:notesSz cx="7010400" cy="9296400"/>
  <p:defaultTextStyle>
    <a:defPPr>
      <a:defRPr lang="en-US"/>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66"/>
    <a:srgbClr val="0033CC"/>
    <a:srgbClr val="000099"/>
    <a:srgbClr val="0000CC"/>
    <a:srgbClr val="003366"/>
    <a:srgbClr val="00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52" autoAdjust="0"/>
    <p:restoredTop sz="80667" autoAdjust="0"/>
  </p:normalViewPr>
  <p:slideViewPr>
    <p:cSldViewPr>
      <p:cViewPr>
        <p:scale>
          <a:sx n="100" d="100"/>
          <a:sy n="100" d="100"/>
        </p:scale>
        <p:origin x="-194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300" y="-22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a:lvl1pPr>
          </a:lstStyle>
          <a:p>
            <a:pPr>
              <a:defRPr/>
            </a:pPr>
            <a:endParaRPr lang="en-US" dirty="0"/>
          </a:p>
        </p:txBody>
      </p:sp>
      <p:sp>
        <p:nvSpPr>
          <p:cNvPr id="31846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a:lvl1pPr>
          </a:lstStyle>
          <a:p>
            <a:pPr>
              <a:defRPr/>
            </a:pPr>
            <a:endParaRPr lang="en-US" dirty="0"/>
          </a:p>
        </p:txBody>
      </p:sp>
      <p:sp>
        <p:nvSpPr>
          <p:cNvPr id="31846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a:lvl1pPr>
          </a:lstStyle>
          <a:p>
            <a:pPr>
              <a:defRPr/>
            </a:pPr>
            <a:endParaRPr lang="en-US" dirty="0"/>
          </a:p>
        </p:txBody>
      </p:sp>
      <p:sp>
        <p:nvSpPr>
          <p:cNvPr id="31846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a:lvl1pPr>
          </a:lstStyle>
          <a:p>
            <a:pPr>
              <a:defRPr/>
            </a:pPr>
            <a:fld id="{37F6934D-0C69-4645-8010-1964C774727D}" type="slidenum">
              <a:rPr lang="en-US"/>
              <a:pPr>
                <a:defRPr/>
              </a:pPr>
              <a:t>‹#›</a:t>
            </a:fld>
            <a:endParaRPr lang="en-US" dirty="0"/>
          </a:p>
        </p:txBody>
      </p:sp>
    </p:spTree>
    <p:extLst>
      <p:ext uri="{BB962C8B-B14F-4D97-AF65-F5344CB8AC3E}">
        <p14:creationId xmlns:p14="http://schemas.microsoft.com/office/powerpoint/2010/main" val="159758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b="0">
                <a:latin typeface="Times New Roman" pitchFamily="18" charset="0"/>
              </a:defRPr>
            </a:lvl1pPr>
          </a:lstStyle>
          <a:p>
            <a:pPr>
              <a:defRPr/>
            </a:pPr>
            <a:endParaRPr lang="en-US" dirty="0"/>
          </a:p>
        </p:txBody>
      </p:sp>
      <p:sp>
        <p:nvSpPr>
          <p:cNvPr id="819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b="0">
                <a:latin typeface="Times New Roman" pitchFamily="18"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b="0">
                <a:latin typeface="Times New Roman" pitchFamily="18" charset="0"/>
              </a:defRPr>
            </a:lvl1pPr>
          </a:lstStyle>
          <a:p>
            <a:pPr>
              <a:defRPr/>
            </a:pPr>
            <a:endParaRPr lang="en-US" dirty="0"/>
          </a:p>
        </p:txBody>
      </p:sp>
      <p:sp>
        <p:nvSpPr>
          <p:cNvPr id="819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b="0">
                <a:latin typeface="Times New Roman" pitchFamily="18" charset="0"/>
              </a:defRPr>
            </a:lvl1pPr>
          </a:lstStyle>
          <a:p>
            <a:pPr>
              <a:defRPr/>
            </a:pPr>
            <a:fld id="{76618E7D-D367-485C-ADAB-2888A65B7F02}" type="slidenum">
              <a:rPr lang="en-US"/>
              <a:pPr>
                <a:defRPr/>
              </a:pPr>
              <a:t>‹#›</a:t>
            </a:fld>
            <a:endParaRPr lang="en-US" dirty="0"/>
          </a:p>
        </p:txBody>
      </p:sp>
    </p:spTree>
    <p:extLst>
      <p:ext uri="{BB962C8B-B14F-4D97-AF65-F5344CB8AC3E}">
        <p14:creationId xmlns:p14="http://schemas.microsoft.com/office/powerpoint/2010/main" val="2841510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DCD7CC7-E58C-4125-8E58-D809A61A2D77}" type="slidenum">
              <a:rPr lang="en-US" smtClean="0"/>
              <a:pPr/>
              <a:t>1</a:t>
            </a:fld>
            <a:endParaRPr lang="en-US" dirty="0" smtClean="0"/>
          </a:p>
        </p:txBody>
      </p:sp>
      <p:sp>
        <p:nvSpPr>
          <p:cNvPr id="33795" name="Rectangle 2"/>
          <p:cNvSpPr>
            <a:spLocks noGrp="1" noRot="1" noChangeAspect="1" noChangeArrowheads="1" noTextEdit="1"/>
          </p:cNvSpPr>
          <p:nvPr>
            <p:ph type="sldImg"/>
          </p:nvPr>
        </p:nvSpPr>
        <p:spPr>
          <a:ln/>
        </p:spPr>
      </p:sp>
      <p:sp>
        <p:nvSpPr>
          <p:cNvPr id="33796" name="Notes Placeholder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F41382C-3EF1-40BC-A997-55A7E1734AF3}" type="slidenum">
              <a:rPr lang="en-US" smtClean="0"/>
              <a:pPr/>
              <a:t>10</a:t>
            </a:fld>
            <a:endParaRPr lang="en-US" dirty="0" smtClean="0"/>
          </a:p>
        </p:txBody>
      </p:sp>
      <p:sp>
        <p:nvSpPr>
          <p:cNvPr id="41987" name="Rectangle 2"/>
          <p:cNvSpPr>
            <a:spLocks noGrp="1" noRot="1" noChangeAspect="1" noChangeArrowheads="1" noTextEdit="1"/>
          </p:cNvSpPr>
          <p:nvPr>
            <p:ph type="sldImg"/>
          </p:nvPr>
        </p:nvSpPr>
        <p:spPr>
          <a:ln/>
        </p:spPr>
      </p:sp>
      <p:sp>
        <p:nvSpPr>
          <p:cNvPr id="41988" name="Notes Placeholder 3"/>
          <p:cNvSpPr>
            <a:spLocks noGrp="1"/>
          </p:cNvSpPr>
          <p:nvPr>
            <p:ph type="body" idx="1"/>
          </p:nvPr>
        </p:nvSpPr>
        <p:spPr>
          <a:noFill/>
          <a:ln/>
        </p:spPr>
        <p:txBody>
          <a:bodyPr/>
          <a:lstStyle/>
          <a:p>
            <a:r>
              <a:rPr lang="en-US" dirty="0" smtClean="0"/>
              <a:t>The Convening Order provides the board’s membership and explains</a:t>
            </a:r>
            <a:r>
              <a:rPr lang="en-US" baseline="0" dirty="0" smtClean="0"/>
              <a:t> the best and fully qualified standard.  The quota letter lists quotas and discrete requirements for each designator.  Both </a:t>
            </a:r>
            <a:r>
              <a:rPr lang="en-US" dirty="0" smtClean="0"/>
              <a:t>are made public after the board convenes and posted on NPC’s LDO/CWO board webpage.</a:t>
            </a:r>
          </a:p>
          <a:p>
            <a:endParaRPr lang="en-US" dirty="0" smtClean="0"/>
          </a:p>
          <a:p>
            <a:r>
              <a:rPr lang="en-US" dirty="0" smtClean="0"/>
              <a:t>The discrete</a:t>
            </a:r>
            <a:r>
              <a:rPr lang="en-US" baseline="0" dirty="0" smtClean="0"/>
              <a:t> requirements are the answer to “What is the board looking for?”.  Potential applicants should be reviewing them each year and making career decisions that reflect the experience for which the communities are looking.  Appraisal boards should be using them when conducting interviews to help determine if the candidate is ready.  These requirements are in the quota letter which is also made public after the board convenes and is </a:t>
            </a:r>
            <a:r>
              <a:rPr lang="en-US" dirty="0" smtClean="0"/>
              <a:t>posted on NPC’s LDO/CWO board webpage.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59E47A7-3830-4E37-9E9E-778F550DBED8}" type="slidenum">
              <a:rPr lang="en-US" smtClean="0"/>
              <a:pPr/>
              <a:t>11</a:t>
            </a:fld>
            <a:endParaRPr lang="en-US" dirty="0" smtClean="0"/>
          </a:p>
        </p:txBody>
      </p:sp>
      <p:sp>
        <p:nvSpPr>
          <p:cNvPr id="47107" name="Rectangle 2"/>
          <p:cNvSpPr>
            <a:spLocks noGrp="1" noRot="1" noChangeAspect="1" noChangeArrowheads="1" noTextEdit="1"/>
          </p:cNvSpPr>
          <p:nvPr>
            <p:ph type="sldImg"/>
          </p:nvPr>
        </p:nvSpPr>
        <p:spPr>
          <a:ln/>
        </p:spPr>
      </p:sp>
      <p:sp>
        <p:nvSpPr>
          <p:cNvPr id="47108" name="Notes Placeholder 3"/>
          <p:cNvSpPr>
            <a:spLocks noGrp="1"/>
          </p:cNvSpPr>
          <p:nvPr>
            <p:ph type="body" idx="1"/>
          </p:nvPr>
        </p:nvSpPr>
        <p:spPr>
          <a:noFill/>
          <a:ln/>
        </p:spPr>
        <p:txBody>
          <a:bodyPr/>
          <a:lstStyle/>
          <a:p>
            <a:r>
              <a:rPr lang="en-US" dirty="0" smtClean="0"/>
              <a:t>You can see </a:t>
            </a:r>
            <a:r>
              <a:rPr lang="en-US" dirty="0" err="1" smtClean="0"/>
              <a:t>OMPF</a:t>
            </a:r>
            <a:r>
              <a:rPr lang="en-US" dirty="0" smtClean="0"/>
              <a:t> field codes as a column when you look at your </a:t>
            </a:r>
            <a:r>
              <a:rPr lang="en-US" dirty="0" err="1" smtClean="0"/>
              <a:t>OMPF</a:t>
            </a:r>
            <a:r>
              <a:rPr lang="en-US" dirty="0" smtClean="0"/>
              <a:t> via BOL.</a:t>
            </a:r>
          </a:p>
          <a:p>
            <a:endParaRPr lang="en-US" dirty="0" smtClean="0"/>
          </a:p>
          <a:p>
            <a:r>
              <a:rPr lang="en-US" dirty="0" smtClean="0"/>
              <a:t>To help alleviate confusion in terminology between the Enlisted Summary Record (ESR) and the Electronic Service Record (ESR), the Enlisted Summary Record was renamed the "Personnel Data Summary" or commonly known as the Performance Summary Record Part 1. </a:t>
            </a:r>
          </a:p>
          <a:p>
            <a:endParaRPr lang="en-US" dirty="0" smtClean="0"/>
          </a:p>
          <a:p>
            <a:r>
              <a:rPr lang="en-US" dirty="0" smtClean="0"/>
              <a:t>On BOL, the menu item was changed to “</a:t>
            </a:r>
            <a:r>
              <a:rPr lang="en-US" dirty="0" err="1" smtClean="0"/>
              <a:t>ODC</a:t>
            </a:r>
            <a:r>
              <a:rPr lang="en-US" dirty="0" smtClean="0"/>
              <a:t>/</a:t>
            </a:r>
            <a:r>
              <a:rPr lang="en-US" dirty="0" err="1" smtClean="0"/>
              <a:t>OSR</a:t>
            </a:r>
            <a:r>
              <a:rPr lang="en-US" dirty="0" smtClean="0"/>
              <a:t>/</a:t>
            </a:r>
            <a:r>
              <a:rPr lang="en-US" dirty="0" err="1" smtClean="0"/>
              <a:t>PSR</a:t>
            </a:r>
            <a:r>
              <a:rPr lang="en-US" dirty="0" smtClean="0"/>
              <a:t>,” removing ESR. </a:t>
            </a:r>
          </a:p>
          <a:p>
            <a:endParaRPr lang="en-US" dirty="0" smtClean="0"/>
          </a:p>
          <a:p>
            <a:r>
              <a:rPr lang="en-US" dirty="0" smtClean="0"/>
              <a:t>The PSR Part I contains the Personnel Data Summary; PSR Part II is the Evaluation Summary (Pre-1996 Form); and PSR Part III is the Evaluation Summary (1996 to Present). </a:t>
            </a:r>
          </a:p>
          <a:p>
            <a:endParaRPr lang="en-US" dirty="0" smtClean="0"/>
          </a:p>
          <a:p>
            <a:r>
              <a:rPr lang="en-US" dirty="0" smtClean="0"/>
              <a:t>Your application and any authorized addendums are also provided to the board.  Reasons for addendums not being presented are covered next.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B4751C9-70FF-4EC7-BD89-93D02B2F3442}" type="slidenum">
              <a:rPr lang="en-US" smtClean="0"/>
              <a:pPr/>
              <a:t>12</a:t>
            </a:fld>
            <a:endParaRPr lang="en-US" dirty="0" smtClean="0"/>
          </a:p>
        </p:txBody>
      </p:sp>
      <p:sp>
        <p:nvSpPr>
          <p:cNvPr id="522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 was covered earlier, but it</a:t>
            </a:r>
            <a:r>
              <a:rPr lang="en-US" baseline="0" dirty="0" smtClean="0"/>
              <a:t> is important, so again:  All correspondence must come from you as the applicant via your CO.  You must sign anything you send; otherwise there is not positive confirmation that it came from you and will be deemed third-party correspondence, which is not presented to the board.  Your signature may be a wet signature (signing the paper with a pen) or your digital signature using your CAC.  Unsigned or late addendums are not presented to the board.</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5F311B7-9DE6-4744-8D67-845B717DFF41}" type="slidenum">
              <a:rPr lang="en-US" smtClean="0"/>
              <a:pPr/>
              <a:t>13</a:t>
            </a:fld>
            <a:endParaRPr lang="en-US" dirty="0" smtClean="0"/>
          </a:p>
        </p:txBody>
      </p:sp>
      <p:sp>
        <p:nvSpPr>
          <p:cNvPr id="4813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r>
              <a:rPr lang="en-US" dirty="0" smtClean="0"/>
              <a:t>Appraisers and COs:  You are writing to the board, not to</a:t>
            </a:r>
            <a:r>
              <a:rPr lang="en-US" baseline="0" dirty="0" smtClean="0"/>
              <a:t> the applicant to make him/her feel good.  Be conscious of mixed messages, both between your evaluative blocks and comments and between the appraisal comments and CO recommendations.  OPNAVINST 1420.1B chapter 7 has good guidance for COs when writing their recommendations.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9727E9A-1739-45B9-BF45-EC193B960DC7}" type="slidenum">
              <a:rPr lang="en-US" smtClean="0"/>
              <a:pPr/>
              <a:t>14</a:t>
            </a:fld>
            <a:endParaRPr lang="en-US" dirty="0" smtClean="0"/>
          </a:p>
        </p:txBody>
      </p:sp>
      <p:sp>
        <p:nvSpPr>
          <p:cNvPr id="50179"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r>
              <a:rPr lang="en-US" dirty="0" smtClean="0"/>
              <a:t>Read the convening </a:t>
            </a:r>
            <a:r>
              <a:rPr lang="en-US" smtClean="0"/>
              <a:t>order and discrete </a:t>
            </a:r>
            <a:r>
              <a:rPr lang="en-US" dirty="0" smtClean="0"/>
              <a:t>requirements!  These</a:t>
            </a:r>
            <a:r>
              <a:rPr lang="en-US" baseline="0" dirty="0" smtClean="0"/>
              <a:t> are broad and apply generally to every LDO/CWO applicant; however, each designator may have specific things that make an applicant more competitive.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E10EBFB-D972-4835-9C7E-B47D559FE698}" type="slidenum">
              <a:rPr lang="en-US" smtClean="0"/>
              <a:pPr/>
              <a:t>15</a:t>
            </a:fld>
            <a:endParaRPr lang="en-US" dirty="0" smtClean="0"/>
          </a:p>
        </p:txBody>
      </p:sp>
      <p:sp>
        <p:nvSpPr>
          <p:cNvPr id="5120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4300" lvl="1" indent="0" defTabSz="174625" eaLnBrk="0" hangingPunct="0">
              <a:buFont typeface="Wingdings" pitchFamily="2" charset="2"/>
              <a:buNone/>
              <a:defRPr/>
            </a:pPr>
            <a:r>
              <a:rPr lang="en-US" sz="1200" dirty="0" smtClean="0">
                <a:solidFill>
                  <a:srgbClr val="000066"/>
                </a:solidFill>
              </a:rPr>
              <a:t>These</a:t>
            </a:r>
            <a:r>
              <a:rPr lang="en-US" sz="1200" baseline="0" dirty="0" smtClean="0">
                <a:solidFill>
                  <a:srgbClr val="000066"/>
                </a:solidFill>
              </a:rPr>
              <a:t> are items that boards often struggle with and have to make a determination regarding the candidate based on what information is available to them.</a:t>
            </a:r>
          </a:p>
          <a:p>
            <a:pPr marL="114300" lvl="1" indent="0" defTabSz="174625" eaLnBrk="0" hangingPunct="0">
              <a:buFont typeface="Wingdings" pitchFamily="2" charset="2"/>
              <a:buNone/>
              <a:defRPr/>
            </a:pPr>
            <a:endParaRPr lang="en-US" sz="1200" baseline="0" dirty="0" smtClean="0">
              <a:solidFill>
                <a:srgbClr val="000066"/>
              </a:solidFill>
            </a:endParaRPr>
          </a:p>
          <a:p>
            <a:pPr marL="114300" lvl="1" indent="0" defTabSz="174625" eaLnBrk="0" hangingPunct="0">
              <a:buFont typeface="Wingdings" pitchFamily="2" charset="2"/>
              <a:buNone/>
              <a:defRPr/>
            </a:pPr>
            <a:r>
              <a:rPr lang="en-US" sz="1200" baseline="0" dirty="0" smtClean="0">
                <a:solidFill>
                  <a:srgbClr val="000066"/>
                </a:solidFill>
              </a:rPr>
              <a:t>It is crucial that evaluations tell the truth and speak to the board.  Misleading comments and “read between the lines” style of writing are not desired.</a:t>
            </a:r>
            <a:endParaRPr lang="en-US" sz="1200" dirty="0" smtClean="0">
              <a:solidFill>
                <a:srgbClr val="000066"/>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657E6A-CB7C-4F8E-86B6-B097322010D3}" type="slidenum">
              <a:rPr lang="en-US" smtClean="0"/>
              <a:pPr/>
              <a:t>16</a:t>
            </a:fld>
            <a:endParaRPr lang="en-US" dirty="0" smtClean="0"/>
          </a:p>
        </p:txBody>
      </p:sp>
      <p:sp>
        <p:nvSpPr>
          <p:cNvPr id="45059" name="Rectangle 2"/>
          <p:cNvSpPr>
            <a:spLocks noGrp="1" noRot="1" noChangeAspect="1" noChangeArrowheads="1" noTextEdit="1"/>
          </p:cNvSpPr>
          <p:nvPr>
            <p:ph type="sldImg"/>
          </p:nvPr>
        </p:nvSpPr>
        <p:spPr>
          <a:ln/>
        </p:spPr>
      </p:sp>
      <p:sp>
        <p:nvSpPr>
          <p:cNvPr id="45060" name="Notes Placeholder 3"/>
          <p:cNvSpPr>
            <a:spLocks noGrp="1"/>
          </p:cNvSpPr>
          <p:nvPr>
            <p:ph type="body" idx="1"/>
          </p:nvPr>
        </p:nvSpPr>
        <p:spPr>
          <a:noFill/>
          <a:ln/>
        </p:spPr>
        <p:txBody>
          <a:bodyPr/>
          <a:lstStyle/>
          <a:p>
            <a:r>
              <a:rPr lang="en-US" dirty="0" smtClean="0"/>
              <a:t>What can be made public of the enlisted advancement board process is</a:t>
            </a:r>
            <a:r>
              <a:rPr lang="en-US" baseline="0" dirty="0" smtClean="0"/>
              <a:t> reflected in this section.</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9339" indent="-288207">
              <a:defRPr sz="2400">
                <a:solidFill>
                  <a:schemeClr val="tx1"/>
                </a:solidFill>
                <a:latin typeface="Times New Roman" pitchFamily="18" charset="0"/>
              </a:defRPr>
            </a:lvl2pPr>
            <a:lvl3pPr marL="1152830" indent="-230566">
              <a:defRPr sz="2400">
                <a:solidFill>
                  <a:schemeClr val="tx1"/>
                </a:solidFill>
                <a:latin typeface="Times New Roman" pitchFamily="18" charset="0"/>
              </a:defRPr>
            </a:lvl3pPr>
            <a:lvl4pPr marL="1613962" indent="-230566">
              <a:defRPr sz="2400">
                <a:solidFill>
                  <a:schemeClr val="tx1"/>
                </a:solidFill>
                <a:latin typeface="Times New Roman" pitchFamily="18" charset="0"/>
              </a:defRPr>
            </a:lvl4pPr>
            <a:lvl5pPr marL="2075094" indent="-230566">
              <a:defRPr sz="2400">
                <a:solidFill>
                  <a:schemeClr val="tx1"/>
                </a:solidFill>
                <a:latin typeface="Times New Roman" pitchFamily="18" charset="0"/>
              </a:defRPr>
            </a:lvl5pPr>
            <a:lvl6pPr marL="2536226" indent="-230566" eaLnBrk="0" fontAlgn="base" hangingPunct="0">
              <a:spcBef>
                <a:spcPct val="0"/>
              </a:spcBef>
              <a:spcAft>
                <a:spcPct val="0"/>
              </a:spcAft>
              <a:defRPr sz="2400">
                <a:solidFill>
                  <a:schemeClr val="tx1"/>
                </a:solidFill>
                <a:latin typeface="Times New Roman" pitchFamily="18" charset="0"/>
              </a:defRPr>
            </a:lvl6pPr>
            <a:lvl7pPr marL="2997357" indent="-230566" eaLnBrk="0" fontAlgn="base" hangingPunct="0">
              <a:spcBef>
                <a:spcPct val="0"/>
              </a:spcBef>
              <a:spcAft>
                <a:spcPct val="0"/>
              </a:spcAft>
              <a:defRPr sz="2400">
                <a:solidFill>
                  <a:schemeClr val="tx1"/>
                </a:solidFill>
                <a:latin typeface="Times New Roman" pitchFamily="18" charset="0"/>
              </a:defRPr>
            </a:lvl7pPr>
            <a:lvl8pPr marL="3458489" indent="-230566" eaLnBrk="0" fontAlgn="base" hangingPunct="0">
              <a:spcBef>
                <a:spcPct val="0"/>
              </a:spcBef>
              <a:spcAft>
                <a:spcPct val="0"/>
              </a:spcAft>
              <a:defRPr sz="2400">
                <a:solidFill>
                  <a:schemeClr val="tx1"/>
                </a:solidFill>
                <a:latin typeface="Times New Roman" pitchFamily="18" charset="0"/>
              </a:defRPr>
            </a:lvl8pPr>
            <a:lvl9pPr marL="3919621" indent="-230566" eaLnBrk="0" fontAlgn="base" hangingPunct="0">
              <a:spcBef>
                <a:spcPct val="0"/>
              </a:spcBef>
              <a:spcAft>
                <a:spcPct val="0"/>
              </a:spcAft>
              <a:defRPr sz="2400">
                <a:solidFill>
                  <a:schemeClr val="tx1"/>
                </a:solidFill>
                <a:latin typeface="Times New Roman" pitchFamily="18" charset="0"/>
              </a:defRPr>
            </a:lvl9pPr>
          </a:lstStyle>
          <a:p>
            <a:fld id="{91913CC2-07B5-4EEF-9FD8-4E7BCFBC1E8A}" type="slidenum">
              <a:rPr lang="en-US" altLang="en-US" sz="1200"/>
              <a:pPr/>
              <a:t>17</a:t>
            </a:fld>
            <a:endParaRPr lang="en-US" alt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a typical boardroom.  This is where recorders will do their prep week scrubs of the records and where members will review records and assign grades during the board.</a:t>
            </a:r>
          </a:p>
          <a:p>
            <a:endParaRPr lang="en-US" altLang="en-US" dirty="0" smtClean="0"/>
          </a:p>
          <a:p>
            <a:r>
              <a:rPr lang="en-US" altLang="en-US" dirty="0" smtClean="0"/>
              <a:t>There could be a number of statutory and/or administrative boards ongoing simultaneously in the selection board spaces</a:t>
            </a:r>
            <a:r>
              <a:rPr lang="en-US" altLang="en-US" baseline="0" dirty="0" smtClean="0"/>
              <a:t> among many separate boardrooms.</a:t>
            </a: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657E6A-CB7C-4F8E-86B6-B097322010D3}" type="slidenum">
              <a:rPr lang="en-US" smtClean="0"/>
              <a:pPr/>
              <a:t>18</a:t>
            </a:fld>
            <a:endParaRPr lang="en-US" dirty="0" smtClean="0"/>
          </a:p>
        </p:txBody>
      </p:sp>
      <p:sp>
        <p:nvSpPr>
          <p:cNvPr id="45059" name="Rectangle 2"/>
          <p:cNvSpPr>
            <a:spLocks noGrp="1" noRot="1" noChangeAspect="1" noChangeArrowheads="1" noTextEdit="1"/>
          </p:cNvSpPr>
          <p:nvPr>
            <p:ph type="sldImg"/>
          </p:nvPr>
        </p:nvSpPr>
        <p:spPr>
          <a:ln/>
        </p:spPr>
      </p:sp>
      <p:sp>
        <p:nvSpPr>
          <p:cNvPr id="45060" name="Notes Placeholder 3"/>
          <p:cNvSpPr>
            <a:spLocks noGrp="1"/>
          </p:cNvSpPr>
          <p:nvPr>
            <p:ph type="body" idx="1"/>
          </p:nvPr>
        </p:nvSpPr>
        <p:spPr>
          <a:noFill/>
          <a:ln/>
        </p:spPr>
        <p:txBody>
          <a:bodyPr/>
          <a:lstStyle/>
          <a:p>
            <a:r>
              <a:rPr lang="en-US" dirty="0" smtClean="0"/>
              <a:t>What can be made public of the board process is</a:t>
            </a:r>
            <a:r>
              <a:rPr lang="en-US" baseline="0" dirty="0" smtClean="0"/>
              <a:t> reflected in this section.</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657E6A-CB7C-4F8E-86B6-B097322010D3}" type="slidenum">
              <a:rPr lang="en-US" smtClean="0"/>
              <a:pPr/>
              <a:t>19</a:t>
            </a:fld>
            <a:endParaRPr lang="en-US" dirty="0" smtClean="0"/>
          </a:p>
        </p:txBody>
      </p:sp>
      <p:sp>
        <p:nvSpPr>
          <p:cNvPr id="45059" name="Rectangle 2"/>
          <p:cNvSpPr>
            <a:spLocks noGrp="1" noRot="1" noChangeAspect="1" noChangeArrowheads="1" noTextEdit="1"/>
          </p:cNvSpPr>
          <p:nvPr>
            <p:ph type="sldImg"/>
          </p:nvPr>
        </p:nvSpPr>
        <p:spPr>
          <a:ln/>
        </p:spPr>
      </p:sp>
      <p:sp>
        <p:nvSpPr>
          <p:cNvPr id="45060" name="Notes Placeholder 3"/>
          <p:cNvSpPr>
            <a:spLocks noGrp="1"/>
          </p:cNvSpPr>
          <p:nvPr>
            <p:ph type="body" idx="1"/>
          </p:nvPr>
        </p:nvSpPr>
        <p:spPr>
          <a:noFill/>
          <a:ln/>
        </p:spPr>
        <p:txBody>
          <a:bodyPr/>
          <a:lstStyle/>
          <a:p>
            <a:r>
              <a:rPr lang="en-US" dirty="0" smtClean="0"/>
              <a:t>What can be made public of the board process is</a:t>
            </a:r>
            <a:r>
              <a:rPr lang="en-US" baseline="0" dirty="0" smtClean="0"/>
              <a:t> reflected in this section.</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618E7D-D367-485C-ADAB-2888A65B7F02}" type="slidenum">
              <a:rPr lang="en-US" smtClean="0"/>
              <a:pPr>
                <a:defRPr/>
              </a:pPr>
              <a:t>2</a:t>
            </a:fld>
            <a:endParaRPr lang="en-US" dirty="0"/>
          </a:p>
        </p:txBody>
      </p:sp>
    </p:spTree>
    <p:extLst>
      <p:ext uri="{BB962C8B-B14F-4D97-AF65-F5344CB8AC3E}">
        <p14:creationId xmlns:p14="http://schemas.microsoft.com/office/powerpoint/2010/main" val="186683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9339" indent="-288207">
              <a:defRPr sz="2400">
                <a:solidFill>
                  <a:schemeClr val="tx1"/>
                </a:solidFill>
                <a:latin typeface="Times New Roman" pitchFamily="18" charset="0"/>
              </a:defRPr>
            </a:lvl2pPr>
            <a:lvl3pPr marL="1152830" indent="-230566">
              <a:defRPr sz="2400">
                <a:solidFill>
                  <a:schemeClr val="tx1"/>
                </a:solidFill>
                <a:latin typeface="Times New Roman" pitchFamily="18" charset="0"/>
              </a:defRPr>
            </a:lvl3pPr>
            <a:lvl4pPr marL="1613962" indent="-230566">
              <a:defRPr sz="2400">
                <a:solidFill>
                  <a:schemeClr val="tx1"/>
                </a:solidFill>
                <a:latin typeface="Times New Roman" pitchFamily="18" charset="0"/>
              </a:defRPr>
            </a:lvl4pPr>
            <a:lvl5pPr marL="2075094" indent="-230566">
              <a:defRPr sz="2400">
                <a:solidFill>
                  <a:schemeClr val="tx1"/>
                </a:solidFill>
                <a:latin typeface="Times New Roman" pitchFamily="18" charset="0"/>
              </a:defRPr>
            </a:lvl5pPr>
            <a:lvl6pPr marL="2536226" indent="-230566" eaLnBrk="0" fontAlgn="base" hangingPunct="0">
              <a:spcBef>
                <a:spcPct val="0"/>
              </a:spcBef>
              <a:spcAft>
                <a:spcPct val="0"/>
              </a:spcAft>
              <a:defRPr sz="2400">
                <a:solidFill>
                  <a:schemeClr val="tx1"/>
                </a:solidFill>
                <a:latin typeface="Times New Roman" pitchFamily="18" charset="0"/>
              </a:defRPr>
            </a:lvl6pPr>
            <a:lvl7pPr marL="2997357" indent="-230566" eaLnBrk="0" fontAlgn="base" hangingPunct="0">
              <a:spcBef>
                <a:spcPct val="0"/>
              </a:spcBef>
              <a:spcAft>
                <a:spcPct val="0"/>
              </a:spcAft>
              <a:defRPr sz="2400">
                <a:solidFill>
                  <a:schemeClr val="tx1"/>
                </a:solidFill>
                <a:latin typeface="Times New Roman" pitchFamily="18" charset="0"/>
              </a:defRPr>
            </a:lvl7pPr>
            <a:lvl8pPr marL="3458489" indent="-230566" eaLnBrk="0" fontAlgn="base" hangingPunct="0">
              <a:spcBef>
                <a:spcPct val="0"/>
              </a:spcBef>
              <a:spcAft>
                <a:spcPct val="0"/>
              </a:spcAft>
              <a:defRPr sz="2400">
                <a:solidFill>
                  <a:schemeClr val="tx1"/>
                </a:solidFill>
                <a:latin typeface="Times New Roman" pitchFamily="18" charset="0"/>
              </a:defRPr>
            </a:lvl8pPr>
            <a:lvl9pPr marL="3919621" indent="-230566" eaLnBrk="0" fontAlgn="base" hangingPunct="0">
              <a:spcBef>
                <a:spcPct val="0"/>
              </a:spcBef>
              <a:spcAft>
                <a:spcPct val="0"/>
              </a:spcAft>
              <a:defRPr sz="2400">
                <a:solidFill>
                  <a:schemeClr val="tx1"/>
                </a:solidFill>
                <a:latin typeface="Times New Roman" pitchFamily="18" charset="0"/>
              </a:defRPr>
            </a:lvl9pPr>
          </a:lstStyle>
          <a:p>
            <a:fld id="{A5586DD2-DD0F-4107-B828-4C53A0FB4252}" type="slidenum">
              <a:rPr lang="en-US" altLang="en-US" sz="1200"/>
              <a:pPr/>
              <a:t>20</a:t>
            </a:fld>
            <a:endParaRPr lang="en-US" altLang="en-US" sz="120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a view of the infamous “tank”.  There are three tanks in the selection board spaces.  The members sit in ready room type chairs.  You will notice five screens visible to the members.  In most cases the first screen on the far left will have the PSR cover page which provides general background information on an eligible such as name, rate, education, last three duty stations, etc.  On the other screens, </a:t>
            </a:r>
            <a:r>
              <a:rPr lang="en-US" altLang="en-US" dirty="0" err="1" smtClean="0"/>
              <a:t>PSR</a:t>
            </a:r>
            <a:r>
              <a:rPr lang="en-US" altLang="en-US" dirty="0" smtClean="0"/>
              <a:t> detail pages are shown which have a line entry summarizing every eval an applicant has had in his/her career.</a:t>
            </a:r>
          </a:p>
          <a:p>
            <a:endParaRPr lang="en-US" altLang="en-US" dirty="0" smtClean="0"/>
          </a:p>
          <a:p>
            <a:r>
              <a:rPr lang="en-US" altLang="en-US" dirty="0" smtClean="0"/>
              <a:t>The member who reviewed the applicant’s record in the board room starts to brief,  members start to vote using their handset, when the last member has voted the votes are tabulated and the number of yes votes and the computed confidence factor is entered into the computer vote file and is simultaneously displayed on the two computer monitors at the front of the room.</a:t>
            </a:r>
          </a:p>
          <a:p>
            <a:endParaRPr lang="en-US" altLang="en-US" dirty="0" smtClean="0"/>
          </a:p>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9339" indent="-288207">
              <a:defRPr sz="2400">
                <a:solidFill>
                  <a:schemeClr val="tx1"/>
                </a:solidFill>
                <a:latin typeface="Times New Roman" pitchFamily="18" charset="0"/>
              </a:defRPr>
            </a:lvl2pPr>
            <a:lvl3pPr marL="1152830" indent="-230566">
              <a:defRPr sz="2400">
                <a:solidFill>
                  <a:schemeClr val="tx1"/>
                </a:solidFill>
                <a:latin typeface="Times New Roman" pitchFamily="18" charset="0"/>
              </a:defRPr>
            </a:lvl3pPr>
            <a:lvl4pPr marL="1613962" indent="-230566">
              <a:defRPr sz="2400">
                <a:solidFill>
                  <a:schemeClr val="tx1"/>
                </a:solidFill>
                <a:latin typeface="Times New Roman" pitchFamily="18" charset="0"/>
              </a:defRPr>
            </a:lvl4pPr>
            <a:lvl5pPr marL="2075094" indent="-230566">
              <a:defRPr sz="2400">
                <a:solidFill>
                  <a:schemeClr val="tx1"/>
                </a:solidFill>
                <a:latin typeface="Times New Roman" pitchFamily="18" charset="0"/>
              </a:defRPr>
            </a:lvl5pPr>
            <a:lvl6pPr marL="2536226" indent="-230566" eaLnBrk="0" fontAlgn="base" hangingPunct="0">
              <a:spcBef>
                <a:spcPct val="0"/>
              </a:spcBef>
              <a:spcAft>
                <a:spcPct val="0"/>
              </a:spcAft>
              <a:defRPr sz="2400">
                <a:solidFill>
                  <a:schemeClr val="tx1"/>
                </a:solidFill>
                <a:latin typeface="Times New Roman" pitchFamily="18" charset="0"/>
              </a:defRPr>
            </a:lvl6pPr>
            <a:lvl7pPr marL="2997357" indent="-230566" eaLnBrk="0" fontAlgn="base" hangingPunct="0">
              <a:spcBef>
                <a:spcPct val="0"/>
              </a:spcBef>
              <a:spcAft>
                <a:spcPct val="0"/>
              </a:spcAft>
              <a:defRPr sz="2400">
                <a:solidFill>
                  <a:schemeClr val="tx1"/>
                </a:solidFill>
                <a:latin typeface="Times New Roman" pitchFamily="18" charset="0"/>
              </a:defRPr>
            </a:lvl7pPr>
            <a:lvl8pPr marL="3458489" indent="-230566" eaLnBrk="0" fontAlgn="base" hangingPunct="0">
              <a:spcBef>
                <a:spcPct val="0"/>
              </a:spcBef>
              <a:spcAft>
                <a:spcPct val="0"/>
              </a:spcAft>
              <a:defRPr sz="2400">
                <a:solidFill>
                  <a:schemeClr val="tx1"/>
                </a:solidFill>
                <a:latin typeface="Times New Roman" pitchFamily="18" charset="0"/>
              </a:defRPr>
            </a:lvl8pPr>
            <a:lvl9pPr marL="3919621" indent="-230566" eaLnBrk="0" fontAlgn="base" hangingPunct="0">
              <a:spcBef>
                <a:spcPct val="0"/>
              </a:spcBef>
              <a:spcAft>
                <a:spcPct val="0"/>
              </a:spcAft>
              <a:defRPr sz="2400">
                <a:solidFill>
                  <a:schemeClr val="tx1"/>
                </a:solidFill>
                <a:latin typeface="Times New Roman" pitchFamily="18" charset="0"/>
              </a:defRPr>
            </a:lvl9pPr>
          </a:lstStyle>
          <a:p>
            <a:fld id="{7EB5B5BB-57D2-45B6-B508-C70C34BD47D2}" type="slidenum">
              <a:rPr lang="en-US" altLang="en-US" sz="1200"/>
              <a:pPr/>
              <a:t>21</a:t>
            </a:fld>
            <a:endParaRPr lang="en-US" altLang="en-US" sz="120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the voting box that members use in the tank.  Board</a:t>
            </a:r>
            <a:r>
              <a:rPr lang="en-US" altLang="en-US" baseline="0" dirty="0" smtClean="0"/>
              <a:t> members vote their confidence in the applicant’s ability to perform as an LDO/CWO at 100, 75, 50, 25, or 0.</a:t>
            </a:r>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657E6A-CB7C-4F8E-86B6-B097322010D3}" type="slidenum">
              <a:rPr lang="en-US" smtClean="0"/>
              <a:pPr/>
              <a:t>22</a:t>
            </a:fld>
            <a:endParaRPr lang="en-US" dirty="0" smtClean="0"/>
          </a:p>
        </p:txBody>
      </p:sp>
      <p:sp>
        <p:nvSpPr>
          <p:cNvPr id="45059" name="Rectangle 2"/>
          <p:cNvSpPr>
            <a:spLocks noGrp="1" noRot="1" noChangeAspect="1" noChangeArrowheads="1" noTextEdit="1"/>
          </p:cNvSpPr>
          <p:nvPr>
            <p:ph type="sldImg"/>
          </p:nvPr>
        </p:nvSpPr>
        <p:spPr>
          <a:ln/>
        </p:spPr>
      </p:sp>
      <p:sp>
        <p:nvSpPr>
          <p:cNvPr id="45060" name="Notes Placeholder 3"/>
          <p:cNvSpPr>
            <a:spLocks noGrp="1"/>
          </p:cNvSpPr>
          <p:nvPr>
            <p:ph type="body" idx="1"/>
          </p:nvPr>
        </p:nvSpPr>
        <p:spPr>
          <a:noFill/>
          <a:ln/>
        </p:spPr>
        <p:txBody>
          <a:bodyPr/>
          <a:lstStyle/>
          <a:p>
            <a:r>
              <a:rPr lang="en-US" dirty="0" smtClean="0"/>
              <a:t>What can be made public of the board process is</a:t>
            </a:r>
            <a:r>
              <a:rPr lang="en-US" baseline="0" dirty="0" smtClean="0"/>
              <a:t> reflected in this section.</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1167867" y="4416111"/>
            <a:ext cx="5219352" cy="41840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t>This is an example of a scattergram prior to any voting motions. </a:t>
            </a:r>
          </a:p>
          <a:p>
            <a:endParaRPr lang="en-US" altLang="en-US" sz="1200" dirty="0"/>
          </a:p>
          <a:p>
            <a:r>
              <a:rPr lang="en-US" altLang="en-US" sz="1200" dirty="0"/>
              <a:t>The scattergram allows members to see the results of a vote session, so that the relative scores of </a:t>
            </a:r>
            <a:r>
              <a:rPr lang="en-US" altLang="en-US" sz="1200" dirty="0" smtClean="0"/>
              <a:t>applicants </a:t>
            </a:r>
            <a:r>
              <a:rPr lang="en-US" altLang="en-US" sz="1200" dirty="0"/>
              <a:t>may be considered.  In this example of 20 records, and assuming a selection rate of 50%, one might see discussion of simply selecting the top 10 records, or of selecting perhaps the top 7 records, while removing the bottom 7 records from further consideration.  Once the members have discussed the topic, a member will make a voting motion.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33974" y="4416111"/>
            <a:ext cx="5531743" cy="41840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t>Once a voting motion has been seconded, a majority vote is taken.  In this example, if the motion is approved, the board will “crunch” 6 records to tentatively select a maximum of 3 additional </a:t>
            </a:r>
            <a:r>
              <a:rPr lang="en-US" altLang="en-US" sz="1200" dirty="0" smtClean="0"/>
              <a:t>applicants, </a:t>
            </a:r>
            <a:r>
              <a:rPr lang="en-US" altLang="en-US" sz="1200" dirty="0"/>
              <a:t>which would be 10 tentative selects.  The records which are neither removed from consideration, nor tentatively selected, are commonly referred to as crunch records. </a:t>
            </a:r>
            <a:r>
              <a:rPr lang="en-US" altLang="en-US" sz="1200" dirty="0" smtClean="0"/>
              <a:t>They are briefed again and go through the same scattergram</a:t>
            </a:r>
            <a:r>
              <a:rPr lang="en-US" altLang="en-US" sz="1200" baseline="0" dirty="0" smtClean="0"/>
              <a:t> and voting process.  </a:t>
            </a:r>
            <a:r>
              <a:rPr lang="en-US" altLang="en-US" sz="1200" dirty="0" smtClean="0"/>
              <a:t>This </a:t>
            </a:r>
            <a:r>
              <a:rPr lang="en-US" altLang="en-US" sz="1200" dirty="0"/>
              <a:t>process continues until the board has selected the number of </a:t>
            </a:r>
            <a:r>
              <a:rPr lang="en-US" altLang="en-US" sz="1200" dirty="0" smtClean="0"/>
              <a:t>applicants authorized </a:t>
            </a:r>
            <a:r>
              <a:rPr lang="en-US" altLang="en-US" sz="1200" dirty="0"/>
              <a:t>or until the board determines that no further </a:t>
            </a:r>
            <a:r>
              <a:rPr lang="en-US" altLang="en-US" sz="1200" dirty="0" smtClean="0"/>
              <a:t>applicants are </a:t>
            </a:r>
            <a:r>
              <a:rPr lang="en-US" altLang="en-US" sz="1200" dirty="0"/>
              <a:t>qualified for </a:t>
            </a:r>
            <a:r>
              <a:rPr lang="en-US" altLang="en-US" sz="1200" dirty="0" smtClean="0"/>
              <a:t>commissioning.</a:t>
            </a:r>
            <a:endParaRPr lang="en-US"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A91AC10-CE49-4172-830C-92A3A7DF18E2}" type="slidenum">
              <a:rPr lang="en-US" smtClean="0"/>
              <a:pPr/>
              <a:t>25</a:t>
            </a:fld>
            <a:endParaRPr lang="en-US" dirty="0" smtClean="0"/>
          </a:p>
        </p:txBody>
      </p:sp>
      <p:sp>
        <p:nvSpPr>
          <p:cNvPr id="46083" name="Rectangle 2"/>
          <p:cNvSpPr>
            <a:spLocks noGrp="1" noRot="1" noChangeAspect="1" noChangeArrowheads="1" noTextEdit="1"/>
          </p:cNvSpPr>
          <p:nvPr>
            <p:ph type="sldImg"/>
          </p:nvPr>
        </p:nvSpPr>
        <p:spPr>
          <a:ln/>
        </p:spPr>
      </p:sp>
      <p:sp>
        <p:nvSpPr>
          <p:cNvPr id="46084" name="Notes Placeholder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346BDD-1303-4526-BE64-10848ED12652}" type="slidenum">
              <a:rPr lang="en-US" smtClean="0"/>
              <a:pPr/>
              <a:t>26</a:t>
            </a:fld>
            <a:endParaRPr lang="en-US" dirty="0" smtClean="0"/>
          </a:p>
        </p:txBody>
      </p:sp>
      <p:sp>
        <p:nvSpPr>
          <p:cNvPr id="53251" name="Rectangle 2"/>
          <p:cNvSpPr>
            <a:spLocks noGrp="1" noRot="1" noChangeAspect="1" noChangeArrowheads="1" noTextEdit="1"/>
          </p:cNvSpPr>
          <p:nvPr>
            <p:ph type="sldImg"/>
          </p:nvPr>
        </p:nvSpPr>
        <p:spPr>
          <a:ln/>
        </p:spPr>
      </p:sp>
      <p:sp>
        <p:nvSpPr>
          <p:cNvPr id="53252" name="Notes Placeholder 3"/>
          <p:cNvSpPr>
            <a:spLocks noGrp="1"/>
          </p:cNvSpPr>
          <p:nvPr>
            <p:ph type="body" idx="1"/>
          </p:nvPr>
        </p:nvSpPr>
        <p:spPr>
          <a:noFill/>
          <a:ln/>
        </p:spPr>
        <p:txBody>
          <a:bodyPr/>
          <a:lstStyle/>
          <a:p>
            <a:r>
              <a:rPr lang="en-US" dirty="0" smtClean="0"/>
              <a:t>The safest way to preserve the integrity of the board process in providing career guidance to candidates on selection board matters is via career development boards after the results are made public, not one-on-one discussions between board members and applicants.  </a:t>
            </a:r>
          </a:p>
          <a:p>
            <a:endParaRPr lang="en-US" dirty="0" smtClean="0"/>
          </a:p>
          <a:p>
            <a:r>
              <a:rPr lang="en-US" dirty="0" smtClean="0"/>
              <a:t>Note to briefer:  When board members are providing selection board briefs, refrain from using the term “we” as in what they and their panel or the board did, considered, etc.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1C257B1-978F-4BA5-B1CC-298DCDCC218C}" type="slidenum">
              <a:rPr lang="en-US" smtClean="0"/>
              <a:pPr/>
              <a:t>27</a:t>
            </a:fld>
            <a:endParaRPr lang="en-US" dirty="0" smtClean="0"/>
          </a:p>
        </p:txBody>
      </p:sp>
      <p:sp>
        <p:nvSpPr>
          <p:cNvPr id="54275" name="Rectangle 2"/>
          <p:cNvSpPr>
            <a:spLocks noGrp="1" noRot="1" noChangeAspect="1" noChangeArrowheads="1" noTextEdit="1"/>
          </p:cNvSpPr>
          <p:nvPr>
            <p:ph type="sldImg"/>
          </p:nvPr>
        </p:nvSpPr>
        <p:spPr>
          <a:ln/>
        </p:spPr>
      </p:sp>
      <p:sp>
        <p:nvSpPr>
          <p:cNvPr id="54276" name="Notes Placeholder 3"/>
          <p:cNvSpPr>
            <a:spLocks noGrp="1"/>
          </p:cNvSpPr>
          <p:nvPr>
            <p:ph type="body" idx="1"/>
          </p:nvPr>
        </p:nvSpPr>
        <p:spPr>
          <a:noFill/>
          <a:ln/>
        </p:spPr>
        <p:txBody>
          <a:bodyPr/>
          <a:lstStyle/>
          <a:p>
            <a:pPr>
              <a:buFontTx/>
              <a:buNone/>
            </a:pPr>
            <a:r>
              <a:rPr lang="en-US" dirty="0" smtClean="0">
                <a:cs typeface="Times New Roman" pitchFamily="18" charset="0"/>
              </a:rPr>
              <a:t>Those placed on hold are not announced on the NAVADMIN.  Common</a:t>
            </a:r>
            <a:r>
              <a:rPr lang="en-US" baseline="0" dirty="0" smtClean="0">
                <a:cs typeface="Times New Roman" pitchFamily="18" charset="0"/>
              </a:rPr>
              <a:t> reasons for holds are recent disciplinary action and security clearance problems.</a:t>
            </a:r>
            <a:endParaRPr lang="en-US" dirty="0" smtClean="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6AA6BDD-27EE-4098-A255-509071073624}" type="slidenum">
              <a:rPr lang="en-US" smtClean="0"/>
              <a:pPr/>
              <a:t>28</a:t>
            </a:fld>
            <a:endParaRPr lang="en-US" dirty="0" smtClean="0"/>
          </a:p>
        </p:txBody>
      </p:sp>
      <p:sp>
        <p:nvSpPr>
          <p:cNvPr id="55299" name="Rectangle 2"/>
          <p:cNvSpPr>
            <a:spLocks noGrp="1" noRot="1" noChangeAspect="1" noChangeArrowheads="1" noTextEdit="1"/>
          </p:cNvSpPr>
          <p:nvPr>
            <p:ph type="sldImg"/>
          </p:nvPr>
        </p:nvSpPr>
        <p:spPr>
          <a:ln/>
        </p:spPr>
      </p:sp>
      <p:sp>
        <p:nvSpPr>
          <p:cNvPr id="55300" name="Notes Placeholder 3"/>
          <p:cNvSpPr>
            <a:spLocks noGrp="1"/>
          </p:cNvSpPr>
          <p:nvPr>
            <p:ph type="body" idx="1"/>
          </p:nvPr>
        </p:nvSpPr>
        <p:spPr>
          <a:noFill/>
          <a:ln/>
        </p:spPr>
        <p:txBody>
          <a:bodyPr/>
          <a:lstStyle/>
          <a:p>
            <a:pPr marL="978686" lvl="2" indent="-297650">
              <a:buFontTx/>
              <a:buChar char="•"/>
            </a:pPr>
            <a:endParaRPr lang="en-US" dirty="0" smtClean="0"/>
          </a:p>
          <a:p>
            <a:pPr marL="978686" lvl="2" indent="-297650">
              <a:buFontTx/>
              <a:buChar char="•"/>
            </a:pPr>
            <a:endParaRPr lang="en-US" dirty="0" smtClean="0"/>
          </a:p>
          <a:p>
            <a:pPr lvl="1" indent="-186032"/>
            <a:endParaRPr lang="en-US" dirty="0" smtClean="0">
              <a:solidFill>
                <a:srgbClr val="00206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BADAD84-D7E8-470B-B1B8-58F69E7F8485}" type="slidenum">
              <a:rPr lang="en-US" smtClean="0"/>
              <a:pPr/>
              <a:t>29</a:t>
            </a:fld>
            <a:endParaRPr lang="en-US" dirty="0" smtClean="0"/>
          </a:p>
        </p:txBody>
      </p:sp>
      <p:sp>
        <p:nvSpPr>
          <p:cNvPr id="58371"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C2B8CB9-1D92-4193-A6FC-E0A92A748ECF}" type="slidenum">
              <a:rPr lang="en-US" smtClean="0"/>
              <a:pPr/>
              <a:t>3</a:t>
            </a:fld>
            <a:endParaRPr lang="en-US" dirty="0" smtClean="0"/>
          </a:p>
        </p:txBody>
      </p:sp>
      <p:sp>
        <p:nvSpPr>
          <p:cNvPr id="35843"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a:defRPr/>
            </a:pPr>
            <a:r>
              <a:rPr lang="en-US" dirty="0" smtClean="0"/>
              <a:t>Eligibility</a:t>
            </a:r>
            <a:r>
              <a:rPr lang="en-US" baseline="0" dirty="0" smtClean="0"/>
              <a:t> requirements are published in the announcing NAVADMIN and chapters 2 and 7 and Appendix F of OPNAVINST 1420.1B.  Make sure that you incorporate changes made by NAVADMIN 281/12 into OPNAVINST 1420.1B as there have been changes since the instruction was published.</a:t>
            </a:r>
          </a:p>
          <a:p>
            <a:pPr>
              <a:defRPr/>
            </a:pPr>
            <a:endParaRPr lang="en-US" baseline="0" dirty="0" smtClean="0"/>
          </a:p>
          <a:p>
            <a:pPr>
              <a:defRPr/>
            </a:pPr>
            <a:r>
              <a:rPr lang="en-US" baseline="0" dirty="0" smtClean="0"/>
              <a:t>Eligibility for the FY18 (January 2017) board are on the slide.  There may be changes so always review the announcing NAVADMIN.</a:t>
            </a:r>
          </a:p>
          <a:p>
            <a:pPr>
              <a:defRPr/>
            </a:pPr>
            <a:endParaRPr lang="en-US" baseline="0" dirty="0" smtClean="0"/>
          </a:p>
          <a:p>
            <a:pPr>
              <a:defRPr/>
            </a:pPr>
            <a:r>
              <a:rPr lang="en-US" baseline="0" dirty="0" smtClean="0"/>
              <a:t>Contrary to popular belief, not everything is waiviable.  Especially these additional requirements.</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6FAB42A-5452-4F68-B206-F5779D5F4599}" type="slidenum">
              <a:rPr lang="en-US" smtClean="0"/>
              <a:pPr/>
              <a:t>30</a:t>
            </a:fld>
            <a:endParaRPr lang="en-US" dirty="0" smtClean="0"/>
          </a:p>
        </p:txBody>
      </p:sp>
      <p:sp>
        <p:nvSpPr>
          <p:cNvPr id="57347" name="Rectangle 2"/>
          <p:cNvSpPr>
            <a:spLocks noGrp="1" noRot="1" noChangeAspect="1" noChangeArrowheads="1" noTextEdit="1"/>
          </p:cNvSpPr>
          <p:nvPr>
            <p:ph type="sldImg"/>
          </p:nvPr>
        </p:nvSpPr>
        <p:spPr>
          <a:ln/>
        </p:spPr>
      </p:sp>
      <p:sp>
        <p:nvSpPr>
          <p:cNvPr id="57348" name="Notes Placeholder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6B80FB8-52A0-4B2E-8C03-FFFF09C24FF3}" type="slidenum">
              <a:rPr lang="en-US" smtClean="0"/>
              <a:pPr/>
              <a:t>4</a:t>
            </a:fld>
            <a:endParaRPr lang="en-US" dirty="0" smtClean="0"/>
          </a:p>
        </p:txBody>
      </p:sp>
      <p:sp>
        <p:nvSpPr>
          <p:cNvPr id="36867" name="Rectangle 2"/>
          <p:cNvSpPr>
            <a:spLocks noGrp="1" noRot="1" noChangeAspect="1" noChangeArrowheads="1" noTextEdit="1"/>
          </p:cNvSpPr>
          <p:nvPr>
            <p:ph type="sldImg"/>
          </p:nvPr>
        </p:nvSpPr>
        <p:spPr>
          <a:ln/>
        </p:spPr>
      </p:sp>
      <p:sp>
        <p:nvSpPr>
          <p:cNvPr id="36868" name="Notes Placeholder 3"/>
          <p:cNvSpPr>
            <a:spLocks noGrp="1"/>
          </p:cNvSpPr>
          <p:nvPr>
            <p:ph type="body" idx="1"/>
          </p:nvPr>
        </p:nvSpPr>
        <p:spPr>
          <a:noFill/>
          <a:ln/>
        </p:spPr>
        <p:txBody>
          <a:bodyPr/>
          <a:lstStyle/>
          <a:p>
            <a:r>
              <a:rPr lang="en-US" dirty="0" smtClean="0"/>
              <a:t>Your</a:t>
            </a:r>
            <a:r>
              <a:rPr lang="en-US" baseline="0" dirty="0" smtClean="0"/>
              <a:t> application package is also used to determine your eligibility.  An incomplete package may make you ineligible.  For example, if you do not fill in block 29 (Civilian/military offense(s)), NPC cannot verify that you have not been in trouble in the last three years, so there is no positive confirmation that you are eligible.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E91079A-5E5A-4308-85DF-D80E1F12F6C0}" type="slidenum">
              <a:rPr lang="en-US" smtClean="0"/>
              <a:pPr/>
              <a:t>5</a:t>
            </a:fld>
            <a:endParaRPr lang="en-US" dirty="0" smtClean="0"/>
          </a:p>
        </p:txBody>
      </p:sp>
      <p:sp>
        <p:nvSpPr>
          <p:cNvPr id="37891"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r>
              <a:rPr lang="en-US" dirty="0" smtClean="0"/>
              <a:t>The application and any addendums are your communications to the board.  You can send anything that you want the board to consider.</a:t>
            </a:r>
            <a:r>
              <a:rPr lang="en-US" baseline="0" dirty="0" smtClean="0"/>
              <a:t>  The board already sees field codes 30 through 38 of your OMPF.  There is no need to send duplicates.</a:t>
            </a:r>
          </a:p>
          <a:p>
            <a:endParaRPr lang="en-US" baseline="0" dirty="0" smtClean="0"/>
          </a:p>
          <a:p>
            <a:r>
              <a:rPr lang="en-US" baseline="0" dirty="0" smtClean="0"/>
              <a:t>All correspondence must come from you as the applicant via your CO.  You must sign anything you send, otherwise there is not positive confirmation that it came from you and will be deemed third-party correspondence, which is not presented to the board.  Your signature may be a wet signature (signing the paper with a pen) or your digital signature using your CAC.</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E91079A-5E5A-4308-85DF-D80E1F12F6C0}" type="slidenum">
              <a:rPr lang="en-US" smtClean="0"/>
              <a:pPr/>
              <a:t>6</a:t>
            </a:fld>
            <a:endParaRPr lang="en-US" dirty="0" smtClean="0"/>
          </a:p>
        </p:txBody>
      </p:sp>
      <p:sp>
        <p:nvSpPr>
          <p:cNvPr id="37891"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r>
              <a:rPr lang="en-US" dirty="0" smtClean="0"/>
              <a:t>Again, the application and any addendums are your communications to the board.  You can send anything that you want the board to consider.</a:t>
            </a:r>
            <a:r>
              <a:rPr lang="en-US" baseline="0" dirty="0" smtClean="0"/>
              <a:t>  However, NPC recommends that you DO NOT: [see slide]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3C4832A-8169-44A1-976A-3FF2EB6C7964}" type="slidenum">
              <a:rPr lang="en-US" smtClean="0"/>
              <a:pPr/>
              <a:t>7</a:t>
            </a:fld>
            <a:endParaRPr lang="en-US" dirty="0" smtClean="0"/>
          </a:p>
        </p:txBody>
      </p:sp>
      <p:sp>
        <p:nvSpPr>
          <p:cNvPr id="38915" name="Rectangle 2"/>
          <p:cNvSpPr>
            <a:spLocks noGrp="1" noRot="1" noChangeAspect="1" noChangeArrowheads="1" noTextEdit="1"/>
          </p:cNvSpPr>
          <p:nvPr>
            <p:ph type="sldImg"/>
          </p:nvPr>
        </p:nvSpPr>
        <p:spPr>
          <a:ln/>
        </p:spPr>
      </p:sp>
      <p:sp>
        <p:nvSpPr>
          <p:cNvPr id="38916" name="Notes Placeholder 3"/>
          <p:cNvSpPr>
            <a:spLocks noGrp="1"/>
          </p:cNvSpPr>
          <p:nvPr>
            <p:ph type="body" idx="1"/>
          </p:nvPr>
        </p:nvSpPr>
        <p:spPr>
          <a:noFill/>
          <a:ln/>
        </p:spPr>
        <p:txBody>
          <a:bodyPr/>
          <a:lstStyle/>
          <a:p>
            <a:r>
              <a:rPr lang="en-US" dirty="0" smtClean="0"/>
              <a:t>As applications are received, PERS 803</a:t>
            </a:r>
            <a:r>
              <a:rPr lang="en-US" baseline="0" dirty="0" smtClean="0"/>
              <a:t> scrubs each one individually for eligibility.  As a courtesy to applicants, error codes are posted on BOL, giving you the opportunity to correct or submit additional information.  Since each application must be manually scanned into the selection board system, there has to be a firm deadline for applications to be ready for the scanners in order for them to be in the system when recorders arrive.  You will have had plenty of time to correct errors by that date, so any outstanding errors will likely make you not eligible.</a:t>
            </a:r>
          </a:p>
          <a:p>
            <a:endParaRPr lang="en-US" baseline="0" dirty="0" smtClean="0"/>
          </a:p>
          <a:p>
            <a:r>
              <a:rPr lang="en-US" baseline="0" dirty="0" smtClean="0"/>
              <a:t>Each addendum that is sent is added to the original applications.  BOL does not get updated when you submit an addendum.  You can call the Customer Service Center or a PERS 803 representative to see if your addendum was received.</a:t>
            </a:r>
          </a:p>
          <a:p>
            <a:endParaRPr lang="en-US" baseline="0" dirty="0" smtClean="0"/>
          </a:p>
          <a:p>
            <a:r>
              <a:rPr lang="en-US" baseline="0" dirty="0" smtClean="0"/>
              <a:t>Note that addendums have a “received by” date instead of a “postmarked” date.  If your addendum was not received by 2359 on the date announced in the NAVADMIN it will not be presented to the board.</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E9746D1-BD47-4D26-A8F7-F12B61404216}" type="slidenum">
              <a:rPr lang="en-US" smtClean="0"/>
              <a:pPr/>
              <a:t>8</a:t>
            </a:fld>
            <a:endParaRPr lang="en-US" dirty="0" smtClean="0"/>
          </a:p>
        </p:txBody>
      </p:sp>
      <p:sp>
        <p:nvSpPr>
          <p:cNvPr id="39939" name="Rectangle 2"/>
          <p:cNvSpPr>
            <a:spLocks noGrp="1" noRot="1" noChangeAspect="1" noChangeArrowheads="1" noTextEdit="1"/>
          </p:cNvSpPr>
          <p:nvPr>
            <p:ph type="sldImg"/>
          </p:nvPr>
        </p:nvSpPr>
        <p:spPr>
          <a:ln/>
        </p:spPr>
      </p:sp>
      <p:sp>
        <p:nvSpPr>
          <p:cNvPr id="39940" name="Notes Placeholder 3"/>
          <p:cNvSpPr>
            <a:spLocks noGrp="1"/>
          </p:cNvSpPr>
          <p:nvPr>
            <p:ph type="body" idx="1"/>
          </p:nvPr>
        </p:nvSpPr>
        <p:spPr>
          <a:noFill/>
          <a:ln/>
        </p:spPr>
        <p:txBody>
          <a:bodyPr/>
          <a:lstStyle/>
          <a:p>
            <a:r>
              <a:rPr lang="en-US" dirty="0" smtClean="0"/>
              <a:t>From </a:t>
            </a:r>
            <a:r>
              <a:rPr lang="en-US" dirty="0" err="1" smtClean="0"/>
              <a:t>SECNAVINST</a:t>
            </a:r>
            <a:r>
              <a:rPr lang="en-US" dirty="0" smtClean="0"/>
              <a:t> 1401.3A,</a:t>
            </a:r>
            <a:r>
              <a:rPr lang="en-US" baseline="0" dirty="0" smtClean="0"/>
              <a:t> para 4a.:  “Board members should be selected from a wide range of leadership positions and reflect the composition of the officer corps, including women and racial or </a:t>
            </a:r>
            <a:r>
              <a:rPr lang="en-US" baseline="0" smtClean="0"/>
              <a:t>ethnic minorities.”</a:t>
            </a:r>
            <a:r>
              <a:rPr lang="en-US" smtClean="0"/>
              <a:t>  PERS</a:t>
            </a:r>
            <a:r>
              <a:rPr lang="en-US" baseline="0" smtClean="0"/>
              <a:t> </a:t>
            </a:r>
            <a:r>
              <a:rPr lang="en-US" dirty="0" smtClean="0"/>
              <a:t>805 receives board member and board recorder applications from detailers then builds the board membership to closely reflect the demographics of the applicants.  Members and recorders are notified of their selection as board members and recorders approximately a month prior to the board convening.  Membership </a:t>
            </a:r>
            <a:r>
              <a:rPr lang="en-US" b="1" dirty="0" smtClean="0"/>
              <a:t>MUST NOT </a:t>
            </a:r>
            <a:r>
              <a:rPr lang="en-US" dirty="0" smtClean="0"/>
              <a:t>be compromised.  Members must</a:t>
            </a:r>
            <a:r>
              <a:rPr lang="en-US" sz="1200" kern="1200" dirty="0" smtClean="0">
                <a:solidFill>
                  <a:schemeClr val="tx1"/>
                </a:solidFill>
                <a:effectLst/>
                <a:latin typeface="Times New Roman" pitchFamily="18" charset="0"/>
                <a:ea typeface="+mn-ea"/>
                <a:cs typeface="+mn-cs"/>
              </a:rPr>
              <a:t> not divulge the purpose, location, or dates of travel to anyone except their Commanding Officer/Reporting Senior. They may divulge only the location and dates of travel to an individual designated by their Commanding Officer/Reporting Senior for coordinating travel.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ACA6FDD-9C7B-4730-AAC1-9E60A8C46E6D}" type="slidenum">
              <a:rPr lang="en-US" smtClean="0"/>
              <a:pPr/>
              <a:t>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Notes Placeholder 3"/>
          <p:cNvSpPr>
            <a:spLocks noGrp="1"/>
          </p:cNvSpPr>
          <p:nvPr>
            <p:ph type="body" idx="1"/>
          </p:nvPr>
        </p:nvSpPr>
        <p:spPr>
          <a:noFill/>
          <a:ln/>
        </p:spPr>
        <p:txBody>
          <a:bodyPr/>
          <a:lstStyle/>
          <a:p>
            <a:r>
              <a:rPr lang="en-US" dirty="0" smtClean="0"/>
              <a:t>Quotas are vacancy driven, approved by the Chief of Naval Personnel, and are made public after the board convenes.  </a:t>
            </a:r>
          </a:p>
          <a:p>
            <a:endParaRPr lang="en-US" dirty="0" smtClean="0"/>
          </a:p>
          <a:p>
            <a:r>
              <a:rPr lang="en-US" dirty="0" smtClean="0"/>
              <a:t>Applicants must meet the “fully qualified” standard to be selected. Quotas may go unfilled (also known as returned) when an insufficient number of applicants in a competitive group meet the “fully qualified” standard to fill that competitive group’s quotas.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4B96BA5-D7C6-456A-8BA9-C0B128BBA7CE}"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3347A00-855C-4881-83AE-D5329A98F742}"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A32997-9942-4F94-BB64-8623BEA927E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B33C3F-6F2A-480D-BFA3-F92CA524AD71}"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89CD22-90B0-4F24-A980-E95A336131B3}"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32CFC8A-B1FC-4FEF-8B65-0FFA632A02C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886524-66B0-4CF0-9DC5-6B85118F10C0}"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1E3DB3B-1A2E-4A34-AD21-C8B1805373D9}"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FC9054E8-C253-41C4-AA52-D87E9E33BDCF}" type="slidenum">
              <a:rPr lang="en-US" smtClean="0"/>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8FA830-4DA7-445A-AB0C-A3FB73F887EC}"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9576A7A-9FB9-4B13-A283-E763D4595163}"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Times New Roman" pitchFamily="18" charset="0"/>
              </a:defRPr>
            </a:lvl1pPr>
          </a:lstStyle>
          <a:p>
            <a:pPr>
              <a:defRPr/>
            </a:pPr>
            <a:fld id="{FC9054E8-C253-41C4-AA52-D87E9E33BDCF}" type="slidenum">
              <a:rPr lang="en-US"/>
              <a:pPr>
                <a:defRPr/>
              </a:pPr>
              <a:t>‹#›</a:t>
            </a:fld>
            <a:endParaRPr lang="en-US" dirty="0"/>
          </a:p>
        </p:txBody>
      </p:sp>
      <p:sp>
        <p:nvSpPr>
          <p:cNvPr id="1033" name="Rectangle 9"/>
          <p:cNvSpPr>
            <a:spLocks noChangeArrowheads="1"/>
          </p:cNvSpPr>
          <p:nvPr/>
        </p:nvSpPr>
        <p:spPr bwMode="auto">
          <a:xfrm>
            <a:off x="457200" y="152400"/>
            <a:ext cx="8229600" cy="838200"/>
          </a:xfrm>
          <a:prstGeom prst="rect">
            <a:avLst/>
          </a:prstGeom>
          <a:noFill/>
          <a:ln w="9525">
            <a:noFill/>
            <a:miter lim="800000"/>
            <a:headEnd/>
            <a:tailEnd/>
          </a:ln>
          <a:effectLst/>
        </p:spPr>
        <p:txBody>
          <a:bodyPr anchor="ctr"/>
          <a:lstStyle/>
          <a:p>
            <a:pPr algn="ctr" eaLnBrk="0" hangingPunct="0">
              <a:defRPr/>
            </a:pPr>
            <a:endParaRPr lang="en-US" sz="4000" dirty="0">
              <a:solidFill>
                <a:srgbClr val="000066"/>
              </a:solidFill>
            </a:endParaRPr>
          </a:p>
        </p:txBody>
      </p:sp>
      <p:sp>
        <p:nvSpPr>
          <p:cNvPr id="1037" name="Line 13"/>
          <p:cNvSpPr>
            <a:spLocks noChangeShapeType="1"/>
          </p:cNvSpPr>
          <p:nvPr userDrawn="1"/>
        </p:nvSpPr>
        <p:spPr bwMode="auto">
          <a:xfrm>
            <a:off x="1828800" y="990600"/>
            <a:ext cx="5486400" cy="0"/>
          </a:xfrm>
          <a:prstGeom prst="line">
            <a:avLst/>
          </a:prstGeom>
          <a:noFill/>
          <a:ln w="38100">
            <a:solidFill>
              <a:srgbClr val="000066"/>
            </a:solidFill>
            <a:round/>
            <a:headEnd/>
            <a:tailEnd/>
          </a:ln>
          <a:effectLst/>
        </p:spPr>
        <p:txBody>
          <a:bodyPr/>
          <a:lstStyle/>
          <a:p>
            <a:pPr eaLnBrk="0" hangingPunct="0">
              <a:defRPr/>
            </a:pPr>
            <a:endParaRPr lang="en-US" dirty="0"/>
          </a:p>
        </p:txBody>
      </p:sp>
      <p:sp>
        <p:nvSpPr>
          <p:cNvPr id="1038" name="Line 14"/>
          <p:cNvSpPr>
            <a:spLocks noChangeShapeType="1"/>
          </p:cNvSpPr>
          <p:nvPr userDrawn="1"/>
        </p:nvSpPr>
        <p:spPr bwMode="auto">
          <a:xfrm>
            <a:off x="2209800" y="1066800"/>
            <a:ext cx="5486400" cy="0"/>
          </a:xfrm>
          <a:prstGeom prst="line">
            <a:avLst/>
          </a:prstGeom>
          <a:noFill/>
          <a:ln w="38100">
            <a:solidFill>
              <a:srgbClr val="990000"/>
            </a:solidFill>
            <a:round/>
            <a:headEnd/>
            <a:tailEnd/>
          </a:ln>
          <a:effectLst/>
        </p:spPr>
        <p:txBody>
          <a:bodyPr/>
          <a:lstStyle/>
          <a:p>
            <a:pPr eaLnBrk="0" hangingPunct="0">
              <a:defRPr/>
            </a:pPr>
            <a:endParaRPr lang="en-US" dirty="0"/>
          </a:p>
        </p:txBody>
      </p:sp>
      <p:pic>
        <p:nvPicPr>
          <p:cNvPr id="10" name="Picture 9" descr="NPC 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99" y="0"/>
            <a:ext cx="1935401" cy="914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000" b="1">
          <a:solidFill>
            <a:srgbClr val="000066"/>
          </a:solidFill>
          <a:latin typeface="+mj-lt"/>
          <a:ea typeface="+mj-ea"/>
          <a:cs typeface="+mj-cs"/>
        </a:defRPr>
      </a:lvl1pPr>
      <a:lvl2pPr algn="ctr" rtl="0" eaLnBrk="0" fontAlgn="base" hangingPunct="0">
        <a:spcBef>
          <a:spcPct val="0"/>
        </a:spcBef>
        <a:spcAft>
          <a:spcPct val="0"/>
        </a:spcAft>
        <a:defRPr sz="4000" b="1">
          <a:solidFill>
            <a:srgbClr val="000066"/>
          </a:solidFill>
          <a:latin typeface="Arial" charset="0"/>
        </a:defRPr>
      </a:lvl2pPr>
      <a:lvl3pPr algn="ctr" rtl="0" eaLnBrk="0" fontAlgn="base" hangingPunct="0">
        <a:spcBef>
          <a:spcPct val="0"/>
        </a:spcBef>
        <a:spcAft>
          <a:spcPct val="0"/>
        </a:spcAft>
        <a:defRPr sz="4000" b="1">
          <a:solidFill>
            <a:srgbClr val="000066"/>
          </a:solidFill>
          <a:latin typeface="Arial" charset="0"/>
        </a:defRPr>
      </a:lvl3pPr>
      <a:lvl4pPr algn="ctr" rtl="0" eaLnBrk="0" fontAlgn="base" hangingPunct="0">
        <a:spcBef>
          <a:spcPct val="0"/>
        </a:spcBef>
        <a:spcAft>
          <a:spcPct val="0"/>
        </a:spcAft>
        <a:defRPr sz="4000" b="1">
          <a:solidFill>
            <a:srgbClr val="000066"/>
          </a:solidFill>
          <a:latin typeface="Arial" charset="0"/>
        </a:defRPr>
      </a:lvl4pPr>
      <a:lvl5pPr algn="ctr" rtl="0" eaLnBrk="0" fontAlgn="base" hangingPunct="0">
        <a:spcBef>
          <a:spcPct val="0"/>
        </a:spcBef>
        <a:spcAft>
          <a:spcPct val="0"/>
        </a:spcAft>
        <a:defRPr sz="4000" b="1">
          <a:solidFill>
            <a:srgbClr val="000066"/>
          </a:solidFill>
          <a:latin typeface="Arial" charset="0"/>
        </a:defRPr>
      </a:lvl5pPr>
      <a:lvl6pPr marL="457200" algn="ctr" rtl="0" eaLnBrk="0" fontAlgn="base" hangingPunct="0">
        <a:spcBef>
          <a:spcPct val="0"/>
        </a:spcBef>
        <a:spcAft>
          <a:spcPct val="0"/>
        </a:spcAft>
        <a:defRPr sz="4000" b="1">
          <a:solidFill>
            <a:srgbClr val="000066"/>
          </a:solidFill>
          <a:latin typeface="Arial" charset="0"/>
        </a:defRPr>
      </a:lvl6pPr>
      <a:lvl7pPr marL="914400" algn="ctr" rtl="0" eaLnBrk="0" fontAlgn="base" hangingPunct="0">
        <a:spcBef>
          <a:spcPct val="0"/>
        </a:spcBef>
        <a:spcAft>
          <a:spcPct val="0"/>
        </a:spcAft>
        <a:defRPr sz="4000" b="1">
          <a:solidFill>
            <a:srgbClr val="000066"/>
          </a:solidFill>
          <a:latin typeface="Arial" charset="0"/>
        </a:defRPr>
      </a:lvl7pPr>
      <a:lvl8pPr marL="1371600" algn="ctr" rtl="0" eaLnBrk="0" fontAlgn="base" hangingPunct="0">
        <a:spcBef>
          <a:spcPct val="0"/>
        </a:spcBef>
        <a:spcAft>
          <a:spcPct val="0"/>
        </a:spcAft>
        <a:defRPr sz="4000" b="1">
          <a:solidFill>
            <a:srgbClr val="000066"/>
          </a:solidFill>
          <a:latin typeface="Arial" charset="0"/>
        </a:defRPr>
      </a:lvl8pPr>
      <a:lvl9pPr marL="1828800" algn="ctr" rtl="0" eaLnBrk="0" fontAlgn="base" hangingPunct="0">
        <a:spcBef>
          <a:spcPct val="0"/>
        </a:spcBef>
        <a:spcAft>
          <a:spcPct val="0"/>
        </a:spcAft>
        <a:defRPr sz="40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eaLnBrk="0" fontAlgn="base" hangingPunct="0">
        <a:spcBef>
          <a:spcPct val="20000"/>
        </a:spcBef>
        <a:spcAft>
          <a:spcPct val="0"/>
        </a:spcAft>
        <a:buChar char="»"/>
        <a:defRPr sz="2000">
          <a:solidFill>
            <a:srgbClr val="000066"/>
          </a:solidFill>
          <a:latin typeface="+mn-lt"/>
        </a:defRPr>
      </a:lvl6pPr>
      <a:lvl7pPr marL="2971800" indent="-228600" algn="l" rtl="0" eaLnBrk="0" fontAlgn="base" hangingPunct="0">
        <a:spcBef>
          <a:spcPct val="20000"/>
        </a:spcBef>
        <a:spcAft>
          <a:spcPct val="0"/>
        </a:spcAft>
        <a:buChar char="»"/>
        <a:defRPr sz="2000">
          <a:solidFill>
            <a:srgbClr val="000066"/>
          </a:solidFill>
          <a:latin typeface="+mn-lt"/>
        </a:defRPr>
      </a:lvl7pPr>
      <a:lvl8pPr marL="3429000" indent="-228600" algn="l" rtl="0" eaLnBrk="0" fontAlgn="base" hangingPunct="0">
        <a:spcBef>
          <a:spcPct val="20000"/>
        </a:spcBef>
        <a:spcAft>
          <a:spcPct val="0"/>
        </a:spcAft>
        <a:buChar char="»"/>
        <a:defRPr sz="2000">
          <a:solidFill>
            <a:srgbClr val="000066"/>
          </a:solidFill>
          <a:latin typeface="+mn-lt"/>
        </a:defRPr>
      </a:lvl8pPr>
      <a:lvl9pPr marL="3886200" indent="-228600" algn="l" rtl="0" eaLnBrk="0" fontAlgn="base" hangingPunct="0">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0" y="914195"/>
            <a:ext cx="9144000" cy="5516895"/>
          </a:xfrm>
          <a:prstGeom prst="rect">
            <a:avLst/>
          </a:prstGeom>
          <a:noFill/>
          <a:ln w="9525">
            <a:noFill/>
            <a:miter lim="800000"/>
            <a:headEnd/>
            <a:tailEnd/>
          </a:ln>
        </p:spPr>
        <p:txBody>
          <a:bodyPr>
            <a:spAutoFit/>
          </a:bodyPr>
          <a:lstStyle/>
          <a:p>
            <a:pPr algn="ctr" eaLnBrk="0" hangingPunct="0">
              <a:lnSpc>
                <a:spcPct val="70000"/>
              </a:lnSpc>
              <a:spcBef>
                <a:spcPct val="50000"/>
              </a:spcBef>
              <a:defRPr/>
            </a:pPr>
            <a:r>
              <a:rPr lang="en-US" sz="11700" dirty="0">
                <a:solidFill>
                  <a:srgbClr val="003366"/>
                </a:solidFill>
                <a:latin typeface="Times New Roman" pitchFamily="18" charset="0"/>
              </a:rPr>
              <a:t> </a:t>
            </a:r>
            <a:r>
              <a:rPr lang="en-US" sz="4800" b="0" dirty="0" smtClean="0">
                <a:latin typeface="+mj-lt"/>
              </a:rPr>
              <a:t>LDO/CWO In Service Procurement </a:t>
            </a:r>
          </a:p>
          <a:p>
            <a:pPr algn="ctr" eaLnBrk="0" hangingPunct="0">
              <a:lnSpc>
                <a:spcPct val="70000"/>
              </a:lnSpc>
              <a:spcBef>
                <a:spcPct val="50000"/>
              </a:spcBef>
              <a:defRPr/>
            </a:pPr>
            <a:r>
              <a:rPr lang="en-US" sz="4800" b="0" dirty="0" smtClean="0">
                <a:latin typeface="+mj-lt"/>
              </a:rPr>
              <a:t>Selection Boards</a:t>
            </a:r>
            <a:endParaRPr lang="en-US" sz="4800" b="0" dirty="0">
              <a:latin typeface="+mj-lt"/>
            </a:endParaRPr>
          </a:p>
          <a:p>
            <a:pPr algn="ctr" eaLnBrk="0" hangingPunct="0">
              <a:lnSpc>
                <a:spcPct val="70000"/>
              </a:lnSpc>
              <a:spcBef>
                <a:spcPct val="50000"/>
              </a:spcBef>
              <a:defRPr/>
            </a:pPr>
            <a:endParaRPr lang="en-US" sz="2000" b="0" dirty="0">
              <a:latin typeface="+mj-lt"/>
            </a:endParaRPr>
          </a:p>
          <a:p>
            <a:pPr algn="ctr" eaLnBrk="0" hangingPunct="0">
              <a:lnSpc>
                <a:spcPct val="70000"/>
              </a:lnSpc>
              <a:spcBef>
                <a:spcPct val="50000"/>
              </a:spcBef>
              <a:defRPr/>
            </a:pPr>
            <a:endParaRPr lang="en-US" sz="2000" b="0" dirty="0">
              <a:latin typeface="+mj-lt"/>
            </a:endParaRPr>
          </a:p>
          <a:p>
            <a:pPr algn="ctr" eaLnBrk="0" hangingPunct="0">
              <a:lnSpc>
                <a:spcPct val="70000"/>
              </a:lnSpc>
              <a:spcBef>
                <a:spcPct val="50000"/>
              </a:spcBef>
              <a:defRPr/>
            </a:pPr>
            <a:endParaRPr lang="en-US" sz="2000" dirty="0">
              <a:latin typeface="+mj-lt"/>
            </a:endParaRPr>
          </a:p>
          <a:p>
            <a:pPr algn="ctr" eaLnBrk="0" hangingPunct="0">
              <a:lnSpc>
                <a:spcPct val="70000"/>
              </a:lnSpc>
              <a:spcBef>
                <a:spcPct val="50000"/>
              </a:spcBef>
              <a:defRPr/>
            </a:pPr>
            <a:r>
              <a:rPr lang="en-US" sz="2000" dirty="0">
                <a:latin typeface="+mj-lt"/>
              </a:rPr>
              <a:t>Navy Personnel Command</a:t>
            </a:r>
          </a:p>
          <a:p>
            <a:pPr algn="ctr" eaLnBrk="0" hangingPunct="0">
              <a:lnSpc>
                <a:spcPct val="70000"/>
              </a:lnSpc>
              <a:spcBef>
                <a:spcPct val="50000"/>
              </a:spcBef>
              <a:defRPr/>
            </a:pPr>
            <a:r>
              <a:rPr lang="en-US" sz="2000" dirty="0" smtClean="0">
                <a:latin typeface="+mj-lt"/>
              </a:rPr>
              <a:t>Administrative </a:t>
            </a:r>
            <a:r>
              <a:rPr lang="en-US" sz="2000" dirty="0">
                <a:latin typeface="+mj-lt"/>
              </a:rPr>
              <a:t>Selection Boards (PERS-803)</a:t>
            </a:r>
          </a:p>
          <a:p>
            <a:pPr algn="ctr" eaLnBrk="0" hangingPunct="0">
              <a:lnSpc>
                <a:spcPct val="70000"/>
              </a:lnSpc>
              <a:spcBef>
                <a:spcPct val="50000"/>
              </a:spcBef>
              <a:defRPr/>
            </a:pPr>
            <a:r>
              <a:rPr lang="en-US" sz="2000" dirty="0" smtClean="0">
                <a:latin typeface="+mj-lt"/>
              </a:rPr>
              <a:t>March 2017</a:t>
            </a:r>
            <a:endParaRPr lang="en-US" sz="2000" dirty="0">
              <a:latin typeface="+mj-lt"/>
            </a:endParaRPr>
          </a:p>
          <a:p>
            <a:pPr algn="ctr" eaLnBrk="0" hangingPunct="0">
              <a:lnSpc>
                <a:spcPct val="70000"/>
              </a:lnSpc>
              <a:spcBef>
                <a:spcPct val="50000"/>
              </a:spcBef>
              <a:defRPr/>
            </a:pPr>
            <a:endParaRPr lang="en-US" sz="2000" dirty="0">
              <a:solidFill>
                <a:srgbClr val="000066"/>
              </a:solidFill>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143000"/>
            <a:ext cx="9144000" cy="5355312"/>
          </a:xfrm>
          <a:prstGeom prst="rect">
            <a:avLst/>
          </a:prstGeom>
          <a:noFill/>
          <a:ln w="9525">
            <a:noFill/>
            <a:miter lim="800000"/>
            <a:headEnd/>
            <a:tailEnd/>
          </a:ln>
        </p:spPr>
        <p:txBody>
          <a:bodyPr>
            <a:spAutoFit/>
          </a:bodyPr>
          <a:lstStyle/>
          <a:p>
            <a:pPr marL="571500" lvl="2" indent="-342900" defTabSz="174625">
              <a:buFont typeface="Wingdings" panose="05000000000000000000" pitchFamily="2" charset="2"/>
              <a:buChar char="Ø"/>
              <a:defRPr/>
            </a:pPr>
            <a:r>
              <a:rPr lang="en-US" sz="2000" dirty="0" smtClean="0"/>
              <a:t>The convening </a:t>
            </a:r>
            <a:r>
              <a:rPr lang="en-US" sz="2000" dirty="0"/>
              <a:t>order from the Chief of Naval Personnel to the Board President </a:t>
            </a:r>
            <a:r>
              <a:rPr lang="en-US" sz="2000" dirty="0" smtClean="0"/>
              <a:t>provides</a:t>
            </a:r>
            <a:endParaRPr lang="en-US" sz="2000" dirty="0"/>
          </a:p>
          <a:p>
            <a:pPr lvl="2" indent="-342900" defTabSz="174625">
              <a:buFont typeface="Wingdings" panose="05000000000000000000" pitchFamily="2" charset="2"/>
              <a:buChar char="Ø"/>
              <a:defRPr/>
            </a:pPr>
            <a:endParaRPr lang="en-US" sz="2000" dirty="0"/>
          </a:p>
          <a:p>
            <a:pPr marL="1143000" lvl="3" indent="-285750" defTabSz="174625" eaLnBrk="0" hangingPunct="0">
              <a:buFont typeface="Wingdings" pitchFamily="2" charset="2"/>
              <a:buChar char="Ø"/>
              <a:defRPr/>
            </a:pPr>
            <a:r>
              <a:rPr lang="en-US" sz="2000" b="0" dirty="0" smtClean="0"/>
              <a:t> </a:t>
            </a:r>
            <a:r>
              <a:rPr lang="en-US" sz="1800" b="0" dirty="0"/>
              <a:t>Date board ordered to convene</a:t>
            </a:r>
          </a:p>
          <a:p>
            <a:pPr marL="1143000" lvl="3" indent="-285750" defTabSz="174625" eaLnBrk="0" hangingPunct="0">
              <a:buFont typeface="Wingdings" pitchFamily="2" charset="2"/>
              <a:buChar char="Ø"/>
              <a:defRPr/>
            </a:pPr>
            <a:endParaRPr lang="en-US" sz="1800" b="0" dirty="0" smtClean="0"/>
          </a:p>
          <a:p>
            <a:pPr marL="1143000" lvl="3" indent="-285750" defTabSz="174625" eaLnBrk="0" hangingPunct="0">
              <a:buFont typeface="Wingdings" pitchFamily="2" charset="2"/>
              <a:buChar char="Ø"/>
              <a:defRPr/>
            </a:pPr>
            <a:r>
              <a:rPr lang="en-US" sz="1800" b="0" dirty="0" smtClean="0"/>
              <a:t> </a:t>
            </a:r>
            <a:r>
              <a:rPr lang="en-US" sz="1800" b="0" dirty="0"/>
              <a:t>The selection standard (best and fully qualified)</a:t>
            </a:r>
          </a:p>
          <a:p>
            <a:pPr marL="1143000" lvl="3" indent="-285750" defTabSz="174625" eaLnBrk="0" hangingPunct="0">
              <a:buFont typeface="Wingdings" pitchFamily="2" charset="2"/>
              <a:buChar char="Ø"/>
              <a:defRPr/>
            </a:pPr>
            <a:endParaRPr lang="en-US" sz="1800" b="0" dirty="0" smtClean="0"/>
          </a:p>
          <a:p>
            <a:pPr marL="1143000" lvl="3" indent="-285750" defTabSz="174625" eaLnBrk="0" hangingPunct="0">
              <a:buFont typeface="Wingdings" pitchFamily="2" charset="2"/>
              <a:buChar char="Ø"/>
              <a:defRPr/>
            </a:pPr>
            <a:r>
              <a:rPr lang="en-US" sz="1800" b="0" dirty="0" smtClean="0"/>
              <a:t> </a:t>
            </a:r>
            <a:r>
              <a:rPr lang="en-US" sz="1800" b="0" dirty="0"/>
              <a:t>Board Membership</a:t>
            </a:r>
          </a:p>
          <a:p>
            <a:pPr marL="1085850" lvl="3" indent="-342900" defTabSz="174625">
              <a:buFont typeface="Wingdings" panose="05000000000000000000" pitchFamily="2" charset="2"/>
              <a:buChar char="Ø"/>
              <a:defRPr/>
            </a:pPr>
            <a:endParaRPr lang="en-US" sz="2000" b="0" dirty="0"/>
          </a:p>
          <a:p>
            <a:pPr marL="571500" lvl="2" indent="-342900" defTabSz="174625">
              <a:buFont typeface="Wingdings" panose="05000000000000000000" pitchFamily="2" charset="2"/>
              <a:buChar char="Ø"/>
              <a:defRPr/>
            </a:pPr>
            <a:r>
              <a:rPr lang="en-US" sz="2400" dirty="0"/>
              <a:t> </a:t>
            </a:r>
            <a:r>
              <a:rPr lang="en-US" sz="2000" dirty="0"/>
              <a:t>The quota letter from the Chief of Naval Personnel </a:t>
            </a:r>
            <a:r>
              <a:rPr lang="en-US" sz="2000" dirty="0" smtClean="0"/>
              <a:t>provides</a:t>
            </a:r>
          </a:p>
          <a:p>
            <a:pPr marL="1028700" lvl="3" indent="-342900" defTabSz="174625">
              <a:buFont typeface="Wingdings" panose="05000000000000000000" pitchFamily="2" charset="2"/>
              <a:buChar char="Ø"/>
              <a:defRPr/>
            </a:pPr>
            <a:endParaRPr lang="en-US" sz="2000" b="0" dirty="0" smtClean="0"/>
          </a:p>
          <a:p>
            <a:pPr marL="1085850" lvl="3" indent="-285750" defTabSz="174625" eaLnBrk="0" hangingPunct="0">
              <a:buFont typeface="Wingdings" pitchFamily="2" charset="2"/>
              <a:buChar char="Ø"/>
              <a:defRPr/>
            </a:pPr>
            <a:r>
              <a:rPr lang="en-US" sz="1800" b="0" dirty="0"/>
              <a:t>Number of authorized </a:t>
            </a:r>
            <a:r>
              <a:rPr lang="en-US" sz="1800" b="0" dirty="0" smtClean="0"/>
              <a:t>primary and alternate selects </a:t>
            </a:r>
            <a:r>
              <a:rPr lang="en-US" sz="1800" b="0" dirty="0"/>
              <a:t>for each </a:t>
            </a:r>
            <a:r>
              <a:rPr lang="en-US" sz="1800" b="0" dirty="0" smtClean="0"/>
              <a:t>designator</a:t>
            </a:r>
            <a:endParaRPr lang="en-US" sz="1800" b="0" dirty="0"/>
          </a:p>
          <a:p>
            <a:pPr marL="1085850" lvl="3" indent="-285750" defTabSz="174625" eaLnBrk="0" hangingPunct="0">
              <a:buFont typeface="Wingdings" pitchFamily="2" charset="2"/>
              <a:buChar char="Ø"/>
              <a:defRPr/>
            </a:pPr>
            <a:endParaRPr lang="en-US" sz="1800" b="0" dirty="0" smtClean="0"/>
          </a:p>
          <a:p>
            <a:pPr marL="1085850" lvl="3" indent="-285750" defTabSz="174625" eaLnBrk="0" hangingPunct="0">
              <a:buFont typeface="Wingdings" pitchFamily="2" charset="2"/>
              <a:buChar char="Ø"/>
              <a:defRPr/>
            </a:pPr>
            <a:r>
              <a:rPr lang="en-US" sz="1800" b="0" dirty="0" smtClean="0"/>
              <a:t>Discrete </a:t>
            </a:r>
            <a:r>
              <a:rPr lang="en-US" sz="1800" b="0" dirty="0"/>
              <a:t>requirements for each </a:t>
            </a:r>
            <a:r>
              <a:rPr lang="en-US" sz="1800" b="0" dirty="0" smtClean="0"/>
              <a:t>designator</a:t>
            </a:r>
            <a:endParaRPr lang="en-US" sz="1800" b="0" dirty="0"/>
          </a:p>
          <a:p>
            <a:pPr marL="1543050" lvl="4" indent="-285750" defTabSz="174625" eaLnBrk="0" hangingPunct="0">
              <a:buFont typeface="Wingdings" pitchFamily="2" charset="2"/>
              <a:buChar char="Ø"/>
              <a:defRPr/>
            </a:pPr>
            <a:endParaRPr lang="en-US" sz="1800" b="0" dirty="0" smtClean="0"/>
          </a:p>
          <a:p>
            <a:pPr marL="1543050" lvl="4" indent="-285750" defTabSz="174625" eaLnBrk="0" hangingPunct="0">
              <a:buFont typeface="Wingdings" pitchFamily="2" charset="2"/>
              <a:buChar char="Ø"/>
              <a:defRPr/>
            </a:pPr>
            <a:r>
              <a:rPr lang="en-US" sz="1800" b="0" dirty="0" smtClean="0"/>
              <a:t>Outlines </a:t>
            </a:r>
            <a:r>
              <a:rPr lang="en-US" sz="1800" b="0" dirty="0"/>
              <a:t>the best qualified </a:t>
            </a:r>
            <a:r>
              <a:rPr lang="en-US" sz="1800" b="0" dirty="0" smtClean="0"/>
              <a:t>considerations</a:t>
            </a:r>
          </a:p>
          <a:p>
            <a:pPr marL="1543050" lvl="4" indent="-285750" defTabSz="174625" eaLnBrk="0" hangingPunct="0">
              <a:buFont typeface="Wingdings" pitchFamily="2" charset="2"/>
              <a:buChar char="Ø"/>
              <a:defRPr/>
            </a:pPr>
            <a:endParaRPr lang="en-US" sz="1800" b="0" dirty="0" smtClean="0"/>
          </a:p>
          <a:p>
            <a:pPr marL="1543050" lvl="4" indent="-285750" defTabSz="174625" eaLnBrk="0" hangingPunct="0">
              <a:buFont typeface="Wingdings" pitchFamily="2" charset="2"/>
              <a:buChar char="Ø"/>
              <a:defRPr/>
            </a:pPr>
            <a:r>
              <a:rPr lang="en-US" sz="1800" b="0" dirty="0" smtClean="0"/>
              <a:t>Assist the board members in providing community briefs to their panels</a:t>
            </a:r>
            <a:endParaRPr lang="en-US" sz="1800" b="0" dirty="0"/>
          </a:p>
        </p:txBody>
      </p:sp>
      <p:sp>
        <p:nvSpPr>
          <p:cNvPr id="10243"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t>Tools of the Board</a:t>
            </a:r>
            <a:endParaRPr lang="en-US" sz="3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8575" y="1125064"/>
            <a:ext cx="8915400" cy="4278094"/>
          </a:xfrm>
          <a:prstGeom prst="rect">
            <a:avLst/>
          </a:prstGeom>
          <a:noFill/>
          <a:ln w="9525">
            <a:noFill/>
            <a:miter lim="800000"/>
            <a:headEnd/>
            <a:tailEnd/>
          </a:ln>
        </p:spPr>
        <p:txBody>
          <a:bodyPr>
            <a:spAutoFit/>
          </a:bodyPr>
          <a:lstStyle/>
          <a:p>
            <a:pPr marL="685800" lvl="1" indent="-342900" defTabSz="174625">
              <a:buFont typeface="Wingdings" panose="05000000000000000000" pitchFamily="2" charset="2"/>
              <a:buChar char="Ø"/>
              <a:defRPr/>
            </a:pPr>
            <a:r>
              <a:rPr lang="en-US" sz="2000" dirty="0"/>
              <a:t>Official Military Personnel File (OMPF) field </a:t>
            </a:r>
            <a:r>
              <a:rPr lang="en-US" sz="2000" dirty="0" smtClean="0"/>
              <a:t>codes 30-38</a:t>
            </a:r>
            <a:endParaRPr lang="en-US" sz="2000" dirty="0"/>
          </a:p>
          <a:p>
            <a:pPr marL="1257300" lvl="2" indent="-285750" defTabSz="174625" eaLnBrk="0" hangingPunct="0">
              <a:buFont typeface="Wingdings" pitchFamily="2" charset="2"/>
              <a:buChar char="Ø"/>
              <a:defRPr/>
            </a:pPr>
            <a:endParaRPr lang="en-US" sz="1800" dirty="0" smtClean="0"/>
          </a:p>
          <a:p>
            <a:pPr marL="1257300" lvl="2" indent="-285750" defTabSz="174625" eaLnBrk="0" hangingPunct="0">
              <a:buFont typeface="Wingdings" pitchFamily="2" charset="2"/>
              <a:buChar char="Ø"/>
              <a:defRPr/>
            </a:pPr>
            <a:r>
              <a:rPr lang="en-US" sz="1800" dirty="0" smtClean="0"/>
              <a:t> </a:t>
            </a:r>
            <a:r>
              <a:rPr lang="en-US" sz="1800" b="0" dirty="0"/>
              <a:t>Available via BOL menu item “OMPF-My Record”</a:t>
            </a:r>
          </a:p>
          <a:p>
            <a:pPr marL="685800" lvl="1" indent="-342900" defTabSz="174625">
              <a:buFont typeface="Wingdings" pitchFamily="2" charset="2"/>
              <a:buChar char="Ø"/>
              <a:defRPr/>
            </a:pPr>
            <a:endParaRPr lang="en-US" sz="2500" dirty="0"/>
          </a:p>
          <a:p>
            <a:pPr marL="685800" lvl="1" indent="-342900" defTabSz="174625">
              <a:buFont typeface="Wingdings" pitchFamily="2" charset="2"/>
              <a:buChar char="Ø"/>
              <a:defRPr/>
            </a:pPr>
            <a:r>
              <a:rPr lang="en-US" sz="2000" dirty="0"/>
              <a:t>Performance Summary Record (PSR) </a:t>
            </a:r>
          </a:p>
          <a:p>
            <a:pPr marL="1257300" lvl="2" indent="-285750" defTabSz="174625" eaLnBrk="0" hangingPunct="0">
              <a:buFont typeface="Wingdings" pitchFamily="2" charset="2"/>
              <a:buChar char="Ø"/>
              <a:defRPr/>
            </a:pPr>
            <a:endParaRPr lang="en-US" sz="1800" b="0" dirty="0" smtClean="0"/>
          </a:p>
          <a:p>
            <a:pPr marL="1257300" lvl="2" indent="-285750" defTabSz="174625" eaLnBrk="0" hangingPunct="0">
              <a:buFont typeface="Wingdings" pitchFamily="2" charset="2"/>
              <a:buChar char="Ø"/>
              <a:defRPr/>
            </a:pPr>
            <a:r>
              <a:rPr lang="en-US" sz="1800" b="0" dirty="0" smtClean="0"/>
              <a:t> </a:t>
            </a:r>
            <a:r>
              <a:rPr lang="en-US" sz="1800" b="0" dirty="0"/>
              <a:t>Available via BOL menu item “ODC, OSR, PSR”</a:t>
            </a:r>
          </a:p>
          <a:p>
            <a:pPr marL="1657350" lvl="2" indent="-285750" defTabSz="174625" eaLnBrk="0" hangingPunct="0">
              <a:buFont typeface="Wingdings" pitchFamily="2" charset="2"/>
              <a:buChar char="Ø"/>
              <a:defRPr/>
            </a:pPr>
            <a:r>
              <a:rPr lang="en-US" sz="1800" b="0" dirty="0"/>
              <a:t>Part I (Personnel Data Summary)</a:t>
            </a:r>
          </a:p>
          <a:p>
            <a:pPr marL="1657350" lvl="2" indent="-285750" defTabSz="174625" eaLnBrk="0" hangingPunct="0">
              <a:buFont typeface="Wingdings" pitchFamily="2" charset="2"/>
              <a:buChar char="Ø"/>
              <a:defRPr/>
            </a:pPr>
            <a:r>
              <a:rPr lang="en-US" sz="1800" b="0" dirty="0"/>
              <a:t>Part II (Pre-1996 evaluation summary)</a:t>
            </a:r>
          </a:p>
          <a:p>
            <a:pPr marL="1657350" lvl="2" indent="-285750" defTabSz="174625" eaLnBrk="0" hangingPunct="0">
              <a:buFont typeface="Wingdings" pitchFamily="2" charset="2"/>
              <a:buChar char="Ø"/>
              <a:defRPr/>
            </a:pPr>
            <a:r>
              <a:rPr lang="en-US" sz="1800" b="0" dirty="0"/>
              <a:t>Part III (1996 to present evaluation summary)</a:t>
            </a:r>
          </a:p>
          <a:p>
            <a:pPr marL="1200150" lvl="2" indent="-342900" defTabSz="174625">
              <a:buFont typeface="Wingdings" panose="05000000000000000000" pitchFamily="2" charset="2"/>
              <a:buChar char="Ø"/>
              <a:defRPr/>
            </a:pPr>
            <a:endParaRPr lang="en-US" sz="2500" b="0" dirty="0"/>
          </a:p>
          <a:p>
            <a:pPr marL="685800" lvl="1" indent="-342900" defTabSz="174625">
              <a:buFont typeface="Wingdings" panose="05000000000000000000" pitchFamily="2" charset="2"/>
              <a:buChar char="Ø"/>
              <a:defRPr/>
            </a:pPr>
            <a:r>
              <a:rPr lang="en-US" sz="2000" dirty="0"/>
              <a:t>Candidate’s </a:t>
            </a:r>
            <a:r>
              <a:rPr lang="en-US" sz="2000" dirty="0" smtClean="0"/>
              <a:t>Application</a:t>
            </a:r>
          </a:p>
          <a:p>
            <a:pPr marL="1200150" lvl="2" indent="-285750" defTabSz="174625" eaLnBrk="0" hangingPunct="0">
              <a:buFont typeface="Wingdings" pitchFamily="2" charset="2"/>
              <a:buChar char="Ø"/>
              <a:defRPr/>
            </a:pPr>
            <a:endParaRPr lang="en-US" sz="1800" b="0" dirty="0" smtClean="0"/>
          </a:p>
          <a:p>
            <a:pPr marL="1200150" lvl="2" indent="-285750" defTabSz="174625" eaLnBrk="0" hangingPunct="0">
              <a:buFont typeface="Wingdings" pitchFamily="2" charset="2"/>
              <a:buChar char="Ø"/>
              <a:defRPr/>
            </a:pPr>
            <a:r>
              <a:rPr lang="en-US" sz="1800" b="0" dirty="0" smtClean="0"/>
              <a:t>Including any authorized addendums </a:t>
            </a:r>
            <a:endParaRPr lang="en-US" sz="1800" b="0" dirty="0"/>
          </a:p>
        </p:txBody>
      </p:sp>
      <p:sp>
        <p:nvSpPr>
          <p:cNvPr id="15363"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t>Available for Review</a:t>
            </a:r>
            <a:endParaRPr lang="en-US" sz="3200" dirty="0"/>
          </a:p>
        </p:txBody>
      </p:sp>
      <p:sp>
        <p:nvSpPr>
          <p:cNvPr id="15364" name="TextBox 3"/>
          <p:cNvSpPr txBox="1">
            <a:spLocks noChangeArrowheads="1"/>
          </p:cNvSpPr>
          <p:nvPr/>
        </p:nvSpPr>
        <p:spPr bwMode="auto">
          <a:xfrm>
            <a:off x="210670" y="5939120"/>
            <a:ext cx="8763000" cy="830263"/>
          </a:xfrm>
          <a:prstGeom prst="rect">
            <a:avLst/>
          </a:prstGeom>
          <a:solidFill>
            <a:srgbClr val="FFFF00"/>
          </a:solidFill>
          <a:ln w="9525">
            <a:solidFill>
              <a:srgbClr val="000000"/>
            </a:solidFill>
            <a:miter lim="800000"/>
            <a:headEnd/>
            <a:tailEnd/>
          </a:ln>
        </p:spPr>
        <p:txBody>
          <a:bodyPr>
            <a:spAutoFit/>
          </a:bodyPr>
          <a:lstStyle/>
          <a:p>
            <a:pPr algn="ctr"/>
            <a:r>
              <a:rPr lang="en-US" sz="2400" dirty="0" smtClean="0"/>
              <a:t>Accuracy of these three items may be the difference between select and non-select</a:t>
            </a:r>
            <a:endParaRPr lang="en-US"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1200150"/>
            <a:ext cx="9144000" cy="4555093"/>
          </a:xfrm>
          <a:prstGeom prst="rect">
            <a:avLst/>
          </a:prstGeom>
          <a:noFill/>
          <a:ln w="9525">
            <a:noFill/>
            <a:miter lim="800000"/>
            <a:headEnd/>
            <a:tailEnd/>
          </a:ln>
        </p:spPr>
        <p:txBody>
          <a:bodyPr>
            <a:spAutoFit/>
          </a:bodyPr>
          <a:lstStyle/>
          <a:p>
            <a:pPr marL="628650" lvl="1" indent="-285750" defTabSz="174625">
              <a:buFont typeface="Wingdings" pitchFamily="2" charset="2"/>
              <a:buChar char="Ø"/>
              <a:defRPr/>
            </a:pPr>
            <a:r>
              <a:rPr lang="en-US" sz="2000" dirty="0" smtClean="0"/>
              <a:t>NSIPS </a:t>
            </a:r>
            <a:r>
              <a:rPr lang="en-US" sz="2000" dirty="0"/>
              <a:t>ESR data not in the OMPF</a:t>
            </a:r>
          </a:p>
          <a:p>
            <a:pPr marL="1143000" lvl="2" indent="-285750" defTabSz="174625" eaLnBrk="0" hangingPunct="0">
              <a:buFont typeface="Wingdings" pitchFamily="2" charset="2"/>
              <a:buChar char="Ø"/>
              <a:defRPr/>
            </a:pPr>
            <a:endParaRPr lang="en-US" sz="1800" b="0" dirty="0" smtClean="0"/>
          </a:p>
          <a:p>
            <a:pPr marL="1143000" lvl="2" indent="-285750" defTabSz="174625" eaLnBrk="0" hangingPunct="0">
              <a:buFont typeface="Wingdings" pitchFamily="2" charset="2"/>
              <a:buChar char="Ø"/>
              <a:defRPr/>
            </a:pPr>
            <a:r>
              <a:rPr lang="en-US" sz="1800" b="0" dirty="0" smtClean="0"/>
              <a:t>Should </a:t>
            </a:r>
            <a:r>
              <a:rPr lang="en-US" sz="1800" b="0" dirty="0"/>
              <a:t>have been forwarded to the OMPF at time of reenlistment/record close-out.</a:t>
            </a:r>
          </a:p>
          <a:p>
            <a:pPr marL="342900" lvl="1" defTabSz="174625">
              <a:buFont typeface="Wingdings" pitchFamily="2" charset="2"/>
              <a:buChar char="Ø"/>
              <a:defRPr/>
            </a:pPr>
            <a:endParaRPr lang="en-US" sz="1800" dirty="0"/>
          </a:p>
          <a:p>
            <a:pPr marL="628650" lvl="1" indent="-285750" defTabSz="174625">
              <a:buFont typeface="Wingdings" pitchFamily="2" charset="2"/>
              <a:buChar char="Ø"/>
              <a:defRPr/>
            </a:pPr>
            <a:r>
              <a:rPr lang="en-US" sz="2400" dirty="0"/>
              <a:t> </a:t>
            </a:r>
            <a:r>
              <a:rPr lang="en-US" sz="2000" dirty="0"/>
              <a:t>ESR, </a:t>
            </a:r>
            <a:r>
              <a:rPr lang="en-US" sz="2000" dirty="0" smtClean="0"/>
              <a:t>FLTMPS</a:t>
            </a:r>
            <a:r>
              <a:rPr lang="en-US" sz="2000" dirty="0"/>
              <a:t>, ETJ</a:t>
            </a:r>
          </a:p>
          <a:p>
            <a:pPr marL="628650" lvl="1" indent="-285750" defTabSz="174625">
              <a:buFont typeface="Wingdings" pitchFamily="2" charset="2"/>
              <a:buChar char="Ø"/>
              <a:defRPr/>
            </a:pPr>
            <a:endParaRPr lang="en-US" sz="1800" dirty="0"/>
          </a:p>
          <a:p>
            <a:pPr marL="628650" lvl="1" indent="-285750" defTabSz="174625">
              <a:buFont typeface="Wingdings" pitchFamily="2" charset="2"/>
              <a:buChar char="Ø"/>
              <a:defRPr/>
            </a:pPr>
            <a:r>
              <a:rPr lang="en-US" sz="2000" dirty="0"/>
              <a:t>PRIMS information</a:t>
            </a:r>
          </a:p>
          <a:p>
            <a:pPr marL="628650" lvl="1" indent="-285750" defTabSz="174625">
              <a:buFont typeface="Wingdings" pitchFamily="2" charset="2"/>
              <a:buChar char="Ø"/>
              <a:defRPr/>
            </a:pPr>
            <a:endParaRPr lang="en-US" sz="2000" dirty="0" smtClean="0"/>
          </a:p>
          <a:p>
            <a:pPr marL="628650" lvl="1" indent="-285750" defTabSz="174625">
              <a:buFont typeface="Wingdings" pitchFamily="2" charset="2"/>
              <a:buChar char="Ø"/>
              <a:defRPr/>
            </a:pPr>
            <a:r>
              <a:rPr lang="en-US" sz="2000" dirty="0" smtClean="0"/>
              <a:t>Items </a:t>
            </a:r>
            <a:r>
              <a:rPr lang="en-US" sz="2000" dirty="0"/>
              <a:t>sent to the board by anyone other than by the candidate (third-party correspondence)</a:t>
            </a:r>
          </a:p>
          <a:p>
            <a:pPr marL="628650" lvl="2" indent="-285750" defTabSz="174625">
              <a:buFont typeface="Arial" charset="0"/>
              <a:buChar char="•"/>
              <a:defRPr/>
            </a:pPr>
            <a:endParaRPr lang="en-US" sz="1800" dirty="0"/>
          </a:p>
          <a:p>
            <a:pPr marL="628650" lvl="1" indent="-285750" defTabSz="174625">
              <a:buFont typeface="Wingdings" pitchFamily="2" charset="2"/>
              <a:buChar char="Ø"/>
              <a:defRPr/>
            </a:pPr>
            <a:r>
              <a:rPr lang="en-US" sz="2000" dirty="0"/>
              <a:t>Addendums that are not signed or that are received after the “received by” date</a:t>
            </a:r>
          </a:p>
          <a:p>
            <a:pPr marL="628650" lvl="1" indent="-285750" defTabSz="174625">
              <a:buFont typeface="Wingdings" pitchFamily="2" charset="2"/>
              <a:buChar char="Ø"/>
              <a:defRPr/>
            </a:pPr>
            <a:endParaRPr lang="en-US" sz="1800" dirty="0"/>
          </a:p>
        </p:txBody>
      </p:sp>
      <p:sp>
        <p:nvSpPr>
          <p:cNvPr id="20483" name="Rectangle 3"/>
          <p:cNvSpPr>
            <a:spLocks noChangeArrowheads="1"/>
          </p:cNvSpPr>
          <p:nvPr/>
        </p:nvSpPr>
        <p:spPr bwMode="auto">
          <a:xfrm>
            <a:off x="1909485" y="381000"/>
            <a:ext cx="5867400" cy="584775"/>
          </a:xfrm>
          <a:prstGeom prst="rect">
            <a:avLst/>
          </a:prstGeom>
          <a:noFill/>
          <a:ln w="9525">
            <a:noFill/>
            <a:miter lim="800000"/>
            <a:headEnd/>
            <a:tailEnd/>
          </a:ln>
        </p:spPr>
        <p:txBody>
          <a:bodyPr wrap="square">
            <a:spAutoFit/>
          </a:bodyPr>
          <a:lstStyle/>
          <a:p>
            <a:pPr algn="ctr"/>
            <a:r>
              <a:rPr lang="en-US" sz="3200" dirty="0" smtClean="0"/>
              <a:t>Not Available for Review</a:t>
            </a:r>
            <a:endParaRPr lang="en-US" sz="3200" dirty="0"/>
          </a:p>
        </p:txBody>
      </p:sp>
      <p:sp>
        <p:nvSpPr>
          <p:cNvPr id="20484" name="TextBox 3"/>
          <p:cNvSpPr txBox="1">
            <a:spLocks noChangeArrowheads="1"/>
          </p:cNvSpPr>
          <p:nvPr/>
        </p:nvSpPr>
        <p:spPr bwMode="auto">
          <a:xfrm>
            <a:off x="76200" y="5867400"/>
            <a:ext cx="8915400" cy="707886"/>
          </a:xfrm>
          <a:prstGeom prst="rect">
            <a:avLst/>
          </a:prstGeom>
          <a:solidFill>
            <a:srgbClr val="FFFF00"/>
          </a:solidFill>
          <a:ln w="9525">
            <a:solidFill>
              <a:srgbClr val="000000"/>
            </a:solidFill>
            <a:miter lim="800000"/>
            <a:headEnd/>
            <a:tailEnd/>
          </a:ln>
        </p:spPr>
        <p:txBody>
          <a:bodyPr wrap="square">
            <a:spAutoFit/>
          </a:bodyPr>
          <a:lstStyle/>
          <a:p>
            <a:pPr algn="ctr"/>
            <a:r>
              <a:rPr lang="en-US" sz="2000" dirty="0" smtClean="0"/>
              <a:t>If you want the board to consider items not in your OMPF, you must submit them.</a:t>
            </a:r>
            <a:endParaRPr lang="en-US"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050" y="1104900"/>
            <a:ext cx="9144000" cy="4893647"/>
          </a:xfrm>
          <a:prstGeom prst="rect">
            <a:avLst/>
          </a:prstGeom>
          <a:noFill/>
          <a:ln w="9525">
            <a:noFill/>
            <a:miter lim="800000"/>
            <a:headEnd/>
            <a:tailEnd/>
          </a:ln>
        </p:spPr>
        <p:txBody>
          <a:bodyPr>
            <a:spAutoFit/>
          </a:bodyPr>
          <a:lstStyle/>
          <a:p>
            <a:pPr marL="628650" lvl="1" indent="-285750" defTabSz="174625" eaLnBrk="0" hangingPunct="0">
              <a:buFont typeface="Wingdings" pitchFamily="2" charset="2"/>
              <a:buChar char="Ø"/>
              <a:defRPr/>
            </a:pPr>
            <a:r>
              <a:rPr lang="en-US" sz="2000" dirty="0"/>
              <a:t>Appraisals and CO’s Recommendations</a:t>
            </a:r>
          </a:p>
          <a:p>
            <a:pPr marL="1260475" lvl="3" indent="-285750" defTabSz="174625" eaLnBrk="0" hangingPunct="0">
              <a:buFont typeface="Wingdings" pitchFamily="2" charset="2"/>
              <a:buChar char="Ø"/>
            </a:pPr>
            <a:endParaRPr lang="en-US" sz="1800" b="0" dirty="0" smtClean="0"/>
          </a:p>
          <a:p>
            <a:pPr marL="1260475" lvl="3" indent="-285750" defTabSz="174625" eaLnBrk="0" hangingPunct="0">
              <a:buFont typeface="Wingdings" pitchFamily="2" charset="2"/>
              <a:buChar char="Ø"/>
            </a:pPr>
            <a:r>
              <a:rPr lang="en-US" sz="1800" b="0" dirty="0" smtClean="0"/>
              <a:t>Strong</a:t>
            </a:r>
            <a:r>
              <a:rPr lang="en-US" sz="1800" b="0" dirty="0"/>
              <a:t>, honest recommendations and comments from appraisals</a:t>
            </a:r>
          </a:p>
          <a:p>
            <a:pPr marL="1260475" lvl="3" indent="-285750" defTabSz="174625" eaLnBrk="0" hangingPunct="0">
              <a:buFont typeface="Wingdings" pitchFamily="2" charset="2"/>
              <a:buChar char="Ø"/>
            </a:pPr>
            <a:endParaRPr lang="en-US" sz="1800" b="0" dirty="0" smtClean="0"/>
          </a:p>
          <a:p>
            <a:pPr marL="1260475" lvl="3" indent="-285750" defTabSz="174625" eaLnBrk="0" hangingPunct="0">
              <a:buFont typeface="Wingdings" pitchFamily="2" charset="2"/>
              <a:buChar char="Ø"/>
            </a:pPr>
            <a:r>
              <a:rPr lang="en-US" sz="1800" b="0" dirty="0" smtClean="0"/>
              <a:t>Command </a:t>
            </a:r>
            <a:r>
              <a:rPr lang="en-US" sz="1800" b="0" dirty="0"/>
              <a:t>endorsement communicates potential to succeed as an officer</a:t>
            </a:r>
          </a:p>
          <a:p>
            <a:pPr marL="915987" lvl="3" indent="-342900" defTabSz="174625">
              <a:buFont typeface="Wingdings" panose="05000000000000000000" pitchFamily="2" charset="2"/>
              <a:buChar char="Ø"/>
              <a:defRPr/>
            </a:pPr>
            <a:endParaRPr lang="en-US" sz="2000" dirty="0" smtClean="0"/>
          </a:p>
          <a:p>
            <a:pPr marL="628650" lvl="1" indent="-285750" defTabSz="174625">
              <a:buFont typeface="Wingdings" pitchFamily="2" charset="2"/>
              <a:buChar char="Ø"/>
              <a:defRPr/>
            </a:pPr>
            <a:r>
              <a:rPr lang="en-US" sz="2000" dirty="0"/>
              <a:t>Evaluations</a:t>
            </a:r>
          </a:p>
          <a:p>
            <a:pPr marL="1430337" lvl="4" indent="-285750" defTabSz="174625" eaLnBrk="0" hangingPunct="0">
              <a:buFont typeface="Wingdings" pitchFamily="2" charset="2"/>
              <a:buChar char="Ø"/>
              <a:defRPr/>
            </a:pPr>
            <a:endParaRPr lang="en-US" sz="1800" b="0" dirty="0" smtClean="0"/>
          </a:p>
          <a:p>
            <a:pPr marL="1430337" lvl="4" indent="-285750" defTabSz="174625" eaLnBrk="0" hangingPunct="0">
              <a:buFont typeface="Wingdings" pitchFamily="2" charset="2"/>
              <a:buChar char="Ø"/>
              <a:defRPr/>
            </a:pPr>
            <a:r>
              <a:rPr lang="en-US" sz="1800" b="0" dirty="0" smtClean="0"/>
              <a:t>Trait </a:t>
            </a:r>
            <a:r>
              <a:rPr lang="en-US" sz="1800" b="0" dirty="0"/>
              <a:t>average vs summary group and reporting senior’s cumulative average</a:t>
            </a:r>
          </a:p>
          <a:p>
            <a:pPr marL="1430337" lvl="4" indent="-285750" defTabSz="174625" eaLnBrk="0" hangingPunct="0">
              <a:buFont typeface="Wingdings" pitchFamily="2" charset="2"/>
              <a:buChar char="Ø"/>
              <a:defRPr/>
            </a:pPr>
            <a:endParaRPr lang="en-US" sz="1800" b="0" dirty="0" smtClean="0"/>
          </a:p>
          <a:p>
            <a:pPr marL="1430337" lvl="4" indent="-285750" defTabSz="174625" eaLnBrk="0" hangingPunct="0">
              <a:buFont typeface="Wingdings" pitchFamily="2" charset="2"/>
              <a:buChar char="Ø"/>
              <a:defRPr/>
            </a:pPr>
            <a:r>
              <a:rPr lang="en-US" sz="1800" b="0" dirty="0" smtClean="0"/>
              <a:t>Break </a:t>
            </a:r>
            <a:r>
              <a:rPr lang="en-US" sz="1800" b="0" dirty="0"/>
              <a:t>out among peers</a:t>
            </a:r>
          </a:p>
          <a:p>
            <a:pPr marL="1430337" lvl="4" indent="-285750" defTabSz="174625" eaLnBrk="0" hangingPunct="0">
              <a:buFont typeface="Wingdings" pitchFamily="2" charset="2"/>
              <a:buChar char="Ø"/>
              <a:defRPr/>
            </a:pPr>
            <a:endParaRPr lang="en-US" sz="1800" b="0" dirty="0" smtClean="0"/>
          </a:p>
          <a:p>
            <a:pPr marL="1430337" lvl="4" indent="-285750" defTabSz="174625" eaLnBrk="0" hangingPunct="0">
              <a:buFont typeface="Wingdings" pitchFamily="2" charset="2"/>
              <a:buChar char="Ø"/>
              <a:defRPr/>
            </a:pPr>
            <a:r>
              <a:rPr lang="en-US" sz="1800" b="0" dirty="0" smtClean="0"/>
              <a:t>Promotion </a:t>
            </a:r>
            <a:r>
              <a:rPr lang="en-US" sz="1800" b="0" dirty="0"/>
              <a:t>recommendation</a:t>
            </a:r>
          </a:p>
          <a:p>
            <a:pPr marL="1771650" lvl="5" indent="-285750" defTabSz="174625" eaLnBrk="0" fontAlgn="base" hangingPunct="0">
              <a:spcBef>
                <a:spcPct val="0"/>
              </a:spcBef>
              <a:spcAft>
                <a:spcPct val="0"/>
              </a:spcAft>
              <a:buFont typeface="Wingdings" pitchFamily="2" charset="2"/>
              <a:buChar char="Ø"/>
              <a:defRPr/>
            </a:pPr>
            <a:endParaRPr lang="en-US" sz="1800" b="0" dirty="0" smtClean="0"/>
          </a:p>
          <a:p>
            <a:pPr marL="1771650" lvl="5" indent="-285750" defTabSz="174625" eaLnBrk="0" fontAlgn="base" hangingPunct="0">
              <a:spcBef>
                <a:spcPct val="0"/>
              </a:spcBef>
              <a:spcAft>
                <a:spcPct val="0"/>
              </a:spcAft>
              <a:buFont typeface="Wingdings" pitchFamily="2" charset="2"/>
              <a:buChar char="Ø"/>
              <a:defRPr/>
            </a:pPr>
            <a:r>
              <a:rPr lang="en-US" sz="1800" b="0" dirty="0" smtClean="0"/>
              <a:t>Consistent</a:t>
            </a:r>
            <a:r>
              <a:rPr lang="en-US" sz="1800" b="0" dirty="0"/>
              <a:t>?  Improving?  Declining?</a:t>
            </a:r>
          </a:p>
          <a:p>
            <a:pPr marL="1771650" lvl="5" indent="-285750" defTabSz="174625" eaLnBrk="0" fontAlgn="base" hangingPunct="0">
              <a:spcBef>
                <a:spcPct val="0"/>
              </a:spcBef>
              <a:spcAft>
                <a:spcPct val="0"/>
              </a:spcAft>
              <a:buFont typeface="Wingdings" pitchFamily="2" charset="2"/>
              <a:buChar char="Ø"/>
              <a:defRPr/>
            </a:pPr>
            <a:endParaRPr lang="en-US" sz="1800" b="0" dirty="0" smtClean="0"/>
          </a:p>
        </p:txBody>
      </p:sp>
      <p:sp>
        <p:nvSpPr>
          <p:cNvPr id="16387"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t>What the Board Considers</a:t>
            </a:r>
            <a:endParaRPr lang="en-US" sz="3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525" y="1104900"/>
            <a:ext cx="9144000" cy="4124206"/>
          </a:xfrm>
          <a:prstGeom prst="rect">
            <a:avLst/>
          </a:prstGeom>
          <a:noFill/>
          <a:ln w="9525">
            <a:noFill/>
            <a:miter lim="800000"/>
            <a:headEnd/>
            <a:tailEnd/>
          </a:ln>
        </p:spPr>
        <p:txBody>
          <a:bodyPr>
            <a:spAutoFit/>
          </a:bodyPr>
          <a:lstStyle/>
          <a:p>
            <a:pPr marL="628650" lvl="1" indent="-285750" defTabSz="174625">
              <a:buFont typeface="Wingdings" pitchFamily="2" charset="2"/>
              <a:buChar char="Ø"/>
              <a:defRPr/>
            </a:pPr>
            <a:r>
              <a:rPr lang="en-US" sz="2000" dirty="0"/>
              <a:t>Description of duties</a:t>
            </a:r>
          </a:p>
          <a:p>
            <a:pPr marL="1257300" lvl="4" indent="-342900" defTabSz="174625">
              <a:buFont typeface="Wingdings" panose="05000000000000000000" pitchFamily="2" charset="2"/>
              <a:buChar char="Ø"/>
              <a:defRPr/>
            </a:pPr>
            <a:endParaRPr lang="en-US" sz="2000" b="0" dirty="0" smtClean="0"/>
          </a:p>
          <a:p>
            <a:pPr marL="1314450" lvl="4" indent="-285750" defTabSz="174625" eaLnBrk="0" hangingPunct="0">
              <a:buFont typeface="Wingdings" pitchFamily="2" charset="2"/>
              <a:buChar char="Ø"/>
              <a:defRPr/>
            </a:pPr>
            <a:r>
              <a:rPr lang="en-US" sz="1800" b="0" dirty="0"/>
              <a:t>Demonstrated leadership</a:t>
            </a:r>
          </a:p>
          <a:p>
            <a:pPr marL="1314450" lvl="4" indent="-285750" defTabSz="174625" eaLnBrk="0" hangingPunct="0">
              <a:buFont typeface="Wingdings" pitchFamily="2" charset="2"/>
              <a:buChar char="Ø"/>
              <a:defRPr/>
            </a:pPr>
            <a:endParaRPr lang="en-US" sz="1800" b="0" dirty="0"/>
          </a:p>
          <a:p>
            <a:pPr marL="1314450" lvl="4" indent="-285750" defTabSz="174625" eaLnBrk="0" hangingPunct="0">
              <a:buFont typeface="Wingdings" pitchFamily="2" charset="2"/>
              <a:buChar char="Ø"/>
              <a:defRPr/>
            </a:pPr>
            <a:r>
              <a:rPr lang="en-US" sz="1800" b="0" dirty="0"/>
              <a:t>Technical expertise</a:t>
            </a:r>
          </a:p>
          <a:p>
            <a:pPr marL="914400" lvl="3" indent="-341313" defTabSz="174625">
              <a:buFont typeface="Wingdings" panose="05000000000000000000" pitchFamily="2" charset="2"/>
              <a:buChar char="Ø"/>
              <a:defRPr/>
            </a:pPr>
            <a:endParaRPr lang="en-US" sz="2000" dirty="0" smtClean="0"/>
          </a:p>
          <a:p>
            <a:pPr marL="914400" lvl="3" indent="-341313" defTabSz="174625">
              <a:buFont typeface="Wingdings" panose="05000000000000000000" pitchFamily="2" charset="2"/>
              <a:buChar char="Ø"/>
              <a:defRPr/>
            </a:pPr>
            <a:r>
              <a:rPr lang="en-US" sz="2000" dirty="0" smtClean="0"/>
              <a:t>Success </a:t>
            </a:r>
            <a:r>
              <a:rPr lang="en-US" sz="2000" dirty="0"/>
              <a:t>at sea/arduous duty</a:t>
            </a:r>
          </a:p>
          <a:p>
            <a:pPr marL="914400" lvl="3" indent="-341313" defTabSz="174625">
              <a:buFont typeface="Wingdings" panose="05000000000000000000" pitchFamily="2" charset="2"/>
              <a:buChar char="Ø"/>
              <a:defRPr/>
            </a:pPr>
            <a:endParaRPr lang="en-US" sz="2000" dirty="0" smtClean="0"/>
          </a:p>
          <a:p>
            <a:pPr marL="914400" lvl="3" indent="-341313" defTabSz="174625">
              <a:buFont typeface="Wingdings" panose="05000000000000000000" pitchFamily="2" charset="2"/>
              <a:buChar char="Ø"/>
              <a:defRPr/>
            </a:pPr>
            <a:r>
              <a:rPr lang="en-US" sz="2000" dirty="0" smtClean="0"/>
              <a:t>Initiative</a:t>
            </a:r>
            <a:endParaRPr lang="en-US" sz="2000" dirty="0"/>
          </a:p>
          <a:p>
            <a:pPr marL="914400" lvl="3" indent="-341313" defTabSz="174625">
              <a:buFont typeface="Wingdings" panose="05000000000000000000" pitchFamily="2" charset="2"/>
              <a:buChar char="Ø"/>
              <a:defRPr/>
            </a:pPr>
            <a:endParaRPr lang="en-US" sz="2000" dirty="0" smtClean="0"/>
          </a:p>
          <a:p>
            <a:pPr marL="914400" lvl="3" indent="-341313" defTabSz="174625">
              <a:buFont typeface="Wingdings" panose="05000000000000000000" pitchFamily="2" charset="2"/>
              <a:buChar char="Ø"/>
              <a:defRPr/>
            </a:pPr>
            <a:r>
              <a:rPr lang="en-US" sz="2000" dirty="0" smtClean="0"/>
              <a:t>Education </a:t>
            </a:r>
            <a:r>
              <a:rPr lang="en-US" sz="2000" dirty="0"/>
              <a:t>and professional development</a:t>
            </a:r>
          </a:p>
          <a:p>
            <a:pPr marL="914400" lvl="3" indent="-341313" defTabSz="174625">
              <a:buFont typeface="Wingdings" panose="05000000000000000000" pitchFamily="2" charset="2"/>
              <a:buChar char="Ø"/>
              <a:defRPr/>
            </a:pPr>
            <a:endParaRPr lang="en-US" sz="2000" dirty="0"/>
          </a:p>
          <a:p>
            <a:pPr marL="860425" lvl="3" defTabSz="447675" eaLnBrk="0" hangingPunct="0"/>
            <a:endParaRPr lang="en-US" sz="2200" b="0" dirty="0"/>
          </a:p>
        </p:txBody>
      </p:sp>
      <p:sp>
        <p:nvSpPr>
          <p:cNvPr id="4"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t>What the Board Considers</a:t>
            </a:r>
            <a:endParaRPr lang="en-US" sz="3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219200"/>
            <a:ext cx="9144000" cy="2585323"/>
          </a:xfrm>
          <a:prstGeom prst="rect">
            <a:avLst/>
          </a:prstGeom>
          <a:noFill/>
          <a:ln w="9525">
            <a:noFill/>
            <a:miter lim="800000"/>
            <a:headEnd/>
            <a:tailEnd/>
          </a:ln>
        </p:spPr>
        <p:txBody>
          <a:bodyPr>
            <a:spAutoFit/>
          </a:bodyPr>
          <a:lstStyle/>
          <a:p>
            <a:pPr marL="804863" lvl="2" indent="-341313" defTabSz="174625" eaLnBrk="0" hangingPunct="0">
              <a:buFont typeface="Wingdings" panose="05000000000000000000" pitchFamily="2" charset="2"/>
              <a:buChar char="Ø"/>
              <a:defRPr/>
            </a:pPr>
            <a:r>
              <a:rPr lang="en-US" sz="2000" dirty="0" smtClean="0"/>
              <a:t>Adverse </a:t>
            </a:r>
            <a:r>
              <a:rPr lang="en-US" sz="2000" dirty="0"/>
              <a:t>matter that is poorly explained or buried in </a:t>
            </a:r>
            <a:r>
              <a:rPr lang="en-US" sz="2000" dirty="0" smtClean="0"/>
              <a:t>the</a:t>
            </a:r>
          </a:p>
          <a:p>
            <a:pPr marL="804863" lvl="2" defTabSz="174625" eaLnBrk="0" hangingPunct="0">
              <a:defRPr/>
            </a:pPr>
            <a:r>
              <a:rPr lang="en-US" sz="2000" dirty="0" smtClean="0"/>
              <a:t>write-up</a:t>
            </a:r>
            <a:endParaRPr lang="en-US" sz="2000" dirty="0"/>
          </a:p>
          <a:p>
            <a:pPr marL="804863" lvl="2" indent="-341313" defTabSz="174625" eaLnBrk="0" hangingPunct="0">
              <a:buFont typeface="Wingdings" panose="05000000000000000000" pitchFamily="2" charset="2"/>
              <a:buChar char="Ø"/>
              <a:defRPr/>
            </a:pPr>
            <a:endParaRPr lang="en-US" sz="2000" dirty="0"/>
          </a:p>
          <a:p>
            <a:pPr marL="804863" lvl="2" indent="-341313" defTabSz="174625" eaLnBrk="0" hangingPunct="0">
              <a:buFont typeface="Wingdings" panose="05000000000000000000" pitchFamily="2" charset="2"/>
              <a:buChar char="Ø"/>
              <a:defRPr/>
            </a:pPr>
            <a:r>
              <a:rPr lang="en-US" sz="2000" dirty="0" smtClean="0"/>
              <a:t>Appraisals and CO’s recommendations that contradict</a:t>
            </a:r>
          </a:p>
          <a:p>
            <a:pPr marL="804863" lvl="2" indent="-341313" defTabSz="174625" eaLnBrk="0" hangingPunct="0">
              <a:buFont typeface="Wingdings" panose="05000000000000000000" pitchFamily="2" charset="2"/>
              <a:buChar char="Ø"/>
              <a:defRPr/>
            </a:pPr>
            <a:endParaRPr lang="en-US" sz="2000" dirty="0" smtClean="0"/>
          </a:p>
          <a:p>
            <a:pPr marL="804863" lvl="2" indent="-341313" defTabSz="174625" eaLnBrk="0" hangingPunct="0">
              <a:buFont typeface="Wingdings" panose="05000000000000000000" pitchFamily="2" charset="2"/>
              <a:buChar char="Ø"/>
              <a:defRPr/>
            </a:pPr>
            <a:r>
              <a:rPr lang="en-US" sz="2000" dirty="0" smtClean="0"/>
              <a:t>Decline in promotion recommendation or trait marks without explanation in write-up</a:t>
            </a:r>
            <a:endParaRPr lang="en-US" sz="2000" dirty="0"/>
          </a:p>
          <a:p>
            <a:pPr marL="804863" lvl="2" indent="-341313" defTabSz="174625" eaLnBrk="0" hangingPunct="0">
              <a:buFont typeface="Wingdings" panose="05000000000000000000" pitchFamily="2" charset="2"/>
              <a:buChar char="Ø"/>
              <a:defRPr/>
            </a:pPr>
            <a:endParaRPr lang="en-US" sz="2200" dirty="0">
              <a:solidFill>
                <a:srgbClr val="000066"/>
              </a:solidFill>
            </a:endParaRPr>
          </a:p>
        </p:txBody>
      </p:sp>
      <p:sp>
        <p:nvSpPr>
          <p:cNvPr id="4"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t>What the Board Considers</a:t>
            </a:r>
            <a:endParaRPr lang="en-US" sz="3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1066800"/>
            <a:ext cx="8610600" cy="4616648"/>
          </a:xfrm>
          <a:prstGeom prst="rect">
            <a:avLst/>
          </a:prstGeom>
          <a:noFill/>
          <a:ln w="9525">
            <a:noFill/>
            <a:miter lim="800000"/>
            <a:headEnd/>
            <a:tailEnd/>
          </a:ln>
        </p:spPr>
        <p:txBody>
          <a:bodyPr wrap="square">
            <a:spAutoFit/>
          </a:bodyPr>
          <a:lstStyle/>
          <a:p>
            <a:endParaRPr lang="en-US" b="0" dirty="0" smtClean="0"/>
          </a:p>
          <a:p>
            <a:pPr marL="342900" indent="-342900">
              <a:buFont typeface="Wingdings" panose="05000000000000000000" pitchFamily="2" charset="2"/>
              <a:buChar char="Ø"/>
            </a:pPr>
            <a:r>
              <a:rPr lang="en-US" sz="2000" dirty="0" smtClean="0"/>
              <a:t>Prep Week</a:t>
            </a:r>
          </a:p>
          <a:p>
            <a:pPr marL="800100" lvl="1" indent="-342900">
              <a:buFont typeface="Wingdings" panose="05000000000000000000" pitchFamily="2" charset="2"/>
              <a:buChar char="Ø"/>
            </a:pPr>
            <a:endParaRPr lang="en-US" sz="1600" dirty="0" smtClean="0"/>
          </a:p>
          <a:p>
            <a:pPr marL="857250" lvl="1" indent="-285750" defTabSz="174625" eaLnBrk="0" hangingPunct="0">
              <a:buFont typeface="Wingdings" pitchFamily="2" charset="2"/>
              <a:buChar char="Ø"/>
            </a:pPr>
            <a:r>
              <a:rPr lang="en-US" sz="1800" b="0" dirty="0"/>
              <a:t>Usually starts one week prior to the board with </a:t>
            </a:r>
            <a:r>
              <a:rPr lang="en-US" sz="1800" b="0" dirty="0" smtClean="0"/>
              <a:t>recorders’ arrival </a:t>
            </a:r>
          </a:p>
          <a:p>
            <a:pPr marL="857250" lvl="1" indent="-285750" defTabSz="174625" eaLnBrk="0" hangingPunct="0">
              <a:buFont typeface="Wingdings" pitchFamily="2" charset="2"/>
              <a:buChar char="Ø"/>
            </a:pPr>
            <a:endParaRPr lang="en-US" sz="1600" b="0" dirty="0"/>
          </a:p>
          <a:p>
            <a:pPr marL="400050" indent="-285750" defTabSz="174625" eaLnBrk="0" hangingPunct="0">
              <a:buFont typeface="Wingdings" pitchFamily="2" charset="2"/>
              <a:buChar char="Ø"/>
            </a:pPr>
            <a:r>
              <a:rPr lang="en-US" sz="2000" dirty="0" smtClean="0"/>
              <a:t>Recorders </a:t>
            </a:r>
            <a:endParaRPr lang="en-US" sz="2000" dirty="0"/>
          </a:p>
          <a:p>
            <a:pPr marL="857250" lvl="1" indent="-285750" defTabSz="174625" eaLnBrk="0" hangingPunct="0">
              <a:buFont typeface="Wingdings" pitchFamily="2" charset="2"/>
              <a:buChar char="Ø"/>
            </a:pPr>
            <a:endParaRPr lang="en-US" sz="1600" b="0" dirty="0"/>
          </a:p>
          <a:p>
            <a:pPr marL="1314450" lvl="2" indent="-285750" defTabSz="174625" eaLnBrk="0" hangingPunct="0">
              <a:buFont typeface="Wingdings" pitchFamily="2" charset="2"/>
              <a:buChar char="Ø"/>
            </a:pPr>
            <a:r>
              <a:rPr lang="en-US" sz="1800" b="0" dirty="0" smtClean="0"/>
              <a:t>Verify </a:t>
            </a:r>
            <a:r>
              <a:rPr lang="en-US" sz="1800" b="0" dirty="0"/>
              <a:t>each applicant’s record displays accurately in the Selection Board System.  DONE AS A COURTESY TO ELIGIBLES!</a:t>
            </a:r>
          </a:p>
          <a:p>
            <a:pPr marL="857250" lvl="1" indent="-285750" defTabSz="174625" eaLnBrk="0" hangingPunct="0">
              <a:buFont typeface="Wingdings" pitchFamily="2" charset="2"/>
              <a:buChar char="Ø"/>
            </a:pPr>
            <a:endParaRPr lang="en-US" sz="1600" b="0" dirty="0"/>
          </a:p>
          <a:p>
            <a:pPr marL="1314450" lvl="2" indent="-285750" defTabSz="174625" eaLnBrk="0" hangingPunct="0">
              <a:buFont typeface="Wingdings" pitchFamily="2" charset="2"/>
              <a:buChar char="Ø"/>
            </a:pPr>
            <a:r>
              <a:rPr lang="en-US" sz="1800" b="0" dirty="0"/>
              <a:t>Verify regular </a:t>
            </a:r>
            <a:r>
              <a:rPr lang="en-US" sz="1800" b="0" dirty="0" smtClean="0"/>
              <a:t>eval </a:t>
            </a:r>
            <a:r>
              <a:rPr lang="en-US" sz="1800" b="0" dirty="0"/>
              <a:t>continuity for previous five years </a:t>
            </a:r>
          </a:p>
          <a:p>
            <a:pPr marL="857250" lvl="1" indent="-285750" defTabSz="174625" eaLnBrk="0" hangingPunct="0">
              <a:buFont typeface="Wingdings" pitchFamily="2" charset="2"/>
              <a:buChar char="Ø"/>
            </a:pPr>
            <a:endParaRPr lang="en-US" sz="1600" b="0" dirty="0"/>
          </a:p>
          <a:p>
            <a:pPr marL="1314450" lvl="2" indent="-285750" defTabSz="174625" eaLnBrk="0" hangingPunct="0">
              <a:buFont typeface="Wingdings" pitchFamily="2" charset="2"/>
              <a:buChar char="Ø"/>
            </a:pPr>
            <a:r>
              <a:rPr lang="en-US" sz="1800" b="0" dirty="0"/>
              <a:t>Verify PSR accurately reflects </a:t>
            </a:r>
            <a:r>
              <a:rPr lang="en-US" sz="1800" b="0" dirty="0" smtClean="0"/>
              <a:t>eval </a:t>
            </a:r>
            <a:r>
              <a:rPr lang="en-US" sz="1800" b="0" dirty="0"/>
              <a:t>grades and promotion recommendations for the previous five years </a:t>
            </a:r>
          </a:p>
          <a:p>
            <a:pPr marL="800100" lvl="1" indent="-342900">
              <a:buFont typeface="Wingdings" panose="05000000000000000000" pitchFamily="2" charset="2"/>
              <a:buChar char="Ø"/>
            </a:pPr>
            <a:endParaRPr lang="en-US" sz="1800" b="0" dirty="0" smtClean="0"/>
          </a:p>
          <a:p>
            <a:pPr marL="1314450" lvl="2" indent="-285750" defTabSz="174625" eaLnBrk="0" hangingPunct="0">
              <a:buFont typeface="Wingdings" pitchFamily="2" charset="2"/>
              <a:buChar char="Ø"/>
            </a:pPr>
            <a:r>
              <a:rPr lang="en-US" sz="1800" b="0" dirty="0"/>
              <a:t>Verify </a:t>
            </a:r>
            <a:r>
              <a:rPr lang="en-US" sz="1800" b="0" dirty="0" smtClean="0"/>
              <a:t>awards</a:t>
            </a:r>
          </a:p>
          <a:p>
            <a:pPr marL="1314450" lvl="2" indent="-285750" defTabSz="174625" eaLnBrk="0" hangingPunct="0">
              <a:buFont typeface="Wingdings" pitchFamily="2" charset="2"/>
              <a:buChar char="Ø"/>
            </a:pPr>
            <a:endParaRPr lang="en-US" sz="1800" b="0" dirty="0"/>
          </a:p>
        </p:txBody>
      </p:sp>
      <p:sp>
        <p:nvSpPr>
          <p:cNvPr id="13315"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t>Board Process Overview</a:t>
            </a:r>
            <a:endParaRPr lang="en-US" sz="3200" dirty="0"/>
          </a:p>
        </p:txBody>
      </p:sp>
      <p:sp>
        <p:nvSpPr>
          <p:cNvPr id="4" name="TextBox 3"/>
          <p:cNvSpPr txBox="1">
            <a:spLocks noChangeArrowheads="1"/>
          </p:cNvSpPr>
          <p:nvPr/>
        </p:nvSpPr>
        <p:spPr bwMode="auto">
          <a:xfrm>
            <a:off x="228600" y="5882015"/>
            <a:ext cx="8763000" cy="707886"/>
          </a:xfrm>
          <a:prstGeom prst="rect">
            <a:avLst/>
          </a:prstGeom>
          <a:solidFill>
            <a:srgbClr val="FFFF00"/>
          </a:solidFill>
          <a:ln w="9525">
            <a:solidFill>
              <a:srgbClr val="000000"/>
            </a:solidFill>
            <a:miter lim="800000"/>
            <a:headEnd/>
            <a:tailEnd/>
          </a:ln>
        </p:spPr>
        <p:txBody>
          <a:bodyPr>
            <a:spAutoFit/>
          </a:bodyPr>
          <a:lstStyle/>
          <a:p>
            <a:r>
              <a:rPr lang="en-US" sz="2000" dirty="0"/>
              <a:t>IMPORTANT!! </a:t>
            </a:r>
            <a:r>
              <a:rPr lang="en-US" sz="2000" b="0" dirty="0"/>
              <a:t>– The recorder’s verification does </a:t>
            </a:r>
            <a:r>
              <a:rPr lang="en-US" sz="2000" dirty="0"/>
              <a:t>NOT </a:t>
            </a:r>
            <a:r>
              <a:rPr lang="en-US" sz="2000" b="0" dirty="0"/>
              <a:t>replace </a:t>
            </a:r>
            <a:r>
              <a:rPr lang="en-US" sz="2000" b="0" dirty="0" smtClean="0"/>
              <a:t>your responsibility </a:t>
            </a:r>
            <a:r>
              <a:rPr lang="en-US" sz="2000" b="0" dirty="0"/>
              <a:t>to ensure the completeness and accuracy of </a:t>
            </a:r>
            <a:r>
              <a:rPr lang="en-US" sz="2000" b="0" dirty="0" smtClean="0"/>
              <a:t>your </a:t>
            </a:r>
            <a:r>
              <a:rPr lang="en-US" sz="2000" b="0" dirty="0"/>
              <a:t>record. </a:t>
            </a:r>
          </a:p>
        </p:txBody>
      </p:sp>
    </p:spTree>
    <p:extLst>
      <p:ext uri="{BB962C8B-B14F-4D97-AF65-F5344CB8AC3E}">
        <p14:creationId xmlns:p14="http://schemas.microsoft.com/office/powerpoint/2010/main" val="19228581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X:\Pers-8\Pers80\Board Brief Update\Pics\Boardro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1003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 y="1104900"/>
            <a:ext cx="9220200" cy="4770537"/>
          </a:xfrm>
          <a:prstGeom prst="rect">
            <a:avLst/>
          </a:prstGeom>
          <a:noFill/>
          <a:ln w="9525">
            <a:noFill/>
            <a:miter lim="800000"/>
            <a:headEnd/>
            <a:tailEnd/>
          </a:ln>
        </p:spPr>
        <p:txBody>
          <a:bodyPr>
            <a:spAutoFit/>
          </a:bodyPr>
          <a:lstStyle/>
          <a:p>
            <a:pPr marL="628650" lvl="1" indent="-342900">
              <a:buFont typeface="Wingdings" panose="05000000000000000000" pitchFamily="2" charset="2"/>
              <a:buChar char="Ø"/>
              <a:defRPr/>
            </a:pPr>
            <a:r>
              <a:rPr lang="en-US" sz="2000" dirty="0"/>
              <a:t>Board is sworn in and </a:t>
            </a:r>
            <a:r>
              <a:rPr lang="en-US" sz="2000" dirty="0" smtClean="0"/>
              <a:t>convened</a:t>
            </a:r>
          </a:p>
          <a:p>
            <a:pPr marL="628650" lvl="1" indent="-342900">
              <a:buFont typeface="Wingdings" panose="05000000000000000000" pitchFamily="2" charset="2"/>
              <a:buChar char="Ø"/>
              <a:defRPr/>
            </a:pPr>
            <a:endParaRPr lang="en-US" sz="2000" dirty="0"/>
          </a:p>
          <a:p>
            <a:pPr marL="628650" lvl="1" indent="-342900">
              <a:buFont typeface="Wingdings" panose="05000000000000000000" pitchFamily="2" charset="2"/>
              <a:buChar char="Ø"/>
              <a:defRPr/>
            </a:pPr>
            <a:r>
              <a:rPr lang="en-US" sz="2000" dirty="0"/>
              <a:t>Members receive board process i</a:t>
            </a:r>
            <a:r>
              <a:rPr lang="en-US" sz="2000" dirty="0">
                <a:latin typeface="+mj-lt"/>
              </a:rPr>
              <a:t>n-briefs and training</a:t>
            </a:r>
          </a:p>
          <a:p>
            <a:pPr marL="628650" lvl="1" indent="-342900">
              <a:buFont typeface="Wingdings" panose="05000000000000000000" pitchFamily="2" charset="2"/>
              <a:buChar char="Ø"/>
              <a:defRPr/>
            </a:pPr>
            <a:endParaRPr lang="en-US" sz="2000" dirty="0" smtClean="0">
              <a:latin typeface="+mj-lt"/>
            </a:endParaRPr>
          </a:p>
          <a:p>
            <a:pPr marL="628650" lvl="1" indent="-342900">
              <a:buFont typeface="Wingdings" panose="05000000000000000000" pitchFamily="2" charset="2"/>
              <a:buChar char="Ø"/>
              <a:defRPr/>
            </a:pPr>
            <a:r>
              <a:rPr lang="en-US" sz="2000" dirty="0" smtClean="0">
                <a:latin typeface="+mj-lt"/>
              </a:rPr>
              <a:t>Members </a:t>
            </a:r>
            <a:r>
              <a:rPr lang="en-US" sz="2000" dirty="0">
                <a:latin typeface="+mj-lt"/>
              </a:rPr>
              <a:t>read convening order and precept</a:t>
            </a:r>
          </a:p>
          <a:p>
            <a:pPr marL="628650" lvl="1" indent="-342900">
              <a:buFont typeface="Wingdings" panose="05000000000000000000" pitchFamily="2" charset="2"/>
              <a:buChar char="Ø"/>
              <a:defRPr/>
            </a:pPr>
            <a:endParaRPr lang="en-US" sz="2000" dirty="0" smtClean="0">
              <a:latin typeface="+mj-lt"/>
            </a:endParaRPr>
          </a:p>
          <a:p>
            <a:pPr marL="628650" lvl="1" indent="-342900">
              <a:buFont typeface="Wingdings" panose="05000000000000000000" pitchFamily="2" charset="2"/>
              <a:buChar char="Ø"/>
              <a:defRPr/>
            </a:pPr>
            <a:r>
              <a:rPr lang="en-US" sz="2000" dirty="0" smtClean="0">
                <a:latin typeface="+mj-lt"/>
              </a:rPr>
              <a:t>Records are randomly assigned for scoring</a:t>
            </a:r>
            <a:endParaRPr lang="en-US" sz="2000" dirty="0">
              <a:latin typeface="+mj-lt"/>
            </a:endParaRPr>
          </a:p>
          <a:p>
            <a:pPr marL="628650" lvl="1" indent="-342900">
              <a:buFont typeface="Wingdings" panose="05000000000000000000" pitchFamily="2" charset="2"/>
              <a:buChar char="Ø"/>
              <a:defRPr/>
            </a:pPr>
            <a:endParaRPr lang="en-US" sz="2000" dirty="0" smtClean="0">
              <a:latin typeface="+mj-lt"/>
            </a:endParaRPr>
          </a:p>
          <a:p>
            <a:pPr marL="628650" lvl="1" indent="-342900">
              <a:buFont typeface="Wingdings" panose="05000000000000000000" pitchFamily="2" charset="2"/>
              <a:buChar char="Ø"/>
              <a:defRPr/>
            </a:pPr>
            <a:r>
              <a:rPr lang="en-US" sz="2000" dirty="0" smtClean="0">
                <a:latin typeface="+mj-lt"/>
              </a:rPr>
              <a:t>Members </a:t>
            </a:r>
            <a:r>
              <a:rPr lang="en-US" sz="2000" dirty="0">
                <a:latin typeface="+mj-lt"/>
              </a:rPr>
              <a:t>conduct two </a:t>
            </a:r>
            <a:r>
              <a:rPr lang="en-US" sz="2000" dirty="0" smtClean="0">
                <a:latin typeface="+mj-lt"/>
              </a:rPr>
              <a:t>independent </a:t>
            </a:r>
            <a:r>
              <a:rPr lang="en-US" sz="2000" dirty="0">
                <a:latin typeface="+mj-lt"/>
              </a:rPr>
              <a:t>reviews of each record</a:t>
            </a:r>
          </a:p>
          <a:p>
            <a:pPr marL="628650" lvl="1" indent="-342900">
              <a:buFont typeface="Wingdings" panose="05000000000000000000" pitchFamily="2" charset="2"/>
              <a:buChar char="Ø"/>
              <a:defRPr/>
            </a:pPr>
            <a:endParaRPr lang="en-US" sz="2000" dirty="0" smtClean="0">
              <a:latin typeface="+mj-lt"/>
            </a:endParaRPr>
          </a:p>
          <a:p>
            <a:pPr marL="628650" lvl="1" indent="-342900">
              <a:buFont typeface="Wingdings" panose="05000000000000000000" pitchFamily="2" charset="2"/>
              <a:buChar char="Ø"/>
              <a:defRPr/>
            </a:pPr>
            <a:r>
              <a:rPr lang="en-US" sz="2000" dirty="0" smtClean="0">
                <a:latin typeface="+mj-lt"/>
              </a:rPr>
              <a:t>Applicants placed in </a:t>
            </a:r>
            <a:r>
              <a:rPr lang="en-US" sz="2000" dirty="0">
                <a:latin typeface="+mj-lt"/>
              </a:rPr>
              <a:t>order by score (highest to lowest)</a:t>
            </a:r>
          </a:p>
          <a:p>
            <a:pPr marL="628650" lvl="1" indent="-342900">
              <a:buFont typeface="Wingdings" panose="05000000000000000000" pitchFamily="2" charset="2"/>
              <a:buChar char="Ø"/>
              <a:defRPr/>
            </a:pPr>
            <a:endParaRPr lang="en-US" sz="2000" dirty="0" smtClean="0">
              <a:latin typeface="+mj-lt"/>
            </a:endParaRPr>
          </a:p>
          <a:p>
            <a:pPr marL="628650" lvl="1" indent="-342900">
              <a:buFont typeface="Wingdings" panose="05000000000000000000" pitchFamily="2" charset="2"/>
              <a:buChar char="Ø"/>
              <a:defRPr/>
            </a:pPr>
            <a:r>
              <a:rPr lang="en-US" sz="2000" dirty="0" smtClean="0">
                <a:latin typeface="+mj-lt"/>
              </a:rPr>
              <a:t>Establish </a:t>
            </a:r>
            <a:r>
              <a:rPr lang="en-US" sz="2000" dirty="0">
                <a:latin typeface="+mj-lt"/>
              </a:rPr>
              <a:t>the </a:t>
            </a:r>
            <a:r>
              <a:rPr lang="en-US" sz="2000" dirty="0" smtClean="0">
                <a:latin typeface="+mj-lt"/>
              </a:rPr>
              <a:t>“cut line”</a:t>
            </a:r>
            <a:endParaRPr lang="en-US" sz="2000" dirty="0">
              <a:latin typeface="+mj-lt"/>
            </a:endParaRPr>
          </a:p>
          <a:p>
            <a:pPr marL="628650" lvl="1" indent="-342900">
              <a:buFont typeface="Wingdings" panose="05000000000000000000" pitchFamily="2" charset="2"/>
              <a:buChar char="Ø"/>
              <a:defRPr/>
            </a:pPr>
            <a:endParaRPr lang="en-US" sz="2200" dirty="0" smtClean="0">
              <a:latin typeface="+mj-lt"/>
            </a:endParaRPr>
          </a:p>
          <a:p>
            <a:pPr marL="628650" lvl="1" indent="-342900">
              <a:buFont typeface="Wingdings" panose="05000000000000000000" pitchFamily="2" charset="2"/>
              <a:buChar char="Ø"/>
              <a:defRPr/>
            </a:pPr>
            <a:r>
              <a:rPr lang="en-US" sz="2000" dirty="0" smtClean="0">
                <a:latin typeface="+mj-lt"/>
              </a:rPr>
              <a:t>Records are taken to the tank for voting</a:t>
            </a:r>
            <a:endParaRPr lang="en-US" sz="2000" dirty="0">
              <a:latin typeface="+mj-lt"/>
            </a:endParaRPr>
          </a:p>
        </p:txBody>
      </p:sp>
      <p:sp>
        <p:nvSpPr>
          <p:cNvPr id="13315"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t>Board Process Overview</a:t>
            </a:r>
            <a:endParaRPr lang="en-US" sz="3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 y="1104900"/>
            <a:ext cx="8991600" cy="5278368"/>
          </a:xfrm>
          <a:prstGeom prst="rect">
            <a:avLst/>
          </a:prstGeom>
          <a:noFill/>
          <a:ln w="9525">
            <a:noFill/>
            <a:miter lim="800000"/>
            <a:headEnd/>
            <a:tailEnd/>
          </a:ln>
        </p:spPr>
        <p:txBody>
          <a:bodyPr wrap="square">
            <a:spAutoFit/>
          </a:bodyPr>
          <a:lstStyle/>
          <a:p>
            <a:pPr marL="628650" lvl="1" indent="-342900">
              <a:buFont typeface="Wingdings" panose="05000000000000000000" pitchFamily="2" charset="2"/>
              <a:buChar char="Ø"/>
              <a:defRPr/>
            </a:pPr>
            <a:r>
              <a:rPr lang="en-US" sz="2000" dirty="0" smtClean="0"/>
              <a:t>Records </a:t>
            </a:r>
            <a:r>
              <a:rPr lang="en-US" sz="2000" dirty="0"/>
              <a:t>are displayed and briefed by the reviewing </a:t>
            </a:r>
            <a:r>
              <a:rPr lang="en-US" sz="2000" dirty="0" smtClean="0"/>
              <a:t>members </a:t>
            </a:r>
            <a:r>
              <a:rPr lang="en-US" sz="2000" dirty="0"/>
              <a:t>in the </a:t>
            </a:r>
            <a:r>
              <a:rPr lang="en-US" sz="2000" dirty="0" smtClean="0"/>
              <a:t>tank</a:t>
            </a:r>
            <a:endParaRPr lang="en-US" sz="2000" dirty="0"/>
          </a:p>
          <a:p>
            <a:pPr marL="628650" lvl="1" indent="-342900">
              <a:buFont typeface="Wingdings" panose="05000000000000000000" pitchFamily="2" charset="2"/>
              <a:buChar char="Ø"/>
              <a:defRPr/>
            </a:pPr>
            <a:endParaRPr lang="en-US" sz="2300" dirty="0"/>
          </a:p>
          <a:p>
            <a:pPr marL="628650" lvl="1" indent="-342900">
              <a:buFont typeface="Wingdings" panose="05000000000000000000" pitchFamily="2" charset="2"/>
              <a:buChar char="Ø"/>
              <a:defRPr/>
            </a:pPr>
            <a:r>
              <a:rPr lang="en-US" sz="2000" dirty="0" smtClean="0"/>
              <a:t>The </a:t>
            </a:r>
            <a:r>
              <a:rPr lang="en-US" sz="2000" dirty="0"/>
              <a:t>record is briefed along with any applicable statutory items, such as </a:t>
            </a:r>
            <a:r>
              <a:rPr lang="en-US" sz="2000" dirty="0" smtClean="0"/>
              <a:t>Field Code-38 </a:t>
            </a:r>
            <a:r>
              <a:rPr lang="en-US" sz="2000" dirty="0"/>
              <a:t>(</a:t>
            </a:r>
            <a:r>
              <a:rPr lang="en-US" sz="2000" dirty="0" smtClean="0"/>
              <a:t>FC-38)</a:t>
            </a:r>
            <a:endParaRPr lang="en-US" sz="2000" dirty="0"/>
          </a:p>
          <a:p>
            <a:pPr marL="1143000" lvl="2" indent="-285750" defTabSz="174625" eaLnBrk="0" hangingPunct="0">
              <a:buFont typeface="Wingdings" pitchFamily="2" charset="2"/>
              <a:buChar char="Ø"/>
              <a:defRPr/>
            </a:pPr>
            <a:endParaRPr lang="en-US" sz="1800" b="0" dirty="0" smtClean="0"/>
          </a:p>
          <a:p>
            <a:pPr marL="1143000" lvl="2" indent="-285750" defTabSz="174625" eaLnBrk="0" hangingPunct="0">
              <a:buFont typeface="Wingdings" pitchFamily="2" charset="2"/>
              <a:buChar char="Ø"/>
              <a:defRPr/>
            </a:pPr>
            <a:r>
              <a:rPr lang="en-US" sz="1800" b="0" dirty="0" smtClean="0"/>
              <a:t>FC-38 </a:t>
            </a:r>
            <a:r>
              <a:rPr lang="en-US" sz="1800" b="0" dirty="0"/>
              <a:t>is privileged or adverse information of a punitive or medical nature concerning the eligible, that MUST be briefed in the </a:t>
            </a:r>
            <a:r>
              <a:rPr lang="en-US" sz="1800" b="0" dirty="0" smtClean="0"/>
              <a:t>tank</a:t>
            </a:r>
            <a:endParaRPr lang="en-US" sz="1800" b="0" dirty="0"/>
          </a:p>
          <a:p>
            <a:pPr marL="1143000" lvl="2" indent="-285750" defTabSz="174625" eaLnBrk="0" hangingPunct="0">
              <a:buFont typeface="Wingdings" pitchFamily="2" charset="2"/>
              <a:buChar char="Ø"/>
              <a:defRPr/>
            </a:pPr>
            <a:endParaRPr lang="en-US" sz="1800" b="0" dirty="0" smtClean="0"/>
          </a:p>
          <a:p>
            <a:pPr marL="1143000" lvl="2" indent="-285750" defTabSz="174625" eaLnBrk="0" hangingPunct="0">
              <a:buFont typeface="Wingdings" pitchFamily="2" charset="2"/>
              <a:buChar char="Ø"/>
              <a:defRPr/>
            </a:pPr>
            <a:r>
              <a:rPr lang="en-US" sz="1800" b="0" dirty="0" smtClean="0"/>
              <a:t>NOTE</a:t>
            </a:r>
            <a:r>
              <a:rPr lang="en-US" sz="1800" b="0" dirty="0"/>
              <a:t>: Adverse/medical information can only be briefed if it </a:t>
            </a:r>
            <a:r>
              <a:rPr lang="en-US" sz="1800" b="0" dirty="0" smtClean="0"/>
              <a:t>is contained </a:t>
            </a:r>
            <a:r>
              <a:rPr lang="en-US" sz="1800" b="0" dirty="0"/>
              <a:t>in the applicant’s official military </a:t>
            </a:r>
            <a:r>
              <a:rPr lang="en-US" sz="1800" b="0" dirty="0" smtClean="0"/>
              <a:t>record</a:t>
            </a:r>
            <a:endParaRPr lang="en-US" sz="1800" b="0" dirty="0"/>
          </a:p>
          <a:p>
            <a:pPr marL="628650" lvl="1" indent="-342900">
              <a:buFont typeface="Wingdings" panose="05000000000000000000" pitchFamily="2" charset="2"/>
              <a:buChar char="Ø"/>
              <a:defRPr/>
            </a:pPr>
            <a:endParaRPr lang="en-US" sz="2300" dirty="0"/>
          </a:p>
          <a:p>
            <a:pPr marL="628650" lvl="1" indent="-342900">
              <a:buFont typeface="Wingdings" panose="05000000000000000000" pitchFamily="2" charset="2"/>
              <a:buChar char="Ø"/>
              <a:defRPr/>
            </a:pPr>
            <a:r>
              <a:rPr lang="en-US" sz="2000" dirty="0" smtClean="0"/>
              <a:t>All </a:t>
            </a:r>
            <a:r>
              <a:rPr lang="en-US" sz="2000" dirty="0"/>
              <a:t>members vote the record via a confidence factor </a:t>
            </a:r>
            <a:endParaRPr lang="en-US" sz="2000" dirty="0" smtClean="0"/>
          </a:p>
          <a:p>
            <a:pPr marL="285750" lvl="1">
              <a:defRPr/>
            </a:pPr>
            <a:r>
              <a:rPr lang="en-US" sz="2000" dirty="0" smtClean="0"/>
              <a:t>    (</a:t>
            </a:r>
            <a:r>
              <a:rPr lang="en-US" sz="2000" dirty="0"/>
              <a:t>100, 75, 50, 25, 0)</a:t>
            </a:r>
          </a:p>
          <a:p>
            <a:pPr marL="285750" lvl="1">
              <a:defRPr/>
            </a:pPr>
            <a:endParaRPr lang="en-US" sz="2300" dirty="0"/>
          </a:p>
          <a:p>
            <a:pPr marL="628650" lvl="1" indent="-342900">
              <a:buFont typeface="Wingdings" panose="05000000000000000000" pitchFamily="2" charset="2"/>
              <a:buChar char="Ø"/>
              <a:defRPr/>
            </a:pPr>
            <a:r>
              <a:rPr lang="en-US" sz="2000" dirty="0" smtClean="0"/>
              <a:t>Board </a:t>
            </a:r>
            <a:r>
              <a:rPr lang="en-US" sz="2000" dirty="0"/>
              <a:t>Recorder records the vote </a:t>
            </a:r>
            <a:r>
              <a:rPr lang="en-US" sz="2000" dirty="0" smtClean="0"/>
              <a:t>and </a:t>
            </a:r>
            <a:r>
              <a:rPr lang="en-US" sz="2000" dirty="0"/>
              <a:t>calls out the number of YES votes with the overall confidence factor</a:t>
            </a:r>
            <a:endParaRPr lang="en-US" sz="2000" dirty="0">
              <a:latin typeface="+mj-lt"/>
            </a:endParaRPr>
          </a:p>
        </p:txBody>
      </p:sp>
      <p:sp>
        <p:nvSpPr>
          <p:cNvPr id="13315"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t>Board Process Overview</a:t>
            </a:r>
            <a:endParaRPr lang="en-US" sz="3200" dirty="0"/>
          </a:p>
        </p:txBody>
      </p:sp>
    </p:spTree>
    <p:extLst>
      <p:ext uri="{BB962C8B-B14F-4D97-AF65-F5344CB8AC3E}">
        <p14:creationId xmlns:p14="http://schemas.microsoft.com/office/powerpoint/2010/main" val="37668960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867400" cy="609600"/>
          </a:xfrm>
        </p:spPr>
        <p:txBody>
          <a:bodyPr anchor="ctr"/>
          <a:lstStyle/>
          <a:p>
            <a:r>
              <a:rPr lang="en-US" sz="3200" dirty="0" smtClean="0">
                <a:solidFill>
                  <a:schemeClr val="tx1"/>
                </a:solidFill>
                <a:latin typeface="+mn-lt"/>
              </a:rPr>
              <a:t>Topics of Discussion</a:t>
            </a:r>
            <a:endParaRPr lang="en-US" sz="3200" dirty="0">
              <a:solidFill>
                <a:schemeClr val="tx1"/>
              </a:solidFill>
              <a:latin typeface="+mn-lt"/>
            </a:endParaRPr>
          </a:p>
        </p:txBody>
      </p:sp>
      <p:sp>
        <p:nvSpPr>
          <p:cNvPr id="3" name="Content Placeholder 2"/>
          <p:cNvSpPr>
            <a:spLocks noGrp="1"/>
          </p:cNvSpPr>
          <p:nvPr>
            <p:ph sz="half" idx="1"/>
          </p:nvPr>
        </p:nvSpPr>
        <p:spPr>
          <a:xfrm>
            <a:off x="152400" y="1143000"/>
            <a:ext cx="8763000" cy="5486400"/>
          </a:xfrm>
        </p:spPr>
        <p:txBody>
          <a:bodyPr/>
          <a:lstStyle/>
          <a:p>
            <a:pPr marL="682625" lvl="1" indent="-341313" defTabSz="174625">
              <a:buFont typeface="Wingdings" pitchFamily="2" charset="2"/>
              <a:buChar char="Ø"/>
              <a:defRPr/>
            </a:pPr>
            <a:r>
              <a:rPr lang="en-US" sz="2000" b="1" kern="1200" dirty="0">
                <a:solidFill>
                  <a:schemeClr val="tx1"/>
                </a:solidFill>
                <a:latin typeface="Arial" charset="0"/>
                <a:ea typeface="+mn-ea"/>
                <a:cs typeface="+mn-cs"/>
              </a:rPr>
              <a:t>Eligibility</a:t>
            </a:r>
          </a:p>
          <a:p>
            <a:pPr marL="682625" lvl="1" indent="-341313" defTabSz="174625">
              <a:buFont typeface="Wingdings" pitchFamily="2" charset="2"/>
              <a:buChar char="Ø"/>
              <a:defRPr/>
            </a:pPr>
            <a:r>
              <a:rPr lang="en-US" sz="2000" b="1" kern="1200" dirty="0" smtClean="0">
                <a:solidFill>
                  <a:schemeClr val="tx1"/>
                </a:solidFill>
                <a:latin typeface="Arial" charset="0"/>
                <a:ea typeface="+mn-ea"/>
                <a:cs typeface="+mn-cs"/>
              </a:rPr>
              <a:t>Communicating </a:t>
            </a:r>
            <a:r>
              <a:rPr lang="en-US" sz="2000" b="1" kern="1200" dirty="0">
                <a:solidFill>
                  <a:schemeClr val="tx1"/>
                </a:solidFill>
                <a:latin typeface="Arial" charset="0"/>
                <a:ea typeface="+mn-ea"/>
                <a:cs typeface="+mn-cs"/>
              </a:rPr>
              <a:t>with the board</a:t>
            </a:r>
          </a:p>
          <a:p>
            <a:pPr marL="682625" lvl="1" indent="-341313" defTabSz="174625">
              <a:buFont typeface="Wingdings" pitchFamily="2" charset="2"/>
              <a:buChar char="Ø"/>
              <a:defRPr/>
            </a:pPr>
            <a:r>
              <a:rPr lang="en-US" sz="2000" b="1" kern="1200" dirty="0" smtClean="0">
                <a:solidFill>
                  <a:schemeClr val="tx1"/>
                </a:solidFill>
                <a:latin typeface="Arial" charset="0"/>
                <a:ea typeface="+mn-ea"/>
                <a:cs typeface="+mn-cs"/>
              </a:rPr>
              <a:t>Pre board</a:t>
            </a:r>
            <a:endParaRPr lang="en-US" sz="2000" b="1" kern="1200" dirty="0">
              <a:solidFill>
                <a:schemeClr val="tx1"/>
              </a:solidFill>
              <a:latin typeface="Arial" charset="0"/>
              <a:ea typeface="+mn-ea"/>
              <a:cs typeface="+mn-cs"/>
            </a:endParaRPr>
          </a:p>
          <a:p>
            <a:pPr marL="682625" lvl="1" indent="-341313" defTabSz="174625">
              <a:buFont typeface="Wingdings" pitchFamily="2" charset="2"/>
              <a:buChar char="Ø"/>
              <a:defRPr/>
            </a:pPr>
            <a:r>
              <a:rPr lang="en-US" sz="2000" b="1" kern="1200" dirty="0" smtClean="0">
                <a:solidFill>
                  <a:schemeClr val="tx1"/>
                </a:solidFill>
                <a:latin typeface="Arial" charset="0"/>
                <a:ea typeface="+mn-ea"/>
                <a:cs typeface="+mn-cs"/>
              </a:rPr>
              <a:t>Membership</a:t>
            </a:r>
            <a:endParaRPr lang="en-US" sz="2000" b="1" kern="1200" dirty="0">
              <a:solidFill>
                <a:schemeClr val="tx1"/>
              </a:solidFill>
              <a:latin typeface="Arial" charset="0"/>
              <a:ea typeface="+mn-ea"/>
              <a:cs typeface="+mn-cs"/>
            </a:endParaRPr>
          </a:p>
          <a:p>
            <a:pPr marL="682625" lvl="1" indent="-341313" defTabSz="174625">
              <a:buFont typeface="Wingdings" pitchFamily="2" charset="2"/>
              <a:buChar char="Ø"/>
              <a:defRPr/>
            </a:pPr>
            <a:r>
              <a:rPr lang="en-US" sz="2000" b="1" kern="1200" dirty="0">
                <a:solidFill>
                  <a:schemeClr val="tx1"/>
                </a:solidFill>
                <a:latin typeface="Arial" charset="0"/>
                <a:ea typeface="+mn-ea"/>
                <a:cs typeface="+mn-cs"/>
              </a:rPr>
              <a:t>Quotas</a:t>
            </a:r>
          </a:p>
          <a:p>
            <a:pPr marL="682625" lvl="1" indent="-341313" defTabSz="174625">
              <a:buFont typeface="Wingdings" pitchFamily="2" charset="2"/>
              <a:buChar char="Ø"/>
              <a:defRPr/>
            </a:pPr>
            <a:r>
              <a:rPr lang="en-US" sz="2000" b="1" kern="1200" dirty="0" smtClean="0">
                <a:solidFill>
                  <a:schemeClr val="tx1"/>
                </a:solidFill>
                <a:latin typeface="Arial" charset="0"/>
              </a:rPr>
              <a:t>Tools </a:t>
            </a:r>
            <a:r>
              <a:rPr lang="en-US" sz="2000" b="1" kern="1200" dirty="0">
                <a:solidFill>
                  <a:schemeClr val="tx1"/>
                </a:solidFill>
                <a:latin typeface="Arial" charset="0"/>
              </a:rPr>
              <a:t>of the </a:t>
            </a:r>
            <a:r>
              <a:rPr lang="en-US" sz="2000" b="1" kern="1200" dirty="0" smtClean="0">
                <a:solidFill>
                  <a:schemeClr val="tx1"/>
                </a:solidFill>
                <a:latin typeface="Arial" charset="0"/>
              </a:rPr>
              <a:t>board</a:t>
            </a:r>
          </a:p>
          <a:p>
            <a:pPr marL="682625" lvl="1" indent="-341313" defTabSz="174625">
              <a:buFont typeface="Wingdings" pitchFamily="2" charset="2"/>
              <a:buChar char="Ø"/>
              <a:defRPr/>
            </a:pPr>
            <a:r>
              <a:rPr lang="en-US" sz="2000" b="1" kern="1200" dirty="0" smtClean="0">
                <a:solidFill>
                  <a:schemeClr val="tx1"/>
                </a:solidFill>
                <a:latin typeface="Arial" charset="0"/>
              </a:rPr>
              <a:t>Available for Review</a:t>
            </a:r>
            <a:endParaRPr lang="en-US" sz="2000" b="1" kern="1200" dirty="0">
              <a:solidFill>
                <a:schemeClr val="tx1"/>
              </a:solidFill>
              <a:latin typeface="Arial" charset="0"/>
            </a:endParaRPr>
          </a:p>
          <a:p>
            <a:pPr marL="682625" lvl="1" indent="-341313" defTabSz="174625">
              <a:buFont typeface="Wingdings" pitchFamily="2" charset="2"/>
              <a:buChar char="Ø"/>
              <a:defRPr/>
            </a:pPr>
            <a:r>
              <a:rPr lang="en-US" sz="2000" b="1" kern="1200" dirty="0" smtClean="0">
                <a:solidFill>
                  <a:schemeClr val="tx1"/>
                </a:solidFill>
                <a:latin typeface="Arial" charset="0"/>
              </a:rPr>
              <a:t>Not Available for Review</a:t>
            </a:r>
            <a:endParaRPr lang="en-US" sz="2000" b="1" kern="1200" dirty="0">
              <a:solidFill>
                <a:schemeClr val="tx1"/>
              </a:solidFill>
              <a:latin typeface="Arial" charset="0"/>
            </a:endParaRPr>
          </a:p>
          <a:p>
            <a:pPr marL="682625" lvl="1" indent="-341313" defTabSz="174625">
              <a:buFont typeface="Wingdings" pitchFamily="2" charset="2"/>
              <a:buChar char="Ø"/>
              <a:defRPr/>
            </a:pPr>
            <a:r>
              <a:rPr lang="en-US" sz="2000" b="1" kern="1200" dirty="0">
                <a:solidFill>
                  <a:schemeClr val="tx1"/>
                </a:solidFill>
                <a:latin typeface="Arial" charset="0"/>
              </a:rPr>
              <a:t>What the Board Considers</a:t>
            </a:r>
          </a:p>
          <a:p>
            <a:pPr marL="682625" lvl="1" indent="-341313" defTabSz="174625">
              <a:buFont typeface="Wingdings" pitchFamily="2" charset="2"/>
              <a:buChar char="Ø"/>
              <a:defRPr/>
            </a:pPr>
            <a:r>
              <a:rPr lang="en-US" sz="2000" b="1" kern="1200" dirty="0">
                <a:solidFill>
                  <a:schemeClr val="tx1"/>
                </a:solidFill>
                <a:latin typeface="Arial" charset="0"/>
              </a:rPr>
              <a:t>Board Process </a:t>
            </a:r>
            <a:r>
              <a:rPr lang="en-US" sz="2000" b="1" kern="1200" dirty="0" smtClean="0">
                <a:solidFill>
                  <a:schemeClr val="tx1"/>
                </a:solidFill>
                <a:latin typeface="Arial" charset="0"/>
              </a:rPr>
              <a:t>Overview</a:t>
            </a:r>
          </a:p>
          <a:p>
            <a:pPr marL="682625" lvl="1" indent="-341313" defTabSz="174625">
              <a:buFont typeface="Wingdings" pitchFamily="2" charset="2"/>
              <a:buChar char="Ø"/>
              <a:defRPr/>
            </a:pPr>
            <a:r>
              <a:rPr lang="en-US" sz="2000" b="1" kern="1200" dirty="0">
                <a:solidFill>
                  <a:schemeClr val="tx1"/>
                </a:solidFill>
                <a:latin typeface="Arial" charset="0"/>
              </a:rPr>
              <a:t>Post Board </a:t>
            </a:r>
            <a:r>
              <a:rPr lang="en-US" sz="2000" b="1" kern="1200" dirty="0" smtClean="0">
                <a:solidFill>
                  <a:schemeClr val="tx1"/>
                </a:solidFill>
                <a:latin typeface="Arial" charset="0"/>
              </a:rPr>
              <a:t>Process</a:t>
            </a:r>
          </a:p>
          <a:p>
            <a:pPr marL="682625" lvl="1" indent="-341313" defTabSz="174625">
              <a:buFont typeface="Wingdings" pitchFamily="2" charset="2"/>
              <a:buChar char="Ø"/>
              <a:defRPr/>
            </a:pPr>
            <a:r>
              <a:rPr lang="en-US" sz="2000" b="1" kern="1200" dirty="0" smtClean="0">
                <a:solidFill>
                  <a:schemeClr val="tx1"/>
                </a:solidFill>
                <a:latin typeface="Arial" charset="0"/>
              </a:rPr>
              <a:t>Common Issues/FAQs/Myths</a:t>
            </a:r>
            <a:endParaRPr lang="en-US" sz="2000" b="1" kern="1200" dirty="0">
              <a:solidFill>
                <a:schemeClr val="tx1"/>
              </a:solidFill>
              <a:latin typeface="Arial" charset="0"/>
            </a:endParaRPr>
          </a:p>
          <a:p>
            <a:pPr marL="857250" lvl="1" indent="-288925" defTabSz="174625">
              <a:buFont typeface="Wingdings" pitchFamily="2" charset="2"/>
              <a:buChar char="Ø"/>
              <a:defRPr/>
            </a:pPr>
            <a:endParaRPr lang="en-US" b="1" kern="1200" dirty="0">
              <a:latin typeface="Arial" charset="0"/>
            </a:endParaRPr>
          </a:p>
          <a:p>
            <a:pPr marL="857250" lvl="1" indent="-288925" defTabSz="174625">
              <a:buFont typeface="Wingdings" pitchFamily="2" charset="2"/>
              <a:buChar char="Ø"/>
              <a:defRPr/>
            </a:pPr>
            <a:endParaRPr lang="en-US" b="1" kern="1200" dirty="0">
              <a:latin typeface="Arial" charset="0"/>
            </a:endParaRPr>
          </a:p>
          <a:p>
            <a:pPr marL="857250" lvl="1" indent="-288925" defTabSz="174625">
              <a:buFont typeface="Wingdings" pitchFamily="2" charset="2"/>
              <a:buChar char="Ø"/>
              <a:defRPr/>
            </a:pPr>
            <a:endParaRPr lang="en-US" b="1" kern="1200" dirty="0">
              <a:latin typeface="Arial" charset="0"/>
            </a:endParaRPr>
          </a:p>
          <a:p>
            <a:pPr marL="857250" lvl="1" indent="-288925" defTabSz="174625">
              <a:buFont typeface="Wingdings" pitchFamily="2" charset="2"/>
              <a:buChar char="Ø"/>
              <a:defRPr/>
            </a:pPr>
            <a:endParaRPr lang="en-US" dirty="0"/>
          </a:p>
          <a:p>
            <a:endParaRPr lang="en-US" dirty="0"/>
          </a:p>
        </p:txBody>
      </p:sp>
    </p:spTree>
    <p:extLst>
      <p:ext uri="{BB962C8B-B14F-4D97-AF65-F5344CB8AC3E}">
        <p14:creationId xmlns:p14="http://schemas.microsoft.com/office/powerpoint/2010/main" val="31833683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X:\Pers-8\Pers80\Board Brief Update\Pics\Tank screens 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484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X:\Pers-8\Pers80\Board Brief Update\Pics\Voting hand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1853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 y="1104900"/>
            <a:ext cx="9220200" cy="4693593"/>
          </a:xfrm>
          <a:prstGeom prst="rect">
            <a:avLst/>
          </a:prstGeom>
          <a:noFill/>
          <a:ln w="9525">
            <a:noFill/>
            <a:miter lim="800000"/>
            <a:headEnd/>
            <a:tailEnd/>
          </a:ln>
        </p:spPr>
        <p:txBody>
          <a:bodyPr>
            <a:spAutoFit/>
          </a:bodyPr>
          <a:lstStyle/>
          <a:p>
            <a:pPr marL="628650" lvl="1" indent="-342900">
              <a:buFont typeface="Wingdings" panose="05000000000000000000" pitchFamily="2" charset="2"/>
              <a:buChar char="Ø"/>
              <a:defRPr/>
            </a:pPr>
            <a:r>
              <a:rPr lang="en-US" sz="2000" dirty="0"/>
              <a:t>Once all </a:t>
            </a:r>
            <a:r>
              <a:rPr lang="en-US" sz="2000" dirty="0" smtClean="0"/>
              <a:t>records </a:t>
            </a:r>
            <a:r>
              <a:rPr lang="en-US" sz="2000" dirty="0"/>
              <a:t>have been briefed and voted, a scattergram is displayed that shows a cumulative number of votes at each confidence level</a:t>
            </a:r>
          </a:p>
          <a:p>
            <a:pPr marL="628650" lvl="1" indent="-342900">
              <a:buFont typeface="Wingdings" panose="05000000000000000000" pitchFamily="2" charset="2"/>
              <a:buChar char="Ø"/>
              <a:defRPr/>
            </a:pPr>
            <a:endParaRPr lang="en-US" sz="2300" dirty="0"/>
          </a:p>
          <a:p>
            <a:pPr marL="628650" lvl="1" indent="-342900">
              <a:buFont typeface="Wingdings" panose="05000000000000000000" pitchFamily="2" charset="2"/>
              <a:buChar char="Ø"/>
              <a:defRPr/>
            </a:pPr>
            <a:r>
              <a:rPr lang="en-US" sz="2000" dirty="0" smtClean="0"/>
              <a:t>The </a:t>
            </a:r>
            <a:r>
              <a:rPr lang="en-US" sz="2000" dirty="0"/>
              <a:t>floor is open for motions</a:t>
            </a:r>
          </a:p>
          <a:p>
            <a:pPr marL="1143000" lvl="2" indent="-285750" defTabSz="174625" eaLnBrk="0" hangingPunct="0">
              <a:buFont typeface="Wingdings" pitchFamily="2" charset="2"/>
              <a:buChar char="Ø"/>
              <a:defRPr/>
            </a:pPr>
            <a:endParaRPr lang="en-US" sz="1800" b="0" dirty="0" smtClean="0"/>
          </a:p>
          <a:p>
            <a:pPr marL="1143000" lvl="2" indent="-285750" defTabSz="174625" eaLnBrk="0" hangingPunct="0">
              <a:buFont typeface="Wingdings" pitchFamily="2" charset="2"/>
              <a:buChar char="Ø"/>
              <a:defRPr/>
            </a:pPr>
            <a:r>
              <a:rPr lang="en-US" sz="1800" b="0" dirty="0" smtClean="0"/>
              <a:t>Tentatively </a:t>
            </a:r>
            <a:r>
              <a:rPr lang="en-US" sz="1800" b="0" dirty="0"/>
              <a:t>select those applicants that are clearly at the top</a:t>
            </a:r>
          </a:p>
          <a:p>
            <a:pPr marL="1143000" lvl="2" indent="-285750" defTabSz="174625" eaLnBrk="0" hangingPunct="0">
              <a:buFont typeface="Wingdings" pitchFamily="2" charset="2"/>
              <a:buChar char="Ø"/>
              <a:defRPr/>
            </a:pPr>
            <a:endParaRPr lang="en-US" sz="1800" b="0" dirty="0" smtClean="0"/>
          </a:p>
          <a:p>
            <a:pPr marL="1143000" lvl="2" indent="-285750" defTabSz="174625" eaLnBrk="0" hangingPunct="0">
              <a:buFont typeface="Wingdings" pitchFamily="2" charset="2"/>
              <a:buChar char="Ø"/>
              <a:defRPr/>
            </a:pPr>
            <a:r>
              <a:rPr lang="en-US" sz="1800" b="0" dirty="0" smtClean="0"/>
              <a:t>Drop </a:t>
            </a:r>
            <a:r>
              <a:rPr lang="en-US" sz="1800" b="0" dirty="0"/>
              <a:t>from further consideration those applicants that are clearly not competitive for further consideration</a:t>
            </a:r>
          </a:p>
          <a:p>
            <a:pPr marL="285750" lvl="1">
              <a:defRPr/>
            </a:pPr>
            <a:endParaRPr lang="en-US" sz="2300" dirty="0"/>
          </a:p>
          <a:p>
            <a:pPr marL="628650" lvl="1" indent="-342900">
              <a:buFont typeface="Wingdings" panose="05000000000000000000" pitchFamily="2" charset="2"/>
              <a:buChar char="Ø"/>
              <a:defRPr/>
            </a:pPr>
            <a:r>
              <a:rPr lang="en-US" sz="2000" dirty="0"/>
              <a:t>Those </a:t>
            </a:r>
            <a:r>
              <a:rPr lang="en-US" sz="2000" dirty="0" smtClean="0"/>
              <a:t>applicants </a:t>
            </a:r>
            <a:r>
              <a:rPr lang="en-US" sz="2000" dirty="0"/>
              <a:t>who remain after those tentatively selected or dropped from further consideration are considered “crunch” records and are </a:t>
            </a:r>
            <a:r>
              <a:rPr lang="en-US" sz="2000" dirty="0" smtClean="0"/>
              <a:t>briefed and voted again  </a:t>
            </a:r>
          </a:p>
          <a:p>
            <a:pPr marL="628650" lvl="1" indent="-342900">
              <a:buFont typeface="Wingdings" panose="05000000000000000000" pitchFamily="2" charset="2"/>
              <a:buChar char="Ø"/>
              <a:defRPr/>
            </a:pPr>
            <a:endParaRPr lang="en-US" sz="2300" dirty="0">
              <a:latin typeface="+mj-lt"/>
            </a:endParaRPr>
          </a:p>
        </p:txBody>
      </p:sp>
      <p:sp>
        <p:nvSpPr>
          <p:cNvPr id="13315"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t>Board Process Overview</a:t>
            </a:r>
            <a:endParaRPr lang="en-US" sz="3200" dirty="0"/>
          </a:p>
        </p:txBody>
      </p:sp>
      <p:sp>
        <p:nvSpPr>
          <p:cNvPr id="4" name="TextBox 3"/>
          <p:cNvSpPr txBox="1">
            <a:spLocks noChangeArrowheads="1"/>
          </p:cNvSpPr>
          <p:nvPr/>
        </p:nvSpPr>
        <p:spPr bwMode="auto">
          <a:xfrm>
            <a:off x="152400" y="5845314"/>
            <a:ext cx="8763000" cy="707886"/>
          </a:xfrm>
          <a:prstGeom prst="rect">
            <a:avLst/>
          </a:prstGeom>
          <a:solidFill>
            <a:srgbClr val="FFFF00"/>
          </a:solidFill>
          <a:ln w="9525">
            <a:solidFill>
              <a:srgbClr val="000000"/>
            </a:solidFill>
            <a:miter lim="800000"/>
            <a:headEnd/>
            <a:tailEnd/>
          </a:ln>
        </p:spPr>
        <p:txBody>
          <a:bodyPr>
            <a:spAutoFit/>
          </a:bodyPr>
          <a:lstStyle/>
          <a:p>
            <a:pPr marL="285750" lvl="1">
              <a:defRPr/>
            </a:pPr>
            <a:r>
              <a:rPr lang="en-US" sz="2000" dirty="0"/>
              <a:t>NOTE: </a:t>
            </a:r>
            <a:r>
              <a:rPr lang="en-US" sz="2000" b="0" dirty="0"/>
              <a:t>This is an overview of typical motions made by a board membership and is not meant to represent an actual </a:t>
            </a:r>
            <a:r>
              <a:rPr lang="en-US" sz="2000" b="0" dirty="0" smtClean="0"/>
              <a:t>tank </a:t>
            </a:r>
            <a:r>
              <a:rPr lang="en-US" sz="2000" b="0" dirty="0"/>
              <a:t>voting session</a:t>
            </a:r>
          </a:p>
        </p:txBody>
      </p:sp>
    </p:spTree>
    <p:extLst>
      <p:ext uri="{BB962C8B-B14F-4D97-AF65-F5344CB8AC3E}">
        <p14:creationId xmlns:p14="http://schemas.microsoft.com/office/powerpoint/2010/main" val="10010400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238250" y="3048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en-US" altLang="en-US" sz="3200" dirty="0">
                <a:latin typeface="Arial" charset="0"/>
              </a:rPr>
              <a:t>Scattergram</a:t>
            </a: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1625600"/>
            <a:ext cx="49561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6"/>
          <p:cNvSpPr txBox="1">
            <a:spLocks noChangeArrowheads="1"/>
          </p:cNvSpPr>
          <p:nvPr/>
        </p:nvSpPr>
        <p:spPr bwMode="auto">
          <a:xfrm>
            <a:off x="7207250" y="5943600"/>
            <a:ext cx="178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altLang="en-US" dirty="0" smtClean="0">
                <a:solidFill>
                  <a:srgbClr val="000000"/>
                </a:solidFill>
                <a:cs typeface="+mn-cs"/>
              </a:rPr>
              <a:t>To select 10  </a:t>
            </a:r>
          </a:p>
        </p:txBody>
      </p:sp>
    </p:spTree>
    <p:extLst>
      <p:ext uri="{BB962C8B-B14F-4D97-AF65-F5344CB8AC3E}">
        <p14:creationId xmlns:p14="http://schemas.microsoft.com/office/powerpoint/2010/main" val="21416644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4"/>
          <p:cNvSpPr>
            <a:spLocks/>
          </p:cNvSpPr>
          <p:nvPr/>
        </p:nvSpPr>
        <p:spPr bwMode="auto">
          <a:xfrm>
            <a:off x="6211888" y="2949575"/>
            <a:ext cx="455612" cy="1558925"/>
          </a:xfrm>
          <a:prstGeom prst="rightBrace">
            <a:avLst>
              <a:gd name="adj1" fmla="val 28513"/>
              <a:gd name="adj2" fmla="val 50000"/>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dirty="0" smtClean="0">
              <a:solidFill>
                <a:srgbClr val="000000"/>
              </a:solidFill>
              <a:cs typeface="+mn-cs"/>
            </a:endParaRPr>
          </a:p>
        </p:txBody>
      </p:sp>
      <p:sp>
        <p:nvSpPr>
          <p:cNvPr id="47107" name="Text Box 5"/>
          <p:cNvSpPr txBox="1">
            <a:spLocks noChangeArrowheads="1"/>
          </p:cNvSpPr>
          <p:nvPr/>
        </p:nvSpPr>
        <p:spPr bwMode="auto">
          <a:xfrm>
            <a:off x="6934200" y="3284538"/>
            <a:ext cx="1573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altLang="en-US" dirty="0" smtClean="0">
                <a:solidFill>
                  <a:srgbClr val="3333CC"/>
                </a:solidFill>
                <a:cs typeface="+mn-cs"/>
              </a:rPr>
              <a:t>Crunch 6</a:t>
            </a:r>
          </a:p>
          <a:p>
            <a:pPr eaLnBrk="0" hangingPunct="0"/>
            <a:r>
              <a:rPr lang="en-US" altLang="en-US" dirty="0" smtClean="0">
                <a:solidFill>
                  <a:srgbClr val="3333CC"/>
                </a:solidFill>
                <a:cs typeface="+mn-cs"/>
              </a:rPr>
              <a:t>to select 3</a:t>
            </a:r>
            <a:endParaRPr lang="en-US" altLang="en-US" dirty="0" smtClean="0">
              <a:solidFill>
                <a:srgbClr val="000000"/>
              </a:solidFill>
              <a:cs typeface="+mn-cs"/>
            </a:endParaRPr>
          </a:p>
        </p:txBody>
      </p:sp>
      <p:sp>
        <p:nvSpPr>
          <p:cNvPr id="47108" name="Text Box 11"/>
          <p:cNvSpPr txBox="1">
            <a:spLocks noChangeArrowheads="1"/>
          </p:cNvSpPr>
          <p:nvPr/>
        </p:nvSpPr>
        <p:spPr bwMode="auto">
          <a:xfrm>
            <a:off x="519113" y="4418013"/>
            <a:ext cx="19081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altLang="en-US" sz="2000" b="1" dirty="0" smtClean="0">
                <a:solidFill>
                  <a:srgbClr val="000000"/>
                </a:solidFill>
                <a:cs typeface="+mn-cs"/>
              </a:rPr>
              <a:t>Drop From Further Consideration </a:t>
            </a:r>
            <a:r>
              <a:rPr lang="en-US" altLang="en-US" sz="2000" dirty="0" smtClean="0">
                <a:solidFill>
                  <a:srgbClr val="000000"/>
                </a:solidFill>
                <a:cs typeface="+mn-cs"/>
              </a:rPr>
              <a:t>45 and below</a:t>
            </a:r>
          </a:p>
        </p:txBody>
      </p:sp>
      <p:grpSp>
        <p:nvGrpSpPr>
          <p:cNvPr id="47109" name="Group 19"/>
          <p:cNvGrpSpPr>
            <a:grpSpLocks/>
          </p:cNvGrpSpPr>
          <p:nvPr/>
        </p:nvGrpSpPr>
        <p:grpSpPr bwMode="auto">
          <a:xfrm>
            <a:off x="2576513" y="1828800"/>
            <a:ext cx="3990975" cy="4673600"/>
            <a:chOff x="1402" y="1152"/>
            <a:chExt cx="2514" cy="2944"/>
          </a:xfrm>
        </p:grpSpPr>
        <p:pic>
          <p:nvPicPr>
            <p:cNvPr id="471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 y="1152"/>
              <a:ext cx="228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Line 8"/>
            <p:cNvSpPr>
              <a:spLocks noChangeShapeType="1"/>
            </p:cNvSpPr>
            <p:nvPr/>
          </p:nvSpPr>
          <p:spPr bwMode="auto">
            <a:xfrm>
              <a:off x="1402" y="2850"/>
              <a:ext cx="2513" cy="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sp>
          <p:nvSpPr>
            <p:cNvPr id="47115" name="Line 9"/>
            <p:cNvSpPr>
              <a:spLocks noChangeShapeType="1"/>
            </p:cNvSpPr>
            <p:nvPr/>
          </p:nvSpPr>
          <p:spPr bwMode="auto">
            <a:xfrm>
              <a:off x="3908" y="2851"/>
              <a:ext cx="0" cy="68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sp>
          <p:nvSpPr>
            <p:cNvPr id="47116" name="Line 10"/>
            <p:cNvSpPr>
              <a:spLocks noChangeShapeType="1"/>
            </p:cNvSpPr>
            <p:nvPr/>
          </p:nvSpPr>
          <p:spPr bwMode="auto">
            <a:xfrm>
              <a:off x="1413" y="2857"/>
              <a:ext cx="0" cy="68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grpSp>
          <p:nvGrpSpPr>
            <p:cNvPr id="47117" name="Group 12"/>
            <p:cNvGrpSpPr>
              <a:grpSpLocks/>
            </p:cNvGrpSpPr>
            <p:nvPr/>
          </p:nvGrpSpPr>
          <p:grpSpPr bwMode="auto">
            <a:xfrm>
              <a:off x="1406" y="1308"/>
              <a:ext cx="2510" cy="553"/>
              <a:chOff x="1928" y="1236"/>
              <a:chExt cx="1757" cy="790"/>
            </a:xfrm>
          </p:grpSpPr>
          <p:sp>
            <p:nvSpPr>
              <p:cNvPr id="47118" name="Line 13"/>
              <p:cNvSpPr>
                <a:spLocks noChangeShapeType="1"/>
              </p:cNvSpPr>
              <p:nvPr/>
            </p:nvSpPr>
            <p:spPr bwMode="auto">
              <a:xfrm>
                <a:off x="1928" y="2022"/>
                <a:ext cx="1757"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sp>
            <p:nvSpPr>
              <p:cNvPr id="47119" name="Line 14"/>
              <p:cNvSpPr>
                <a:spLocks noChangeShapeType="1"/>
              </p:cNvSpPr>
              <p:nvPr/>
            </p:nvSpPr>
            <p:spPr bwMode="auto">
              <a:xfrm flipV="1">
                <a:off x="1935" y="1236"/>
                <a:ext cx="0" cy="78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sp>
            <p:nvSpPr>
              <p:cNvPr id="47120" name="Line 15"/>
              <p:cNvSpPr>
                <a:spLocks noChangeShapeType="1"/>
              </p:cNvSpPr>
              <p:nvPr/>
            </p:nvSpPr>
            <p:spPr bwMode="auto">
              <a:xfrm flipV="1">
                <a:off x="3674" y="1242"/>
                <a:ext cx="0" cy="784"/>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grpSp>
      </p:grpSp>
      <p:sp>
        <p:nvSpPr>
          <p:cNvPr id="47110" name="Text Box 16"/>
          <p:cNvSpPr txBox="1">
            <a:spLocks noChangeArrowheads="1"/>
          </p:cNvSpPr>
          <p:nvPr/>
        </p:nvSpPr>
        <p:spPr bwMode="auto">
          <a:xfrm>
            <a:off x="527050" y="1952625"/>
            <a:ext cx="19605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altLang="en-US" sz="2000" b="1" dirty="0" smtClean="0">
                <a:solidFill>
                  <a:srgbClr val="000000"/>
                </a:solidFill>
                <a:cs typeface="+mn-cs"/>
              </a:rPr>
              <a:t>Tentatively</a:t>
            </a:r>
          </a:p>
          <a:p>
            <a:pPr eaLnBrk="0" hangingPunct="0"/>
            <a:r>
              <a:rPr lang="en-US" altLang="en-US" sz="2000" b="1" dirty="0" smtClean="0">
                <a:solidFill>
                  <a:srgbClr val="000000"/>
                </a:solidFill>
                <a:cs typeface="+mn-cs"/>
              </a:rPr>
              <a:t>Select </a:t>
            </a:r>
            <a:r>
              <a:rPr lang="en-US" altLang="en-US" sz="2000" dirty="0" smtClean="0">
                <a:solidFill>
                  <a:srgbClr val="000000"/>
                </a:solidFill>
                <a:cs typeface="+mn-cs"/>
              </a:rPr>
              <a:t>90 and above</a:t>
            </a:r>
          </a:p>
        </p:txBody>
      </p:sp>
      <p:sp>
        <p:nvSpPr>
          <p:cNvPr id="47111" name="Text Box 6"/>
          <p:cNvSpPr txBox="1">
            <a:spLocks noChangeArrowheads="1"/>
          </p:cNvSpPr>
          <p:nvPr/>
        </p:nvSpPr>
        <p:spPr bwMode="auto">
          <a:xfrm>
            <a:off x="6969125" y="59690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altLang="en-US" dirty="0" smtClean="0">
                <a:solidFill>
                  <a:srgbClr val="000000"/>
                </a:solidFill>
                <a:cs typeface="+mn-cs"/>
              </a:rPr>
              <a:t>To select 10  </a:t>
            </a:r>
          </a:p>
        </p:txBody>
      </p:sp>
      <p:sp>
        <p:nvSpPr>
          <p:cNvPr id="17" name="Rectangle 2"/>
          <p:cNvSpPr>
            <a:spLocks noChangeArrowheads="1"/>
          </p:cNvSpPr>
          <p:nvPr/>
        </p:nvSpPr>
        <p:spPr bwMode="auto">
          <a:xfrm>
            <a:off x="1238250" y="3048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en-US" altLang="en-US" sz="3200" dirty="0">
                <a:latin typeface="Arial" charset="0"/>
              </a:rPr>
              <a:t>Scattergram</a:t>
            </a:r>
          </a:p>
        </p:txBody>
      </p:sp>
    </p:spTree>
    <p:extLst>
      <p:ext uri="{BB962C8B-B14F-4D97-AF65-F5344CB8AC3E}">
        <p14:creationId xmlns:p14="http://schemas.microsoft.com/office/powerpoint/2010/main" val="20605348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1148688"/>
            <a:ext cx="9144000" cy="5001369"/>
          </a:xfrm>
          <a:prstGeom prst="rect">
            <a:avLst/>
          </a:prstGeom>
          <a:noFill/>
          <a:ln w="9525">
            <a:noFill/>
            <a:miter lim="800000"/>
            <a:headEnd/>
            <a:tailEnd/>
          </a:ln>
        </p:spPr>
        <p:txBody>
          <a:bodyPr>
            <a:spAutoFit/>
          </a:bodyPr>
          <a:lstStyle/>
          <a:p>
            <a:pPr marL="860425" lvl="1" indent="-396875">
              <a:buFont typeface="Wingdings" panose="05000000000000000000" pitchFamily="2" charset="2"/>
              <a:buChar char="Ø"/>
              <a:defRPr/>
            </a:pPr>
            <a:r>
              <a:rPr lang="en-US" sz="2000" dirty="0" smtClean="0"/>
              <a:t>When all designators have been to the tank, the board is </a:t>
            </a:r>
          </a:p>
          <a:p>
            <a:pPr marL="463550" lvl="1">
              <a:defRPr/>
            </a:pPr>
            <a:r>
              <a:rPr lang="en-US" sz="2000" dirty="0" smtClean="0"/>
              <a:t>	complete.</a:t>
            </a:r>
          </a:p>
          <a:p>
            <a:pPr marL="1374775" lvl="2" indent="-285750" defTabSz="174625" eaLnBrk="0" hangingPunct="0">
              <a:buFont typeface="Wingdings" pitchFamily="2" charset="2"/>
              <a:buChar char="Ø"/>
              <a:defRPr/>
            </a:pPr>
            <a:endParaRPr lang="en-US" sz="1800" b="0" dirty="0" smtClean="0"/>
          </a:p>
          <a:p>
            <a:pPr marL="1374775" lvl="2" indent="-285750" defTabSz="174625" eaLnBrk="0" hangingPunct="0">
              <a:buFont typeface="Wingdings" pitchFamily="2" charset="2"/>
              <a:buChar char="Ø"/>
              <a:defRPr/>
            </a:pPr>
            <a:r>
              <a:rPr lang="en-US" sz="1800" b="0" dirty="0" smtClean="0"/>
              <a:t>Board </a:t>
            </a:r>
            <a:r>
              <a:rPr lang="en-US" sz="1800" b="0" dirty="0"/>
              <a:t>members and recorders sign certifying </a:t>
            </a:r>
            <a:r>
              <a:rPr lang="en-US" sz="1800" b="0" dirty="0" smtClean="0"/>
              <a:t>that </a:t>
            </a:r>
            <a:endParaRPr lang="en-US" sz="1800" b="0" dirty="0"/>
          </a:p>
          <a:p>
            <a:pPr marL="1774825" lvl="3" indent="-285750" defTabSz="174625" eaLnBrk="0" hangingPunct="0">
              <a:buFont typeface="Wingdings" pitchFamily="2" charset="2"/>
              <a:buChar char="Ø"/>
              <a:defRPr/>
            </a:pPr>
            <a:endParaRPr lang="en-US" sz="1800" b="0" dirty="0" smtClean="0"/>
          </a:p>
          <a:p>
            <a:pPr marL="1774825" lvl="3" indent="-285750" defTabSz="174625" eaLnBrk="0" hangingPunct="0">
              <a:buFont typeface="Wingdings" pitchFamily="2" charset="2"/>
              <a:buChar char="Ø"/>
              <a:defRPr/>
            </a:pPr>
            <a:r>
              <a:rPr lang="en-US" sz="1800" b="0" dirty="0" smtClean="0"/>
              <a:t>The </a:t>
            </a:r>
            <a:r>
              <a:rPr lang="en-US" sz="1800" b="0" dirty="0"/>
              <a:t>board complied with all instructions</a:t>
            </a:r>
          </a:p>
          <a:p>
            <a:pPr marL="1774825" lvl="3" indent="-285750" defTabSz="174625" eaLnBrk="0" hangingPunct="0">
              <a:buFont typeface="Wingdings" pitchFamily="2" charset="2"/>
              <a:buChar char="Ø"/>
              <a:defRPr/>
            </a:pPr>
            <a:endParaRPr lang="en-US" sz="1800" b="0" dirty="0" smtClean="0"/>
          </a:p>
          <a:p>
            <a:pPr marL="1774825" lvl="3" indent="-285750" defTabSz="174625" eaLnBrk="0" hangingPunct="0">
              <a:buFont typeface="Wingdings" pitchFamily="2" charset="2"/>
              <a:buChar char="Ø"/>
              <a:defRPr/>
            </a:pPr>
            <a:r>
              <a:rPr lang="en-US" sz="1800" b="0" dirty="0" smtClean="0"/>
              <a:t>Each </a:t>
            </a:r>
            <a:r>
              <a:rPr lang="en-US" sz="1800" b="0" dirty="0"/>
              <a:t>applicant was properly considered</a:t>
            </a:r>
          </a:p>
          <a:p>
            <a:pPr marL="1774825" lvl="3" indent="-285750" defTabSz="174625" eaLnBrk="0" hangingPunct="0">
              <a:buFont typeface="Wingdings" pitchFamily="2" charset="2"/>
              <a:buChar char="Ø"/>
              <a:defRPr/>
            </a:pPr>
            <a:endParaRPr lang="en-US" sz="1800" b="0" dirty="0" smtClean="0"/>
          </a:p>
          <a:p>
            <a:pPr marL="1774825" lvl="3" indent="-285750" defTabSz="174625" eaLnBrk="0" hangingPunct="0">
              <a:buFont typeface="Wingdings" pitchFamily="2" charset="2"/>
              <a:buChar char="Ø"/>
              <a:defRPr/>
            </a:pPr>
            <a:r>
              <a:rPr lang="en-US" sz="1800" b="0" dirty="0" smtClean="0"/>
              <a:t>The </a:t>
            </a:r>
            <a:r>
              <a:rPr lang="en-US" sz="1800" b="0" dirty="0"/>
              <a:t>applicants recommended for selection are best qualified to meet the needs of the </a:t>
            </a:r>
            <a:r>
              <a:rPr lang="en-US" sz="1800" b="0" dirty="0" smtClean="0"/>
              <a:t>Navy</a:t>
            </a:r>
            <a:endParaRPr lang="en-US" sz="1800" b="0" dirty="0"/>
          </a:p>
          <a:p>
            <a:pPr marL="1319213" lvl="2" indent="-285750" defTabSz="174625" eaLnBrk="0" hangingPunct="0">
              <a:buFont typeface="Wingdings" pitchFamily="2" charset="2"/>
              <a:buChar char="Ø"/>
              <a:defRPr/>
            </a:pPr>
            <a:endParaRPr lang="en-US" sz="1800" b="0" dirty="0" smtClean="0"/>
          </a:p>
          <a:p>
            <a:pPr marL="1319213" lvl="2" indent="-285750" defTabSz="174625" eaLnBrk="0" hangingPunct="0">
              <a:buFont typeface="Wingdings" pitchFamily="2" charset="2"/>
              <a:buChar char="Ø"/>
              <a:defRPr/>
            </a:pPr>
            <a:r>
              <a:rPr lang="en-US" sz="1800" b="0" dirty="0" smtClean="0"/>
              <a:t>Board </a:t>
            </a:r>
            <a:r>
              <a:rPr lang="en-US" sz="1800" b="0" dirty="0"/>
              <a:t>members are briefed on </a:t>
            </a:r>
            <a:r>
              <a:rPr lang="en-US" sz="1800" b="0" dirty="0" smtClean="0"/>
              <a:t>confidentiality</a:t>
            </a:r>
            <a:endParaRPr lang="en-US" sz="1800" b="0" dirty="0"/>
          </a:p>
          <a:p>
            <a:pPr marL="1319213" lvl="2" indent="-285750" defTabSz="174625" eaLnBrk="0" hangingPunct="0">
              <a:buFont typeface="Wingdings" pitchFamily="2" charset="2"/>
              <a:buChar char="Ø"/>
              <a:defRPr/>
            </a:pPr>
            <a:endParaRPr lang="en-US" sz="1800" b="0" dirty="0" smtClean="0"/>
          </a:p>
          <a:p>
            <a:pPr marL="1319213" lvl="2" indent="-285750" defTabSz="174625" eaLnBrk="0" hangingPunct="0">
              <a:buFont typeface="Wingdings" pitchFamily="2" charset="2"/>
              <a:buChar char="Ø"/>
              <a:defRPr/>
            </a:pPr>
            <a:r>
              <a:rPr lang="en-US" sz="1800" b="0" dirty="0" smtClean="0"/>
              <a:t>The </a:t>
            </a:r>
            <a:r>
              <a:rPr lang="en-US" sz="1800" b="0" dirty="0"/>
              <a:t>Board President adjourns the </a:t>
            </a:r>
            <a:r>
              <a:rPr lang="en-US" sz="1800" b="0" dirty="0" smtClean="0"/>
              <a:t>board</a:t>
            </a:r>
            <a:endParaRPr lang="en-US" sz="1800" b="0" dirty="0"/>
          </a:p>
          <a:p>
            <a:pPr marL="804863" lvl="1" indent="-341313">
              <a:buFont typeface="Wingdings" panose="05000000000000000000" pitchFamily="2" charset="2"/>
              <a:buChar char="Ø"/>
              <a:defRPr/>
            </a:pPr>
            <a:endParaRPr lang="en-US" sz="2300" dirty="0"/>
          </a:p>
          <a:p>
            <a:pPr marL="285750" lvl="1">
              <a:defRPr/>
            </a:pPr>
            <a:endParaRPr lang="en-US" sz="2200" dirty="0">
              <a:solidFill>
                <a:srgbClr val="000066"/>
              </a:solidFill>
            </a:endParaRPr>
          </a:p>
        </p:txBody>
      </p:sp>
      <p:sp>
        <p:nvSpPr>
          <p:cNvPr id="14339"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t>Board Process Overview</a:t>
            </a:r>
            <a:endParaRPr lang="en-US" sz="3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160463"/>
            <a:ext cx="9144000" cy="3978012"/>
          </a:xfrm>
          <a:prstGeom prst="rect">
            <a:avLst/>
          </a:prstGeom>
          <a:noFill/>
          <a:ln w="9525">
            <a:noFill/>
            <a:miter lim="800000"/>
            <a:headEnd/>
            <a:tailEnd/>
          </a:ln>
        </p:spPr>
        <p:txBody>
          <a:bodyPr>
            <a:spAutoFit/>
          </a:bodyPr>
          <a:lstStyle/>
          <a:p>
            <a:pPr marL="571500" lvl="1" indent="-285750" defTabSz="174625" eaLnBrk="0" hangingPunct="0">
              <a:buFont typeface="Wingdings" pitchFamily="2" charset="2"/>
              <a:buChar char="Ø"/>
            </a:pPr>
            <a:r>
              <a:rPr lang="en-US" sz="2000" dirty="0" smtClean="0"/>
              <a:t>Sample </a:t>
            </a:r>
            <a:r>
              <a:rPr lang="en-US" sz="2000" dirty="0"/>
              <a:t>items </a:t>
            </a:r>
            <a:r>
              <a:rPr lang="en-US" sz="2000" dirty="0" smtClean="0"/>
              <a:t>board members </a:t>
            </a:r>
            <a:r>
              <a:rPr lang="en-US" sz="2000" dirty="0"/>
              <a:t>cannot </a:t>
            </a:r>
            <a:r>
              <a:rPr lang="en-US" sz="2000" dirty="0" smtClean="0"/>
              <a:t>discuss</a:t>
            </a:r>
            <a:endParaRPr lang="en-US" sz="2000" dirty="0"/>
          </a:p>
          <a:p>
            <a:pPr marL="1143000" lvl="2" indent="-285750" defTabSz="174625" eaLnBrk="0" hangingPunct="0">
              <a:buFont typeface="Wingdings" pitchFamily="2" charset="2"/>
              <a:buChar char="Ø"/>
            </a:pPr>
            <a:endParaRPr lang="en-US" sz="1800" b="0" dirty="0" smtClean="0"/>
          </a:p>
          <a:p>
            <a:pPr marL="1143000" lvl="2" indent="-285750" defTabSz="174625" eaLnBrk="0" hangingPunct="0">
              <a:spcBef>
                <a:spcPts val="700"/>
              </a:spcBef>
              <a:buFont typeface="Wingdings" pitchFamily="2" charset="2"/>
              <a:buChar char="Ø"/>
            </a:pPr>
            <a:r>
              <a:rPr lang="en-US" sz="1800" b="0" dirty="0" smtClean="0"/>
              <a:t>Recommended </a:t>
            </a:r>
            <a:r>
              <a:rPr lang="en-US" sz="1800" b="0" dirty="0"/>
              <a:t>selectees prior to results being made public</a:t>
            </a:r>
          </a:p>
          <a:p>
            <a:pPr marL="1143000" lvl="2" indent="-285750" defTabSz="174625" eaLnBrk="0" hangingPunct="0">
              <a:spcBef>
                <a:spcPts val="700"/>
              </a:spcBef>
              <a:buFont typeface="Wingdings" pitchFamily="2" charset="2"/>
              <a:buChar char="Ø"/>
            </a:pPr>
            <a:r>
              <a:rPr lang="en-US" sz="1800" b="0" dirty="0" smtClean="0"/>
              <a:t>Why </a:t>
            </a:r>
            <a:r>
              <a:rPr lang="en-US" sz="1800" b="0" dirty="0"/>
              <a:t>an applicant was or was not selected</a:t>
            </a:r>
          </a:p>
          <a:p>
            <a:pPr marL="1143000" lvl="2" indent="-285750" defTabSz="174625" eaLnBrk="0" hangingPunct="0">
              <a:spcBef>
                <a:spcPts val="700"/>
              </a:spcBef>
              <a:buFont typeface="Wingdings" pitchFamily="2" charset="2"/>
              <a:buChar char="Ø"/>
            </a:pPr>
            <a:r>
              <a:rPr lang="en-US" sz="1800" b="0" dirty="0" smtClean="0"/>
              <a:t>Items </a:t>
            </a:r>
            <a:r>
              <a:rPr lang="en-US" sz="1800" b="0" dirty="0"/>
              <a:t>they saw in a applicant’s record</a:t>
            </a:r>
          </a:p>
          <a:p>
            <a:pPr marL="1143000" lvl="2" indent="-285750" defTabSz="174625" eaLnBrk="0" hangingPunct="0">
              <a:spcBef>
                <a:spcPts val="700"/>
              </a:spcBef>
              <a:buFont typeface="Wingdings" pitchFamily="2" charset="2"/>
              <a:buChar char="Ø"/>
            </a:pPr>
            <a:r>
              <a:rPr lang="en-US" sz="1800" b="0" dirty="0" smtClean="0"/>
              <a:t>Score </a:t>
            </a:r>
            <a:r>
              <a:rPr lang="en-US" sz="1800" b="0" dirty="0"/>
              <a:t>sheet categories or point values</a:t>
            </a:r>
          </a:p>
          <a:p>
            <a:pPr marL="1143000" lvl="2" indent="-285750" defTabSz="174625" eaLnBrk="0" hangingPunct="0">
              <a:spcBef>
                <a:spcPts val="700"/>
              </a:spcBef>
              <a:buFont typeface="Wingdings" pitchFamily="2" charset="2"/>
              <a:buChar char="Ø"/>
            </a:pPr>
            <a:r>
              <a:rPr lang="en-US" sz="1800" b="0" dirty="0" smtClean="0"/>
              <a:t>Period </a:t>
            </a:r>
            <a:r>
              <a:rPr lang="en-US" sz="1800" b="0" dirty="0"/>
              <a:t>of review</a:t>
            </a:r>
          </a:p>
          <a:p>
            <a:pPr marL="1143000" lvl="2" indent="-285750" defTabSz="174625" eaLnBrk="0" hangingPunct="0">
              <a:spcBef>
                <a:spcPts val="700"/>
              </a:spcBef>
              <a:buFont typeface="Wingdings" pitchFamily="2" charset="2"/>
              <a:buChar char="Ø"/>
            </a:pPr>
            <a:r>
              <a:rPr lang="en-US" sz="1800" b="0" dirty="0" smtClean="0"/>
              <a:t>How </a:t>
            </a:r>
            <a:r>
              <a:rPr lang="en-US" sz="1800" b="0" dirty="0"/>
              <a:t>a cut line is established</a:t>
            </a:r>
          </a:p>
          <a:p>
            <a:pPr marL="1143000" lvl="2" indent="-285750" defTabSz="174625" eaLnBrk="0" hangingPunct="0">
              <a:spcBef>
                <a:spcPts val="700"/>
              </a:spcBef>
              <a:buFont typeface="Wingdings" pitchFamily="2" charset="2"/>
              <a:buChar char="Ø"/>
            </a:pPr>
            <a:r>
              <a:rPr lang="en-US" sz="1800" b="0" dirty="0"/>
              <a:t>Which applicants are briefed in the tank</a:t>
            </a:r>
          </a:p>
          <a:p>
            <a:pPr marL="1143000" lvl="2" indent="-285750" defTabSz="174625" eaLnBrk="0" hangingPunct="0">
              <a:spcBef>
                <a:spcPts val="700"/>
              </a:spcBef>
              <a:buFont typeface="Wingdings" pitchFamily="2" charset="2"/>
              <a:buChar char="Ø"/>
            </a:pPr>
            <a:r>
              <a:rPr lang="en-US" sz="1800" b="0" dirty="0"/>
              <a:t>The items briefed in the tank</a:t>
            </a:r>
          </a:p>
          <a:p>
            <a:pPr marL="1143000" lvl="2" indent="-285750" defTabSz="174625" eaLnBrk="0" hangingPunct="0">
              <a:spcBef>
                <a:spcPts val="700"/>
              </a:spcBef>
              <a:buFont typeface="Wingdings" pitchFamily="2" charset="2"/>
              <a:buChar char="Ø"/>
            </a:pPr>
            <a:r>
              <a:rPr lang="en-US" sz="1800" b="0" dirty="0"/>
              <a:t>Method used in determining selections</a:t>
            </a:r>
          </a:p>
        </p:txBody>
      </p:sp>
      <p:sp>
        <p:nvSpPr>
          <p:cNvPr id="21507" name="Rectangle 3"/>
          <p:cNvSpPr>
            <a:spLocks noChangeArrowheads="1"/>
          </p:cNvSpPr>
          <p:nvPr/>
        </p:nvSpPr>
        <p:spPr bwMode="auto">
          <a:xfrm>
            <a:off x="1828800" y="381000"/>
            <a:ext cx="6172200" cy="584775"/>
          </a:xfrm>
          <a:prstGeom prst="rect">
            <a:avLst/>
          </a:prstGeom>
          <a:noFill/>
          <a:ln w="9525">
            <a:noFill/>
            <a:miter lim="800000"/>
            <a:headEnd/>
            <a:tailEnd/>
          </a:ln>
        </p:spPr>
        <p:txBody>
          <a:bodyPr wrap="square" anchor="ctr">
            <a:spAutoFit/>
          </a:bodyPr>
          <a:lstStyle/>
          <a:p>
            <a:pPr algn="ctr" eaLnBrk="0" hangingPunct="0"/>
            <a:r>
              <a:rPr lang="en-US" sz="3200" dirty="0" smtClean="0"/>
              <a:t>Board Member Confidentiality</a:t>
            </a:r>
            <a:endParaRPr lang="en-US" sz="3200" dirty="0"/>
          </a:p>
        </p:txBody>
      </p:sp>
      <p:sp>
        <p:nvSpPr>
          <p:cNvPr id="21508" name="TextBox 4"/>
          <p:cNvSpPr txBox="1">
            <a:spLocks noChangeArrowheads="1"/>
          </p:cNvSpPr>
          <p:nvPr/>
        </p:nvSpPr>
        <p:spPr bwMode="auto">
          <a:xfrm>
            <a:off x="533400" y="5791200"/>
            <a:ext cx="8153400" cy="830997"/>
          </a:xfrm>
          <a:prstGeom prst="rect">
            <a:avLst/>
          </a:prstGeom>
          <a:solidFill>
            <a:srgbClr val="FFFF00"/>
          </a:solidFill>
          <a:ln w="9525">
            <a:solidFill>
              <a:srgbClr val="000000"/>
            </a:solidFill>
            <a:miter lim="800000"/>
            <a:headEnd/>
            <a:tailEnd/>
          </a:ln>
        </p:spPr>
        <p:txBody>
          <a:bodyPr wrap="square">
            <a:spAutoFit/>
          </a:bodyPr>
          <a:lstStyle/>
          <a:p>
            <a:pPr algn="ctr"/>
            <a:r>
              <a:rPr lang="en-US" sz="2400" dirty="0" smtClean="0"/>
              <a:t>Board members may </a:t>
            </a:r>
            <a:r>
              <a:rPr lang="en-US" sz="2400" u="sng" dirty="0" smtClean="0"/>
              <a:t>NEVER</a:t>
            </a:r>
            <a:r>
              <a:rPr lang="en-US" sz="2400" dirty="0" smtClean="0"/>
              <a:t> disclose the proceedings and deliberations of any board.</a:t>
            </a:r>
            <a:endParaRPr lang="en-US" sz="2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1143000"/>
            <a:ext cx="9029700" cy="3908762"/>
          </a:xfrm>
          <a:prstGeom prst="rect">
            <a:avLst/>
          </a:prstGeom>
          <a:noFill/>
          <a:ln w="9525">
            <a:noFill/>
            <a:miter lim="800000"/>
            <a:headEnd/>
            <a:tailEnd/>
          </a:ln>
        </p:spPr>
        <p:txBody>
          <a:bodyPr>
            <a:spAutoFit/>
          </a:bodyPr>
          <a:lstStyle/>
          <a:p>
            <a:pPr marL="522288" lvl="1" indent="-298450">
              <a:buFont typeface="Wingdings" pitchFamily="2" charset="2"/>
              <a:buChar char="Ø"/>
              <a:defRPr/>
            </a:pPr>
            <a:r>
              <a:rPr lang="en-US" sz="2000" dirty="0" smtClean="0"/>
              <a:t>Selects are reviewed for adverse matter</a:t>
            </a:r>
          </a:p>
          <a:p>
            <a:pPr marL="1036638" lvl="2" indent="-285750" defTabSz="174625" eaLnBrk="0" hangingPunct="0">
              <a:buFont typeface="Wingdings" pitchFamily="2" charset="2"/>
              <a:buChar char="Ø"/>
              <a:defRPr/>
            </a:pPr>
            <a:endParaRPr lang="en-US" sz="1800" b="0" dirty="0" smtClean="0"/>
          </a:p>
          <a:p>
            <a:pPr marL="1036638" lvl="2" indent="-285750" defTabSz="174625" eaLnBrk="0" hangingPunct="0">
              <a:buFont typeface="Wingdings" pitchFamily="2" charset="2"/>
              <a:buChar char="Ø"/>
              <a:defRPr/>
            </a:pPr>
            <a:r>
              <a:rPr lang="en-US" sz="1800" b="0" dirty="0" smtClean="0"/>
              <a:t>Those </a:t>
            </a:r>
            <a:r>
              <a:rPr lang="en-US" sz="1800" b="0" dirty="0"/>
              <a:t>placed on hold are notified of their selection by their command, who then provides requested information to </a:t>
            </a:r>
            <a:r>
              <a:rPr lang="en-US" sz="1800" b="0" dirty="0" err="1" smtClean="0"/>
              <a:t>CNP</a:t>
            </a:r>
            <a:r>
              <a:rPr lang="en-US" sz="1800" b="0" dirty="0" smtClean="0"/>
              <a:t> (via NPC) </a:t>
            </a:r>
            <a:r>
              <a:rPr lang="en-US" sz="1800" b="0" dirty="0"/>
              <a:t>who will decide whether to release the hold or permanently remove the </a:t>
            </a:r>
            <a:r>
              <a:rPr lang="en-US" sz="1800" b="0" dirty="0" smtClean="0"/>
              <a:t>selection</a:t>
            </a:r>
          </a:p>
          <a:p>
            <a:pPr marL="1036638" lvl="2" indent="-285750" defTabSz="174625" eaLnBrk="0" hangingPunct="0">
              <a:buFont typeface="Wingdings" pitchFamily="2" charset="2"/>
              <a:buChar char="Ø"/>
              <a:defRPr/>
            </a:pPr>
            <a:endParaRPr lang="en-US" sz="1800" b="0" dirty="0"/>
          </a:p>
          <a:p>
            <a:pPr marL="1036638" lvl="2" indent="-285750" defTabSz="174625" eaLnBrk="0" hangingPunct="0">
              <a:buFont typeface="Wingdings" pitchFamily="2" charset="2"/>
              <a:buChar char="Ø"/>
              <a:defRPr/>
            </a:pPr>
            <a:r>
              <a:rPr lang="en-US" sz="1800" b="0" dirty="0" smtClean="0"/>
              <a:t>Holds </a:t>
            </a:r>
            <a:r>
              <a:rPr lang="en-US" sz="1800" b="0" dirty="0"/>
              <a:t>may take six weeks to </a:t>
            </a:r>
            <a:r>
              <a:rPr lang="en-US" sz="1800" b="0" dirty="0" smtClean="0"/>
              <a:t>a </a:t>
            </a:r>
            <a:r>
              <a:rPr lang="en-US" sz="1800" b="0" dirty="0"/>
              <a:t>year </a:t>
            </a:r>
            <a:r>
              <a:rPr lang="en-US" sz="1800" b="0" dirty="0" smtClean="0"/>
              <a:t>or more to resolve</a:t>
            </a:r>
            <a:endParaRPr lang="en-US" sz="1800" b="0" dirty="0"/>
          </a:p>
          <a:p>
            <a:pPr marL="522288" lvl="1" indent="-298450">
              <a:buFont typeface="Wingdings" pitchFamily="2" charset="2"/>
              <a:buChar char="Ø"/>
              <a:defRPr/>
            </a:pPr>
            <a:endParaRPr lang="en-US" sz="2400" dirty="0" smtClean="0"/>
          </a:p>
          <a:p>
            <a:pPr marL="522288" lvl="1" indent="-298450">
              <a:buFont typeface="Wingdings" pitchFamily="2" charset="2"/>
              <a:buChar char="Ø"/>
              <a:defRPr/>
            </a:pPr>
            <a:r>
              <a:rPr lang="en-US" sz="2000" dirty="0" smtClean="0"/>
              <a:t>PERS 804 prepares the board’s record of proceedings (ROP)</a:t>
            </a:r>
          </a:p>
          <a:p>
            <a:pPr marL="1036638" lvl="2" indent="-285750" defTabSz="174625" eaLnBrk="0" hangingPunct="0">
              <a:buFont typeface="Wingdings" pitchFamily="2" charset="2"/>
              <a:buChar char="Ø"/>
              <a:defRPr/>
            </a:pPr>
            <a:endParaRPr lang="en-US" sz="1800" b="0" dirty="0" smtClean="0"/>
          </a:p>
          <a:p>
            <a:pPr marL="1036638" lvl="2" indent="-285750" defTabSz="174625" eaLnBrk="0" hangingPunct="0">
              <a:buFont typeface="Wingdings" pitchFamily="2" charset="2"/>
              <a:buChar char="Ø"/>
              <a:defRPr/>
            </a:pPr>
            <a:r>
              <a:rPr lang="en-US" sz="1800" b="0" dirty="0" smtClean="0"/>
              <a:t>Routed </a:t>
            </a:r>
            <a:r>
              <a:rPr lang="en-US" sz="1800" b="0" dirty="0"/>
              <a:t>to CNP via PERS 80, DCNPC, CNPC Legal, and </a:t>
            </a:r>
            <a:r>
              <a:rPr lang="en-US" sz="1800" b="0" dirty="0" smtClean="0"/>
              <a:t>CNPC</a:t>
            </a:r>
            <a:endParaRPr lang="en-US" sz="1800" b="0" dirty="0"/>
          </a:p>
          <a:p>
            <a:pPr marL="979488" lvl="2" indent="-298450">
              <a:buFont typeface="Wingdings" pitchFamily="2" charset="2"/>
              <a:buChar char="Ø"/>
              <a:defRPr/>
            </a:pPr>
            <a:endParaRPr lang="en-US" sz="2000" b="0" dirty="0"/>
          </a:p>
          <a:p>
            <a:pPr marL="519113" lvl="1" indent="-287338">
              <a:buFont typeface="Wingdings" panose="05000000000000000000" pitchFamily="2" charset="2"/>
              <a:buChar char="Ø"/>
              <a:defRPr/>
            </a:pPr>
            <a:r>
              <a:rPr lang="en-US" sz="2000" dirty="0" smtClean="0"/>
              <a:t>CNP approves the results and releases results via NAVADMIN</a:t>
            </a:r>
            <a:endParaRPr lang="en-US" sz="2000" dirty="0"/>
          </a:p>
        </p:txBody>
      </p:sp>
      <p:sp>
        <p:nvSpPr>
          <p:cNvPr id="22531"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t>Post Board Process</a:t>
            </a:r>
            <a:endParaRPr lang="en-US" sz="3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1104900"/>
            <a:ext cx="9105900" cy="5109091"/>
          </a:xfrm>
          <a:prstGeom prst="rect">
            <a:avLst/>
          </a:prstGeom>
          <a:noFill/>
          <a:ln w="9525">
            <a:noFill/>
            <a:miter lim="800000"/>
            <a:headEnd/>
            <a:tailEnd/>
          </a:ln>
        </p:spPr>
        <p:txBody>
          <a:bodyPr>
            <a:spAutoFit/>
          </a:bodyPr>
          <a:lstStyle/>
          <a:p>
            <a:pPr marL="522288" lvl="1" indent="-298450">
              <a:buFont typeface="Wingdings" pitchFamily="2" charset="2"/>
              <a:buChar char="Ø"/>
              <a:defRPr/>
            </a:pPr>
            <a:r>
              <a:rPr lang="en-US" sz="2000" dirty="0" smtClean="0"/>
              <a:t>Post-board </a:t>
            </a:r>
            <a:r>
              <a:rPr lang="en-US" sz="2000" dirty="0"/>
              <a:t>scrub</a:t>
            </a:r>
          </a:p>
          <a:p>
            <a:pPr marL="1081087" lvl="2" indent="-285750" defTabSz="174625" eaLnBrk="0" hangingPunct="0">
              <a:buFont typeface="Wingdings" pitchFamily="2" charset="2"/>
              <a:buChar char="Ø"/>
              <a:defRPr/>
            </a:pPr>
            <a:endParaRPr lang="en-US" sz="1800" b="0" dirty="0" smtClean="0"/>
          </a:p>
          <a:p>
            <a:pPr marL="1081087" lvl="2" indent="-285750" defTabSz="174625" eaLnBrk="0" hangingPunct="0">
              <a:buFont typeface="Wingdings" pitchFamily="2" charset="2"/>
              <a:buChar char="Ø"/>
              <a:defRPr/>
            </a:pPr>
            <a:r>
              <a:rPr lang="en-US" sz="1800" b="0" dirty="0" smtClean="0"/>
              <a:t>Security </a:t>
            </a:r>
            <a:r>
              <a:rPr lang="en-US" sz="1800" b="0" dirty="0"/>
              <a:t>clearance issues, NJPs, DFC, pending investigations</a:t>
            </a:r>
          </a:p>
          <a:p>
            <a:pPr marL="1081087" lvl="2" indent="-285750" defTabSz="174625" eaLnBrk="0" hangingPunct="0">
              <a:buFont typeface="Wingdings" pitchFamily="2" charset="2"/>
              <a:buChar char="Ø"/>
              <a:defRPr/>
            </a:pPr>
            <a:endParaRPr lang="en-US" sz="1800" b="0" dirty="0" smtClean="0"/>
          </a:p>
          <a:p>
            <a:pPr marL="1081087" lvl="2" indent="-285750" defTabSz="174625" eaLnBrk="0" hangingPunct="0">
              <a:buFont typeface="Wingdings" pitchFamily="2" charset="2"/>
              <a:buChar char="Ø"/>
              <a:defRPr/>
            </a:pPr>
            <a:r>
              <a:rPr lang="en-US" sz="1800" b="0" dirty="0" smtClean="0"/>
              <a:t>Results </a:t>
            </a:r>
            <a:r>
              <a:rPr lang="en-US" sz="1800" b="0" dirty="0"/>
              <a:t>in candidates on hold and missing from the NAVADMIN </a:t>
            </a:r>
          </a:p>
          <a:p>
            <a:pPr marL="681038" lvl="2">
              <a:defRPr/>
            </a:pPr>
            <a:endParaRPr lang="en-US" sz="2100" b="0" dirty="0"/>
          </a:p>
          <a:p>
            <a:pPr marL="522288" lvl="1" indent="-298450">
              <a:buFont typeface="Wingdings" pitchFamily="2" charset="2"/>
              <a:buChar char="Ø"/>
              <a:defRPr/>
            </a:pPr>
            <a:r>
              <a:rPr lang="en-US" sz="2000" dirty="0" smtClean="0"/>
              <a:t>Candidates do not complete commissioning physical early and are found not medically qualified to commission</a:t>
            </a:r>
          </a:p>
          <a:p>
            <a:pPr marL="1036638" lvl="2" indent="-285750" defTabSz="174625" eaLnBrk="0" hangingPunct="0">
              <a:buFont typeface="Wingdings" pitchFamily="2" charset="2"/>
              <a:buChar char="Ø"/>
              <a:defRPr/>
            </a:pPr>
            <a:endParaRPr lang="en-US" sz="1800" b="0" dirty="0" smtClean="0"/>
          </a:p>
          <a:p>
            <a:pPr marL="1036638" lvl="2" indent="-285750" defTabSz="174625" eaLnBrk="0" hangingPunct="0">
              <a:buFont typeface="Wingdings" pitchFamily="2" charset="2"/>
              <a:buChar char="Ø"/>
              <a:defRPr/>
            </a:pPr>
            <a:r>
              <a:rPr lang="en-US" sz="1800" b="0" dirty="0" smtClean="0"/>
              <a:t>Result</a:t>
            </a:r>
            <a:r>
              <a:rPr lang="en-US" sz="1800" b="0" dirty="0"/>
              <a:t>: Candidate placed in abeyance, results in fleet manning gap – sometimes up to a year or </a:t>
            </a:r>
            <a:r>
              <a:rPr lang="en-US" sz="1800" b="0" dirty="0" smtClean="0"/>
              <a:t>longer</a:t>
            </a:r>
            <a:endParaRPr lang="en-US" sz="1800" b="0" dirty="0"/>
          </a:p>
          <a:p>
            <a:pPr marL="522288" lvl="1" indent="-298450">
              <a:buFont typeface="Wingdings" pitchFamily="2" charset="2"/>
              <a:buChar char="Ø"/>
              <a:defRPr/>
            </a:pPr>
            <a:endParaRPr lang="en-US" sz="2100" b="0" dirty="0"/>
          </a:p>
          <a:p>
            <a:pPr marL="522288" lvl="1" indent="-298450">
              <a:buFont typeface="Wingdings" pitchFamily="2" charset="2"/>
              <a:buChar char="Ø"/>
              <a:defRPr/>
            </a:pPr>
            <a:r>
              <a:rPr lang="en-US" sz="2100" dirty="0" smtClean="0"/>
              <a:t> </a:t>
            </a:r>
            <a:r>
              <a:rPr lang="en-US" sz="2000" dirty="0"/>
              <a:t>Adverse event occurs.  Command documents locally but fails to report that info to PERS </a:t>
            </a:r>
            <a:r>
              <a:rPr lang="en-US" sz="2000" dirty="0" smtClean="0"/>
              <a:t>803</a:t>
            </a:r>
            <a:endParaRPr lang="en-US" sz="2100" dirty="0"/>
          </a:p>
          <a:p>
            <a:pPr marL="1036638" lvl="2" indent="-285750" defTabSz="174625" eaLnBrk="0" hangingPunct="0">
              <a:buFont typeface="Wingdings" pitchFamily="2" charset="2"/>
              <a:buChar char="Ø"/>
              <a:defRPr/>
            </a:pPr>
            <a:endParaRPr lang="en-US" sz="1800" b="0" dirty="0" smtClean="0"/>
          </a:p>
          <a:p>
            <a:pPr marL="1036638" lvl="2" indent="-285750" defTabSz="174625" eaLnBrk="0" hangingPunct="0">
              <a:buFont typeface="Wingdings" pitchFamily="2" charset="2"/>
              <a:buChar char="Ø"/>
              <a:defRPr/>
            </a:pPr>
            <a:r>
              <a:rPr lang="en-US" sz="1800" b="0" dirty="0" smtClean="0"/>
              <a:t>Result</a:t>
            </a:r>
            <a:r>
              <a:rPr lang="en-US" sz="1800" b="0" dirty="0"/>
              <a:t>: Candidate gets </a:t>
            </a:r>
            <a:r>
              <a:rPr lang="en-US" sz="1800" b="0" dirty="0" smtClean="0"/>
              <a:t>commissioned</a:t>
            </a:r>
            <a:endParaRPr lang="en-US" sz="1800" b="0" dirty="0"/>
          </a:p>
          <a:p>
            <a:pPr marL="979488" lvl="2" indent="-298450">
              <a:buFont typeface="Wingdings" pitchFamily="2" charset="2"/>
              <a:buChar char="Ø"/>
              <a:defRPr/>
            </a:pPr>
            <a:endParaRPr lang="en-US" sz="2100" b="0" dirty="0"/>
          </a:p>
        </p:txBody>
      </p:sp>
      <p:sp>
        <p:nvSpPr>
          <p:cNvPr id="23555"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a:r>
              <a:rPr lang="en-US" sz="3200" dirty="0" smtClean="0"/>
              <a:t>Common Issues</a:t>
            </a:r>
            <a:endParaRPr lang="en-US" sz="3200" dirty="0"/>
          </a:p>
        </p:txBody>
      </p:sp>
      <p:sp>
        <p:nvSpPr>
          <p:cNvPr id="5" name="TextBox 4"/>
          <p:cNvSpPr txBox="1">
            <a:spLocks noChangeArrowheads="1"/>
          </p:cNvSpPr>
          <p:nvPr/>
        </p:nvSpPr>
        <p:spPr bwMode="auto">
          <a:xfrm>
            <a:off x="152400" y="6019800"/>
            <a:ext cx="8763000" cy="707886"/>
          </a:xfrm>
          <a:prstGeom prst="rect">
            <a:avLst/>
          </a:prstGeom>
          <a:solidFill>
            <a:srgbClr val="FFFF00"/>
          </a:solidFill>
          <a:ln w="9525">
            <a:solidFill>
              <a:srgbClr val="000000"/>
            </a:solidFill>
            <a:miter lim="800000"/>
            <a:headEnd/>
            <a:tailEnd/>
          </a:ln>
        </p:spPr>
        <p:txBody>
          <a:bodyPr>
            <a:spAutoFit/>
          </a:bodyPr>
          <a:lstStyle/>
          <a:p>
            <a:pPr marL="285750" lvl="1" algn="ctr">
              <a:defRPr/>
            </a:pPr>
            <a:r>
              <a:rPr lang="en-US" sz="2000" dirty="0" smtClean="0"/>
              <a:t>NPC assumes all is good unless notified otherwise.  COMMUNICATION BETWEEN COMMANDS AND PERS 803 IS KEY!</a:t>
            </a:r>
            <a:endParaRPr lang="en-US" sz="2000" b="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0" y="1141413"/>
            <a:ext cx="9117013" cy="5755422"/>
          </a:xfrm>
          <a:prstGeom prst="rect">
            <a:avLst/>
          </a:prstGeom>
          <a:noFill/>
          <a:ln w="9525">
            <a:noFill/>
            <a:miter lim="800000"/>
            <a:headEnd/>
            <a:tailEnd/>
          </a:ln>
        </p:spPr>
        <p:txBody>
          <a:bodyPr>
            <a:spAutoFit/>
          </a:bodyPr>
          <a:lstStyle/>
          <a:p>
            <a:pPr marL="171450" lvl="1" defTabSz="174625" eaLnBrk="0" hangingPunct="0"/>
            <a:endParaRPr lang="en-US" sz="1800" dirty="0"/>
          </a:p>
          <a:p>
            <a:pPr marL="171450" lvl="1" defTabSz="174625" eaLnBrk="0" hangingPunct="0"/>
            <a:r>
              <a:rPr lang="en-US" sz="1800" dirty="0" smtClean="0"/>
              <a:t>1.  </a:t>
            </a:r>
            <a:r>
              <a:rPr lang="en-US" sz="2000" dirty="0" smtClean="0"/>
              <a:t>How </a:t>
            </a:r>
            <a:r>
              <a:rPr lang="en-US" sz="2000" dirty="0"/>
              <a:t>is PRIMS used in the selection board process? </a:t>
            </a:r>
            <a:endParaRPr lang="en-US" sz="2000" dirty="0" smtClean="0"/>
          </a:p>
          <a:p>
            <a:pPr marL="971550" lvl="2" indent="-342900" defTabSz="174625" eaLnBrk="0" hangingPunct="0">
              <a:buFont typeface="Wingdings" panose="05000000000000000000" pitchFamily="2" charset="2"/>
              <a:buChar char="Ø"/>
            </a:pPr>
            <a:endParaRPr lang="en-US" sz="1800" b="0" dirty="0" smtClean="0"/>
          </a:p>
          <a:p>
            <a:pPr marL="971550" lvl="2" indent="-342900" defTabSz="174625" eaLnBrk="0" hangingPunct="0">
              <a:buFont typeface="Wingdings" panose="05000000000000000000" pitchFamily="2" charset="2"/>
              <a:buChar char="Ø"/>
            </a:pPr>
            <a:r>
              <a:rPr lang="en-US" sz="1800" b="0" dirty="0" smtClean="0"/>
              <a:t>It </a:t>
            </a:r>
            <a:r>
              <a:rPr lang="en-US" sz="1800" b="0" dirty="0"/>
              <a:t>is </a:t>
            </a:r>
            <a:r>
              <a:rPr lang="en-US" sz="1800" b="0" dirty="0" smtClean="0"/>
              <a:t>not.</a:t>
            </a:r>
          </a:p>
          <a:p>
            <a:pPr marL="171450" lvl="1" defTabSz="174625" eaLnBrk="0" hangingPunct="0"/>
            <a:endParaRPr lang="en-US" sz="1800" dirty="0"/>
          </a:p>
          <a:p>
            <a:pPr marL="514350" lvl="1" indent="-342900" defTabSz="174625" eaLnBrk="0" hangingPunct="0">
              <a:buAutoNum type="arabicPeriod" startAt="2"/>
            </a:pPr>
            <a:r>
              <a:rPr lang="en-US" sz="2000" dirty="0" smtClean="0"/>
              <a:t>How </a:t>
            </a:r>
            <a:r>
              <a:rPr lang="en-US" sz="2000" dirty="0"/>
              <a:t>is NSIPS ESR data used in the selection board process? </a:t>
            </a:r>
            <a:endParaRPr lang="en-US" sz="2000" dirty="0" smtClean="0"/>
          </a:p>
          <a:p>
            <a:pPr marL="971550" lvl="2" indent="-342900" defTabSz="174625" eaLnBrk="0" hangingPunct="0">
              <a:buFont typeface="Wingdings" panose="05000000000000000000" pitchFamily="2" charset="2"/>
              <a:buChar char="Ø"/>
            </a:pPr>
            <a:endParaRPr lang="en-US" sz="1800" b="0" dirty="0" smtClean="0"/>
          </a:p>
          <a:p>
            <a:pPr marL="971550" lvl="2" indent="-342900" defTabSz="174625" eaLnBrk="0" hangingPunct="0">
              <a:buFont typeface="Wingdings" panose="05000000000000000000" pitchFamily="2" charset="2"/>
              <a:buChar char="Ø"/>
            </a:pPr>
            <a:r>
              <a:rPr lang="en-US" sz="1800" b="0" dirty="0" smtClean="0"/>
              <a:t>Only </a:t>
            </a:r>
            <a:r>
              <a:rPr lang="en-US" sz="1800" b="0" dirty="0"/>
              <a:t>if contained in the OMPF or included in the application.</a:t>
            </a:r>
          </a:p>
          <a:p>
            <a:pPr marL="514350" lvl="1" indent="-342900" defTabSz="174625" eaLnBrk="0" hangingPunct="0">
              <a:buAutoNum type="arabicPeriod" startAt="12"/>
            </a:pPr>
            <a:endParaRPr lang="en-US" sz="1800" b="0" dirty="0"/>
          </a:p>
          <a:p>
            <a:pPr marL="171450" lvl="1" defTabSz="174625" eaLnBrk="0" hangingPunct="0"/>
            <a:r>
              <a:rPr lang="en-US" sz="2000" dirty="0" smtClean="0"/>
              <a:t>3.  How </a:t>
            </a:r>
            <a:r>
              <a:rPr lang="en-US" sz="2000" dirty="0"/>
              <a:t>far back in the record does the board consider? </a:t>
            </a:r>
            <a:endParaRPr lang="en-US" sz="2000" dirty="0" smtClean="0"/>
          </a:p>
          <a:p>
            <a:pPr lvl="2" indent="-285750" defTabSz="174625" eaLnBrk="0" hangingPunct="0">
              <a:buFont typeface="Wingdings" panose="05000000000000000000" pitchFamily="2" charset="2"/>
              <a:buChar char="Ø"/>
            </a:pPr>
            <a:endParaRPr lang="en-US" sz="1800" b="0" dirty="0" smtClean="0"/>
          </a:p>
          <a:p>
            <a:pPr lvl="2" indent="-285750" defTabSz="174625" eaLnBrk="0" hangingPunct="0">
              <a:buFont typeface="Wingdings" panose="05000000000000000000" pitchFamily="2" charset="2"/>
              <a:buChar char="Ø"/>
            </a:pPr>
            <a:r>
              <a:rPr lang="en-US" sz="1800" b="0" dirty="0" smtClean="0"/>
              <a:t>The </a:t>
            </a:r>
            <a:r>
              <a:rPr lang="en-US" sz="1800" b="0" dirty="0"/>
              <a:t>entire record is available for review.</a:t>
            </a:r>
          </a:p>
          <a:p>
            <a:pPr marL="514350" lvl="1" indent="-342900" defTabSz="174625" eaLnBrk="0" hangingPunct="0">
              <a:buAutoNum type="arabicPeriod" startAt="12"/>
            </a:pPr>
            <a:endParaRPr lang="en-US" sz="1800" dirty="0" smtClean="0"/>
          </a:p>
          <a:p>
            <a:pPr marL="628650" lvl="1" indent="-457200" defTabSz="174625" eaLnBrk="0" hangingPunct="0">
              <a:buAutoNum type="arabicPeriod" startAt="4"/>
            </a:pPr>
            <a:r>
              <a:rPr lang="en-US" sz="2000" dirty="0" smtClean="0"/>
              <a:t>How are alternates identified?  </a:t>
            </a:r>
          </a:p>
          <a:p>
            <a:pPr lvl="2" indent="-285750" defTabSz="174625" eaLnBrk="0" hangingPunct="0">
              <a:buFont typeface="Wingdings" panose="05000000000000000000" pitchFamily="2" charset="2"/>
              <a:buChar char="Ø"/>
            </a:pPr>
            <a:endParaRPr lang="en-US" sz="1800" b="0" dirty="0" smtClean="0"/>
          </a:p>
          <a:p>
            <a:pPr lvl="2" indent="-285750" defTabSz="174625" eaLnBrk="0" hangingPunct="0">
              <a:buFont typeface="Wingdings" panose="05000000000000000000" pitchFamily="2" charset="2"/>
              <a:buChar char="Ø"/>
            </a:pPr>
            <a:r>
              <a:rPr lang="en-US" sz="1800" b="0" dirty="0" smtClean="0"/>
              <a:t>Alternates are selected as alternates during the tank sessions.  If a select falls out, an alternate will be notified by letter from NPC via their CO.</a:t>
            </a:r>
          </a:p>
          <a:p>
            <a:pPr marL="514350" lvl="1" indent="-342900" defTabSz="174625" eaLnBrk="0" hangingPunct="0">
              <a:buAutoNum type="arabicPeriod" startAt="12"/>
            </a:pPr>
            <a:endParaRPr lang="en-US" sz="1800" b="0" dirty="0">
              <a:solidFill>
                <a:srgbClr val="000066"/>
              </a:solidFill>
            </a:endParaRPr>
          </a:p>
          <a:p>
            <a:pPr marL="514350" lvl="1" indent="-342900" defTabSz="174625" eaLnBrk="0" hangingPunct="0">
              <a:buAutoNum type="arabicPeriod" startAt="12"/>
            </a:pPr>
            <a:endParaRPr lang="en-US" sz="1800" b="0" dirty="0">
              <a:solidFill>
                <a:srgbClr val="000066"/>
              </a:solidFill>
            </a:endParaRPr>
          </a:p>
          <a:p>
            <a:pPr marL="171450" lvl="1" defTabSz="174625" eaLnBrk="0" hangingPunct="0">
              <a:buFontTx/>
              <a:buAutoNum type="arabicPeriod" startAt="13"/>
            </a:pPr>
            <a:endParaRPr lang="en-US" sz="1800" dirty="0">
              <a:solidFill>
                <a:srgbClr val="000066"/>
              </a:solidFill>
            </a:endParaRPr>
          </a:p>
        </p:txBody>
      </p:sp>
      <p:sp>
        <p:nvSpPr>
          <p:cNvPr id="26627"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a:r>
              <a:rPr lang="en-US" sz="3200" dirty="0" smtClean="0"/>
              <a:t>FAQs</a:t>
            </a:r>
            <a:endParaRPr lang="en-US" sz="3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066800"/>
            <a:ext cx="9144000" cy="5016758"/>
          </a:xfrm>
          <a:prstGeom prst="rect">
            <a:avLst/>
          </a:prstGeom>
          <a:noFill/>
          <a:ln w="9525">
            <a:noFill/>
            <a:miter lim="800000"/>
            <a:headEnd/>
            <a:tailEnd/>
          </a:ln>
        </p:spPr>
        <p:txBody>
          <a:bodyPr>
            <a:spAutoFit/>
          </a:bodyPr>
          <a:lstStyle/>
          <a:p>
            <a:pPr marL="571500" lvl="1" indent="-285750" defTabSz="174625" eaLnBrk="0" hangingPunct="0">
              <a:buFont typeface="Wingdings" pitchFamily="2" charset="2"/>
              <a:buChar char="Ø"/>
            </a:pPr>
            <a:r>
              <a:rPr lang="en-US" sz="2000" dirty="0" smtClean="0"/>
              <a:t>Read the announcing NAVADMIN and Chapters 2 and 7 and </a:t>
            </a:r>
          </a:p>
          <a:p>
            <a:pPr marL="285750" lvl="1" defTabSz="174625" eaLnBrk="0" hangingPunct="0"/>
            <a:r>
              <a:rPr lang="en-US" sz="2000" dirty="0"/>
              <a:t>	</a:t>
            </a:r>
            <a:r>
              <a:rPr lang="en-US" sz="2000" dirty="0" smtClean="0"/>
              <a:t>	 Appendix F of OPNAVINST 1420.1B</a:t>
            </a:r>
          </a:p>
          <a:p>
            <a:pPr marL="1028700" lvl="2" indent="-285750" defTabSz="174625" eaLnBrk="0" hangingPunct="0">
              <a:buFont typeface="Wingdings" pitchFamily="2" charset="2"/>
              <a:buChar char="Ø"/>
            </a:pPr>
            <a:r>
              <a:rPr lang="en-US" sz="1800" b="0" dirty="0"/>
              <a:t>Where conflicts exist, follow the NAVADMIN.</a:t>
            </a:r>
          </a:p>
          <a:p>
            <a:pPr marL="285750" lvl="1" defTabSz="174625" eaLnBrk="0" hangingPunct="0"/>
            <a:endParaRPr lang="en-US" sz="2000" dirty="0">
              <a:solidFill>
                <a:srgbClr val="000066"/>
              </a:solidFill>
            </a:endParaRPr>
          </a:p>
          <a:p>
            <a:pPr marL="571500" lvl="1" indent="-285750" defTabSz="174625" eaLnBrk="0" hangingPunct="0">
              <a:buFont typeface="Wingdings" pitchFamily="2" charset="2"/>
              <a:buChar char="Ø"/>
            </a:pPr>
            <a:r>
              <a:rPr lang="en-US" sz="2000" dirty="0" smtClean="0"/>
              <a:t>FY18 eligibility</a:t>
            </a:r>
          </a:p>
          <a:p>
            <a:pPr marL="1028700" lvl="2" indent="-285750" defTabSz="174625" eaLnBrk="0" hangingPunct="0">
              <a:buFont typeface="Wingdings" pitchFamily="2" charset="2"/>
              <a:buChar char="Ø"/>
            </a:pPr>
            <a:r>
              <a:rPr lang="en-US" sz="1800" b="0" dirty="0"/>
              <a:t>LDO ENS:  </a:t>
            </a:r>
            <a:r>
              <a:rPr lang="en-US" sz="1800" b="0" dirty="0" smtClean="0"/>
              <a:t>E6 to E9 with 8-14 </a:t>
            </a:r>
            <a:r>
              <a:rPr lang="en-US" sz="1800" b="0" dirty="0"/>
              <a:t>years time in </a:t>
            </a:r>
            <a:r>
              <a:rPr lang="en-US" sz="1800" b="0" dirty="0" smtClean="0"/>
              <a:t>service</a:t>
            </a:r>
          </a:p>
          <a:p>
            <a:pPr marL="1485900" lvl="3" indent="-285750" defTabSz="174625" eaLnBrk="0" hangingPunct="0">
              <a:buFont typeface="Wingdings" pitchFamily="2" charset="2"/>
              <a:buChar char="Ø"/>
            </a:pPr>
            <a:r>
              <a:rPr lang="en-US" sz="1800" b="0" dirty="0" smtClean="0"/>
              <a:t>E6 applicants must have 1 year TIR as of 1 October of calendar year of application (1 Oct 17 for FY18 board) and pass the E7 exam</a:t>
            </a:r>
            <a:endParaRPr lang="en-US" sz="1800" b="0" dirty="0"/>
          </a:p>
          <a:p>
            <a:pPr marL="1028700" lvl="2" indent="-285750" defTabSz="174625" eaLnBrk="0" hangingPunct="0">
              <a:buFont typeface="Wingdings" pitchFamily="2" charset="2"/>
              <a:buChar char="Ø"/>
            </a:pPr>
            <a:r>
              <a:rPr lang="en-US" sz="1800" b="0" dirty="0"/>
              <a:t>CWO:  </a:t>
            </a:r>
            <a:r>
              <a:rPr lang="en-US" sz="1800" b="0" dirty="0" smtClean="0"/>
              <a:t>E7 to E9 with 14-20 </a:t>
            </a:r>
            <a:r>
              <a:rPr lang="en-US" sz="1800" b="0" dirty="0"/>
              <a:t>years time in service</a:t>
            </a:r>
          </a:p>
          <a:p>
            <a:pPr marL="1028700" lvl="2" indent="-285750" defTabSz="174625" eaLnBrk="0" hangingPunct="0">
              <a:buFont typeface="Wingdings" pitchFamily="2" charset="2"/>
              <a:buChar char="Ø"/>
            </a:pPr>
            <a:r>
              <a:rPr lang="en-US" sz="1800" b="0" dirty="0"/>
              <a:t>CWO to LTJG:  14-16 years time in </a:t>
            </a:r>
            <a:r>
              <a:rPr lang="en-US" sz="1800" b="0" dirty="0" smtClean="0"/>
              <a:t>service and 2 years time in grade</a:t>
            </a:r>
            <a:endParaRPr lang="en-US" sz="1800" b="0" dirty="0"/>
          </a:p>
          <a:p>
            <a:pPr marL="571500" lvl="1" indent="-285750" defTabSz="174625" eaLnBrk="0" hangingPunct="0"/>
            <a:endParaRPr lang="en-US" sz="2000" dirty="0">
              <a:solidFill>
                <a:srgbClr val="000066"/>
              </a:solidFill>
            </a:endParaRPr>
          </a:p>
          <a:p>
            <a:pPr marL="571500" lvl="1" indent="-285750" defTabSz="174625" eaLnBrk="0" hangingPunct="0">
              <a:buFont typeface="Wingdings" pitchFamily="2" charset="2"/>
              <a:buChar char="Ø"/>
            </a:pPr>
            <a:r>
              <a:rPr lang="en-US" sz="2000" dirty="0" smtClean="0"/>
              <a:t>Additional requirements</a:t>
            </a:r>
          </a:p>
          <a:p>
            <a:pPr marL="1028700" lvl="2" indent="-285750" defTabSz="174625" eaLnBrk="0" hangingPunct="0">
              <a:buFont typeface="Wingdings" pitchFamily="2" charset="2"/>
              <a:buChar char="Ø"/>
            </a:pPr>
            <a:r>
              <a:rPr lang="en-US" sz="1800" b="0" dirty="0" smtClean="0"/>
              <a:t>U.S. citizenship</a:t>
            </a:r>
          </a:p>
          <a:p>
            <a:pPr marL="1028700" lvl="2" indent="-285750" defTabSz="174625" eaLnBrk="0" hangingPunct="0">
              <a:buFont typeface="Wingdings" pitchFamily="2" charset="2"/>
              <a:buChar char="Ø"/>
            </a:pPr>
            <a:r>
              <a:rPr lang="en-US" sz="1800" b="0" dirty="0" smtClean="0"/>
              <a:t>High school graduate or GED</a:t>
            </a:r>
          </a:p>
          <a:p>
            <a:pPr marL="1028700" lvl="2" indent="-285750" defTabSz="174625" eaLnBrk="0" hangingPunct="0">
              <a:buFont typeface="Wingdings" pitchFamily="2" charset="2"/>
              <a:buChar char="Ø"/>
            </a:pPr>
            <a:r>
              <a:rPr lang="en-US" sz="1800" b="0" dirty="0" smtClean="0"/>
              <a:t>Color vision test (for certain designators)</a:t>
            </a:r>
          </a:p>
          <a:p>
            <a:pPr marL="1028700" lvl="2" indent="-285750" defTabSz="174625" eaLnBrk="0" hangingPunct="0">
              <a:buFont typeface="Wingdings" pitchFamily="2" charset="2"/>
              <a:buChar char="Ø"/>
            </a:pPr>
            <a:r>
              <a:rPr lang="en-US" sz="1800" b="0" dirty="0" smtClean="0"/>
              <a:t>No NJP/civil conviction in the last three years as of 1 October of calendar year of application (1 Oct 16 for FY 18 board)</a:t>
            </a:r>
          </a:p>
        </p:txBody>
      </p:sp>
      <p:sp>
        <p:nvSpPr>
          <p:cNvPr id="4099"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nchor="ctr">
            <a:spAutoFit/>
          </a:bodyPr>
          <a:lstStyle/>
          <a:p>
            <a:pPr algn="ctr" eaLnBrk="0" hangingPunct="0"/>
            <a:r>
              <a:rPr lang="en-US" sz="3200" dirty="0" smtClean="0"/>
              <a:t>Eligibility</a:t>
            </a:r>
            <a:endParaRPr lang="en-US" sz="3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1123950"/>
            <a:ext cx="9144000" cy="5078313"/>
          </a:xfrm>
          <a:prstGeom prst="rect">
            <a:avLst/>
          </a:prstGeom>
          <a:noFill/>
          <a:ln w="9525">
            <a:noFill/>
            <a:miter lim="800000"/>
            <a:headEnd/>
            <a:tailEnd/>
          </a:ln>
        </p:spPr>
        <p:txBody>
          <a:bodyPr>
            <a:spAutoFit/>
          </a:bodyPr>
          <a:lstStyle/>
          <a:p>
            <a:pPr marL="400050" lvl="1" indent="-228600" defTabSz="174625" eaLnBrk="0" hangingPunct="0">
              <a:buFont typeface="+mj-lt"/>
              <a:buAutoNum type="arabicPeriod"/>
              <a:defRPr/>
            </a:pPr>
            <a:r>
              <a:rPr lang="en-US" sz="1800" dirty="0"/>
              <a:t>  A member of the board who knows you increases your chances for</a:t>
            </a:r>
          </a:p>
          <a:p>
            <a:pPr marL="400050" lvl="1" indent="-228600" defTabSz="174625" eaLnBrk="0" hangingPunct="0">
              <a:defRPr/>
            </a:pPr>
            <a:r>
              <a:rPr lang="en-US" sz="1800" dirty="0" smtClean="0"/>
              <a:t>selection.  </a:t>
            </a:r>
            <a:r>
              <a:rPr lang="en-US" sz="1800" dirty="0">
                <a:solidFill>
                  <a:srgbClr val="FF0000"/>
                </a:solidFill>
              </a:rPr>
              <a:t>FALSE</a:t>
            </a:r>
          </a:p>
          <a:p>
            <a:pPr marL="400050" lvl="1" indent="-228600" defTabSz="174625" eaLnBrk="0" hangingPunct="0">
              <a:defRPr/>
            </a:pPr>
            <a:endParaRPr lang="en-US" sz="1800" dirty="0">
              <a:solidFill>
                <a:srgbClr val="000066"/>
              </a:solidFill>
            </a:endParaRPr>
          </a:p>
          <a:p>
            <a:pPr marL="400050" lvl="1" indent="-228600" defTabSz="174625" eaLnBrk="0" hangingPunct="0">
              <a:defRPr/>
            </a:pPr>
            <a:r>
              <a:rPr lang="en-US" sz="1800" dirty="0"/>
              <a:t>2.  The selection board only considered items in my OMPF, PSR, and items in </a:t>
            </a:r>
          </a:p>
          <a:p>
            <a:pPr marL="400050" lvl="1" indent="-228600" defTabSz="174625" eaLnBrk="0" hangingPunct="0">
              <a:defRPr/>
            </a:pPr>
            <a:r>
              <a:rPr lang="en-US" sz="1800" dirty="0"/>
              <a:t>my </a:t>
            </a:r>
            <a:r>
              <a:rPr lang="en-US" sz="1800" dirty="0" smtClean="0"/>
              <a:t>application and any addendums.  </a:t>
            </a:r>
            <a:r>
              <a:rPr lang="en-US" sz="1800" dirty="0">
                <a:solidFill>
                  <a:srgbClr val="00B050"/>
                </a:solidFill>
              </a:rPr>
              <a:t>TRUE</a:t>
            </a:r>
          </a:p>
          <a:p>
            <a:pPr marL="400050" lvl="1" indent="-228600" defTabSz="174625" eaLnBrk="0" hangingPunct="0">
              <a:defRPr/>
            </a:pPr>
            <a:endParaRPr lang="en-US" sz="1800" dirty="0">
              <a:solidFill>
                <a:srgbClr val="000066"/>
              </a:solidFill>
            </a:endParaRPr>
          </a:p>
          <a:p>
            <a:pPr marL="171450" lvl="1" defTabSz="174625" eaLnBrk="0" hangingPunct="0">
              <a:defRPr/>
            </a:pPr>
            <a:r>
              <a:rPr lang="en-US" sz="1800" dirty="0" smtClean="0"/>
              <a:t>3.  </a:t>
            </a:r>
            <a:r>
              <a:rPr lang="en-US" sz="1800" dirty="0"/>
              <a:t>The selection board accepts items from both me and my command up to the convening of the board.  </a:t>
            </a:r>
            <a:r>
              <a:rPr lang="en-US" sz="1800" dirty="0" smtClean="0">
                <a:solidFill>
                  <a:srgbClr val="FF0000"/>
                </a:solidFill>
              </a:rPr>
              <a:t>FALSE (x2).  </a:t>
            </a:r>
            <a:r>
              <a:rPr lang="en-US" sz="1800" b="0" dirty="0" smtClean="0"/>
              <a:t>Items are accepted only </a:t>
            </a:r>
            <a:r>
              <a:rPr lang="en-US" sz="1800" b="0" dirty="0"/>
              <a:t>from </a:t>
            </a:r>
            <a:r>
              <a:rPr lang="en-US" sz="1800" b="0" dirty="0" smtClean="0"/>
              <a:t>applicants and only up to the deadline in the announcing NAVADMIN.</a:t>
            </a:r>
            <a:endParaRPr lang="en-US" sz="1800" b="0" dirty="0"/>
          </a:p>
          <a:p>
            <a:pPr marL="400050" lvl="1" indent="-228600" defTabSz="174625" eaLnBrk="0" hangingPunct="0">
              <a:defRPr/>
            </a:pPr>
            <a:endParaRPr lang="en-US" sz="1800" dirty="0">
              <a:solidFill>
                <a:srgbClr val="000066"/>
              </a:solidFill>
            </a:endParaRPr>
          </a:p>
          <a:p>
            <a:pPr marL="509588" lvl="1" indent="-342900" defTabSz="174625" eaLnBrk="0" hangingPunct="0">
              <a:buAutoNum type="arabicPeriod" startAt="4"/>
              <a:defRPr/>
            </a:pPr>
            <a:r>
              <a:rPr lang="en-US" sz="1800" dirty="0" smtClean="0"/>
              <a:t>Application status is </a:t>
            </a:r>
            <a:r>
              <a:rPr lang="en-US" sz="1800" dirty="0"/>
              <a:t>posted on BOL.  </a:t>
            </a:r>
            <a:r>
              <a:rPr lang="en-US" sz="1800" dirty="0">
                <a:solidFill>
                  <a:srgbClr val="00B050"/>
                </a:solidFill>
              </a:rPr>
              <a:t>TRUE</a:t>
            </a:r>
            <a:r>
              <a:rPr lang="en-US" sz="1800" dirty="0" smtClean="0"/>
              <a:t>; </a:t>
            </a:r>
            <a:r>
              <a:rPr lang="en-US" sz="1800" b="0" dirty="0" smtClean="0"/>
              <a:t>however, addendum receipt is not.  </a:t>
            </a:r>
          </a:p>
          <a:p>
            <a:pPr marL="509588" lvl="1" indent="-342900" defTabSz="174625" eaLnBrk="0" hangingPunct="0">
              <a:buAutoNum type="arabicPeriod" startAt="4"/>
              <a:defRPr/>
            </a:pPr>
            <a:endParaRPr lang="en-US" sz="1800" b="0" dirty="0"/>
          </a:p>
          <a:p>
            <a:pPr marL="509588" lvl="1" indent="-342900" defTabSz="174625" eaLnBrk="0" hangingPunct="0">
              <a:buFontTx/>
              <a:buAutoNum type="arabicPeriod" startAt="4"/>
              <a:defRPr/>
            </a:pPr>
            <a:r>
              <a:rPr lang="en-US" sz="1800" dirty="0" smtClean="0"/>
              <a:t>E6 </a:t>
            </a:r>
            <a:r>
              <a:rPr lang="en-US" sz="1800" dirty="0"/>
              <a:t>candidates </a:t>
            </a:r>
            <a:r>
              <a:rPr lang="en-US" sz="1800" dirty="0" smtClean="0"/>
              <a:t>do not need to take the E7 exam if </a:t>
            </a:r>
            <a:r>
              <a:rPr lang="en-US" sz="1800" dirty="0"/>
              <a:t>on an IA in theater.  </a:t>
            </a:r>
            <a:r>
              <a:rPr lang="en-US" sz="1800" dirty="0">
                <a:solidFill>
                  <a:srgbClr val="FF0000"/>
                </a:solidFill>
              </a:rPr>
              <a:t>FALSE.</a:t>
            </a:r>
            <a:r>
              <a:rPr lang="en-US" sz="1800" dirty="0">
                <a:solidFill>
                  <a:srgbClr val="000066"/>
                </a:solidFill>
              </a:rPr>
              <a:t> </a:t>
            </a:r>
            <a:r>
              <a:rPr lang="en-US" sz="1800" b="0" dirty="0" smtClean="0"/>
              <a:t>See NAVADMIN </a:t>
            </a:r>
            <a:r>
              <a:rPr lang="en-US" sz="1800" b="0" dirty="0"/>
              <a:t>336/07 paragraphs 3 and </a:t>
            </a:r>
            <a:r>
              <a:rPr lang="en-US" sz="1800" b="0" dirty="0" smtClean="0"/>
              <a:t>8.</a:t>
            </a:r>
            <a:endParaRPr lang="en-US" sz="1800" b="0" dirty="0"/>
          </a:p>
          <a:p>
            <a:pPr marL="166688" lvl="1" defTabSz="174625" eaLnBrk="0" hangingPunct="0">
              <a:defRPr/>
            </a:pPr>
            <a:endParaRPr lang="en-US" sz="1800" b="0" dirty="0"/>
          </a:p>
          <a:p>
            <a:pPr marL="400050" lvl="1" indent="-228600" defTabSz="174625" eaLnBrk="0" hangingPunct="0">
              <a:defRPr/>
            </a:pPr>
            <a:r>
              <a:rPr lang="en-US" sz="1800" dirty="0" smtClean="0"/>
              <a:t>6.  Only </a:t>
            </a:r>
            <a:r>
              <a:rPr lang="en-US" sz="1800" dirty="0"/>
              <a:t>adverse information contained in my OMPF can be considered by </a:t>
            </a:r>
            <a:r>
              <a:rPr lang="en-US" sz="1800" dirty="0" smtClean="0"/>
              <a:t>the</a:t>
            </a:r>
          </a:p>
          <a:p>
            <a:pPr marL="400050" lvl="1" indent="-228600" defTabSz="174625" eaLnBrk="0" hangingPunct="0">
              <a:defRPr/>
            </a:pPr>
            <a:r>
              <a:rPr lang="en-US" sz="1800" dirty="0" smtClean="0"/>
              <a:t>board</a:t>
            </a:r>
            <a:r>
              <a:rPr lang="en-US" sz="1800" dirty="0"/>
              <a:t>.  </a:t>
            </a:r>
            <a:r>
              <a:rPr lang="en-US" sz="1800" dirty="0">
                <a:solidFill>
                  <a:srgbClr val="00B050"/>
                </a:solidFill>
              </a:rPr>
              <a:t>TRUE</a:t>
            </a:r>
            <a:r>
              <a:rPr lang="en-US" sz="1800" b="0" dirty="0">
                <a:solidFill>
                  <a:srgbClr val="000066"/>
                </a:solidFill>
              </a:rPr>
              <a:t>, </a:t>
            </a:r>
            <a:r>
              <a:rPr lang="en-US" sz="1800" b="0" dirty="0"/>
              <a:t>unless submitted in the candidate’s application.</a:t>
            </a:r>
          </a:p>
          <a:p>
            <a:pPr marL="400050" lvl="1" indent="-228600" defTabSz="174625" eaLnBrk="0" hangingPunct="0">
              <a:defRPr/>
            </a:pPr>
            <a:endParaRPr lang="en-US" sz="1800" dirty="0">
              <a:solidFill>
                <a:srgbClr val="000066"/>
              </a:solidFill>
            </a:endParaRPr>
          </a:p>
        </p:txBody>
      </p:sp>
      <p:sp>
        <p:nvSpPr>
          <p:cNvPr id="25603"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a:r>
              <a:rPr lang="en-US" sz="3200" dirty="0" smtClean="0"/>
              <a:t>Myths</a:t>
            </a:r>
            <a:endParaRPr lang="en-US" sz="3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200150"/>
            <a:ext cx="9144000" cy="2508379"/>
          </a:xfrm>
          <a:prstGeom prst="rect">
            <a:avLst/>
          </a:prstGeom>
          <a:noFill/>
          <a:ln w="9525">
            <a:noFill/>
            <a:miter lim="800000"/>
            <a:headEnd/>
            <a:tailEnd/>
          </a:ln>
        </p:spPr>
        <p:txBody>
          <a:bodyPr>
            <a:spAutoFit/>
          </a:bodyPr>
          <a:lstStyle/>
          <a:p>
            <a:pPr marL="571500" lvl="1" indent="-285750" defTabSz="174625" eaLnBrk="0" hangingPunct="0">
              <a:buFont typeface="Wingdings" pitchFamily="2" charset="2"/>
              <a:buChar char="Ø"/>
            </a:pPr>
            <a:r>
              <a:rPr lang="en-US" sz="2000" dirty="0" smtClean="0"/>
              <a:t>Application packages must be complete</a:t>
            </a:r>
          </a:p>
          <a:p>
            <a:pPr marL="1028700" lvl="2" indent="-285750" defTabSz="174625" eaLnBrk="0" hangingPunct="0">
              <a:buFont typeface="Wingdings" pitchFamily="2" charset="2"/>
              <a:buChar char="Ø"/>
            </a:pPr>
            <a:endParaRPr lang="en-US" sz="2350" b="0" dirty="0" smtClean="0"/>
          </a:p>
          <a:p>
            <a:pPr marL="1028700" lvl="2" indent="-285750" defTabSz="174625" eaLnBrk="0" hangingPunct="0">
              <a:buFont typeface="Wingdings" pitchFamily="2" charset="2"/>
              <a:buChar char="Ø"/>
            </a:pPr>
            <a:r>
              <a:rPr lang="en-US" sz="1800" b="0" dirty="0" smtClean="0"/>
              <a:t>PERS 803 checks each package using the same eligibility checklist that applicants and commands should be using</a:t>
            </a:r>
          </a:p>
          <a:p>
            <a:pPr marL="1028700" lvl="2" indent="-285750" defTabSz="174625" eaLnBrk="0" hangingPunct="0">
              <a:buFont typeface="Wingdings" pitchFamily="2" charset="2"/>
              <a:buChar char="Ø"/>
            </a:pPr>
            <a:endParaRPr lang="en-US" sz="1800" b="0" dirty="0" smtClean="0"/>
          </a:p>
          <a:p>
            <a:pPr marL="1028700" lvl="2" indent="-285750" defTabSz="174625" eaLnBrk="0" hangingPunct="0">
              <a:buFont typeface="Wingdings" pitchFamily="2" charset="2"/>
              <a:buChar char="Ø"/>
            </a:pPr>
            <a:r>
              <a:rPr lang="en-US" sz="1800" b="0" dirty="0" smtClean="0"/>
              <a:t>Any information that is required but not provided may result in a determination of “not eligible”</a:t>
            </a:r>
          </a:p>
          <a:p>
            <a:pPr marL="285750" lvl="1" defTabSz="174625" eaLnBrk="0" hangingPunct="0"/>
            <a:endParaRPr lang="en-US" sz="2350" dirty="0">
              <a:solidFill>
                <a:srgbClr val="000066"/>
              </a:solidFill>
            </a:endParaRPr>
          </a:p>
        </p:txBody>
      </p:sp>
      <p:sp>
        <p:nvSpPr>
          <p:cNvPr id="5123"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nchor="ctr">
            <a:spAutoFit/>
          </a:bodyPr>
          <a:lstStyle/>
          <a:p>
            <a:pPr algn="ctr" eaLnBrk="0" hangingPunct="0"/>
            <a:r>
              <a:rPr lang="en-US" sz="3200" dirty="0" smtClean="0"/>
              <a:t>Eligibility</a:t>
            </a:r>
            <a:endParaRPr lang="en-US" sz="3200" dirty="0"/>
          </a:p>
        </p:txBody>
      </p:sp>
      <p:sp>
        <p:nvSpPr>
          <p:cNvPr id="4" name="TextBox 4"/>
          <p:cNvSpPr txBox="1">
            <a:spLocks noChangeArrowheads="1"/>
          </p:cNvSpPr>
          <p:nvPr/>
        </p:nvSpPr>
        <p:spPr bwMode="auto">
          <a:xfrm>
            <a:off x="152400" y="5715000"/>
            <a:ext cx="8534400" cy="830997"/>
          </a:xfrm>
          <a:prstGeom prst="rect">
            <a:avLst/>
          </a:prstGeom>
          <a:solidFill>
            <a:srgbClr val="FFFF00"/>
          </a:solidFill>
          <a:ln w="9525">
            <a:solidFill>
              <a:srgbClr val="000000"/>
            </a:solidFill>
            <a:miter lim="800000"/>
            <a:headEnd/>
            <a:tailEnd/>
          </a:ln>
        </p:spPr>
        <p:txBody>
          <a:bodyPr>
            <a:spAutoFit/>
          </a:bodyPr>
          <a:lstStyle/>
          <a:p>
            <a:pPr marL="571500" lvl="1" indent="-285750" algn="ctr" defTabSz="174625" eaLnBrk="0" hangingPunct="0"/>
            <a:r>
              <a:rPr lang="en-US" sz="2400" dirty="0"/>
              <a:t>To resolve eligibility issues, </a:t>
            </a:r>
            <a:r>
              <a:rPr lang="en-US" sz="2400" dirty="0" smtClean="0"/>
              <a:t>contact PERS-803 </a:t>
            </a:r>
            <a:r>
              <a:rPr lang="en-US" sz="2400" dirty="0"/>
              <a:t>prior to </a:t>
            </a:r>
            <a:r>
              <a:rPr lang="en-US" sz="2400" dirty="0" smtClean="0"/>
              <a:t>application due date.</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162050"/>
            <a:ext cx="9144000" cy="5139869"/>
          </a:xfrm>
          <a:prstGeom prst="rect">
            <a:avLst/>
          </a:prstGeom>
          <a:noFill/>
          <a:ln w="9525">
            <a:noFill/>
            <a:miter lim="800000"/>
            <a:headEnd/>
            <a:tailEnd/>
          </a:ln>
        </p:spPr>
        <p:txBody>
          <a:bodyPr>
            <a:spAutoFit/>
          </a:bodyPr>
          <a:lstStyle/>
          <a:p>
            <a:pPr marL="114300" lvl="1" defTabSz="174625" eaLnBrk="0" hangingPunct="0">
              <a:buFont typeface="Wingdings" pitchFamily="2" charset="2"/>
              <a:buChar char="Ø"/>
            </a:pPr>
            <a:r>
              <a:rPr lang="en-US" sz="2000" dirty="0"/>
              <a:t>Your </a:t>
            </a:r>
            <a:r>
              <a:rPr lang="en-US" sz="2000" dirty="0" smtClean="0"/>
              <a:t>application is your means to communicate with the board</a:t>
            </a:r>
          </a:p>
          <a:p>
            <a:pPr marL="857250" lvl="2" indent="-285750" defTabSz="174625" eaLnBrk="0" hangingPunct="0">
              <a:buFont typeface="Wingdings" panose="05000000000000000000" pitchFamily="2" charset="2"/>
              <a:buChar char="Ø"/>
            </a:pPr>
            <a:endParaRPr lang="en-US" sz="1800" b="0" dirty="0" smtClean="0"/>
          </a:p>
          <a:p>
            <a:pPr marL="857250" lvl="2" indent="-285750" defTabSz="174625" eaLnBrk="0" hangingPunct="0">
              <a:buFont typeface="Wingdings" panose="05000000000000000000" pitchFamily="2" charset="2"/>
              <a:buChar char="Ø"/>
            </a:pPr>
            <a:r>
              <a:rPr lang="en-US" sz="1800" b="0" dirty="0" smtClean="0"/>
              <a:t>Discuss your application with your LDO/CWO mentor</a:t>
            </a:r>
          </a:p>
          <a:p>
            <a:pPr marL="857250" lvl="2" indent="-285750" defTabSz="174625" eaLnBrk="0" hangingPunct="0">
              <a:buFont typeface="Wingdings" panose="05000000000000000000" pitchFamily="2" charset="2"/>
              <a:buChar char="Ø"/>
            </a:pPr>
            <a:endParaRPr lang="en-US" sz="1800" b="0" dirty="0" smtClean="0"/>
          </a:p>
          <a:p>
            <a:pPr marL="857250" lvl="2" indent="-285750" defTabSz="174625" eaLnBrk="0" hangingPunct="0">
              <a:buFont typeface="Wingdings" panose="05000000000000000000" pitchFamily="2" charset="2"/>
              <a:buChar char="Ø"/>
            </a:pPr>
            <a:r>
              <a:rPr lang="en-US" sz="1800" b="0" dirty="0" smtClean="0"/>
              <a:t>Consider </a:t>
            </a:r>
            <a:r>
              <a:rPr lang="en-US" sz="1800" b="0" dirty="0"/>
              <a:t>having an experienced board member review your OMPF with </a:t>
            </a:r>
            <a:r>
              <a:rPr lang="en-US" sz="1800" b="0" dirty="0" smtClean="0"/>
              <a:t>you</a:t>
            </a:r>
            <a:endParaRPr lang="en-US" sz="1800" b="0" dirty="0"/>
          </a:p>
          <a:p>
            <a:pPr marL="857250" lvl="2" indent="-285750" defTabSz="174625" eaLnBrk="0" hangingPunct="0">
              <a:buFont typeface="Wingdings" panose="05000000000000000000" pitchFamily="2" charset="2"/>
              <a:buChar char="Ø"/>
            </a:pPr>
            <a:endParaRPr lang="en-US" sz="1800" b="0" dirty="0" smtClean="0"/>
          </a:p>
          <a:p>
            <a:pPr marL="857250" lvl="2" indent="-285750" defTabSz="174625" eaLnBrk="0" hangingPunct="0">
              <a:buFont typeface="Wingdings" panose="05000000000000000000" pitchFamily="2" charset="2"/>
              <a:buChar char="Ø"/>
            </a:pPr>
            <a:r>
              <a:rPr lang="en-US" sz="1800" b="0" dirty="0" smtClean="0"/>
              <a:t>Submit </a:t>
            </a:r>
            <a:r>
              <a:rPr lang="en-US" sz="1800" b="0" dirty="0"/>
              <a:t>items you want considered </a:t>
            </a:r>
            <a:r>
              <a:rPr lang="en-US" sz="2000" dirty="0"/>
              <a:t>that are missing from your </a:t>
            </a:r>
            <a:r>
              <a:rPr lang="en-US" sz="2000" dirty="0" smtClean="0"/>
              <a:t>OMPF </a:t>
            </a:r>
            <a:r>
              <a:rPr lang="en-US" sz="1800" b="0" dirty="0" smtClean="0"/>
              <a:t>as enclosures to your application</a:t>
            </a:r>
            <a:endParaRPr lang="en-US" sz="1800" b="0" dirty="0"/>
          </a:p>
          <a:p>
            <a:pPr marL="857250" lvl="2" indent="-285750" defTabSz="174625" eaLnBrk="0" hangingPunct="0">
              <a:buFont typeface="Wingdings" panose="05000000000000000000" pitchFamily="2" charset="2"/>
              <a:buChar char="Ø"/>
            </a:pPr>
            <a:endParaRPr lang="en-US" sz="1800" b="0" dirty="0" smtClean="0"/>
          </a:p>
          <a:p>
            <a:pPr marL="857250" lvl="2" indent="-285750" defTabSz="174625" eaLnBrk="0" hangingPunct="0">
              <a:buFont typeface="Wingdings" panose="05000000000000000000" pitchFamily="2" charset="2"/>
              <a:buChar char="Ø"/>
            </a:pPr>
            <a:r>
              <a:rPr lang="en-US" sz="1800" b="0" dirty="0" smtClean="0"/>
              <a:t>NSIPS </a:t>
            </a:r>
            <a:r>
              <a:rPr lang="en-US" sz="1800" b="0" dirty="0"/>
              <a:t>Electronic Service Record (ESR) data </a:t>
            </a:r>
            <a:r>
              <a:rPr lang="en-US" sz="1800" b="0" dirty="0" smtClean="0"/>
              <a:t>is not </a:t>
            </a:r>
            <a:r>
              <a:rPr lang="en-US" sz="1800" b="0" dirty="0"/>
              <a:t>available to the board unless it is </a:t>
            </a:r>
            <a:r>
              <a:rPr lang="en-US" sz="1800" b="0" dirty="0" smtClean="0"/>
              <a:t>also in </a:t>
            </a:r>
            <a:r>
              <a:rPr lang="en-US" sz="1800" b="0" dirty="0"/>
              <a:t>your </a:t>
            </a:r>
            <a:r>
              <a:rPr lang="en-US" sz="1800" b="0" dirty="0" smtClean="0"/>
              <a:t>OMPF </a:t>
            </a:r>
          </a:p>
          <a:p>
            <a:pPr marL="857250" lvl="2" indent="-285750" defTabSz="174625" eaLnBrk="0" hangingPunct="0">
              <a:buFont typeface="Wingdings" panose="05000000000000000000" pitchFamily="2" charset="2"/>
              <a:buChar char="Ø"/>
            </a:pPr>
            <a:endParaRPr lang="en-US" sz="1800" b="0" dirty="0" smtClean="0"/>
          </a:p>
          <a:p>
            <a:pPr marL="857250" lvl="2" indent="-285750" defTabSz="174625" eaLnBrk="0" hangingPunct="0">
              <a:buFont typeface="Wingdings" panose="05000000000000000000" pitchFamily="2" charset="2"/>
              <a:buChar char="Ø"/>
            </a:pPr>
            <a:r>
              <a:rPr lang="en-US" sz="1800" b="0" dirty="0" smtClean="0"/>
              <a:t>Documents </a:t>
            </a:r>
            <a:r>
              <a:rPr lang="en-US" sz="1800" b="0" dirty="0"/>
              <a:t>forwarded to selection boards do not update your </a:t>
            </a:r>
            <a:r>
              <a:rPr lang="en-US" sz="1800" b="0" dirty="0" smtClean="0"/>
              <a:t>OMPF</a:t>
            </a:r>
            <a:endParaRPr lang="en-US" sz="1800" b="0" dirty="0"/>
          </a:p>
          <a:p>
            <a:pPr marL="857250" lvl="2" indent="-285750" defTabSz="174625" eaLnBrk="0" hangingPunct="0">
              <a:buFont typeface="Wingdings" panose="05000000000000000000" pitchFamily="2" charset="2"/>
              <a:buChar char="Ø"/>
            </a:pPr>
            <a:endParaRPr lang="en-US" sz="1800" b="0" dirty="0" smtClean="0"/>
          </a:p>
          <a:p>
            <a:pPr marL="857250" lvl="2" indent="-285750" defTabSz="174625" eaLnBrk="0" hangingPunct="0">
              <a:buFont typeface="Wingdings" panose="05000000000000000000" pitchFamily="2" charset="2"/>
              <a:buChar char="Ø"/>
            </a:pPr>
            <a:r>
              <a:rPr lang="en-US" sz="1800" b="0" dirty="0" smtClean="0"/>
              <a:t>Any addendums must come from and be signed by you and have command endorsement. Addendums not signed by the applicant are considered third-party correspondence and not presented to the board</a:t>
            </a:r>
          </a:p>
          <a:p>
            <a:pPr marL="571500" lvl="2" defTabSz="174625" eaLnBrk="0" hangingPunct="0"/>
            <a:endParaRPr lang="en-US" sz="1800" b="0" dirty="0">
              <a:solidFill>
                <a:srgbClr val="000066"/>
              </a:solidFill>
            </a:endParaRPr>
          </a:p>
        </p:txBody>
      </p:sp>
      <p:sp>
        <p:nvSpPr>
          <p:cNvPr id="6147" name="Rectangle 3"/>
          <p:cNvSpPr>
            <a:spLocks noChangeArrowheads="1"/>
          </p:cNvSpPr>
          <p:nvPr/>
        </p:nvSpPr>
        <p:spPr bwMode="auto">
          <a:xfrm>
            <a:off x="1905000" y="381203"/>
            <a:ext cx="6019800" cy="553998"/>
          </a:xfrm>
          <a:prstGeom prst="rect">
            <a:avLst/>
          </a:prstGeom>
          <a:noFill/>
          <a:ln w="9525">
            <a:noFill/>
            <a:miter lim="800000"/>
            <a:headEnd/>
            <a:tailEnd/>
          </a:ln>
        </p:spPr>
        <p:txBody>
          <a:bodyPr wrap="square" anchor="ctr">
            <a:spAutoFit/>
          </a:bodyPr>
          <a:lstStyle/>
          <a:p>
            <a:pPr algn="ctr"/>
            <a:r>
              <a:rPr lang="en-US" sz="3000" dirty="0" smtClean="0"/>
              <a:t>Communicating with the </a:t>
            </a:r>
            <a:r>
              <a:rPr lang="en-US" sz="3000" dirty="0"/>
              <a:t>Board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162050"/>
            <a:ext cx="9144000" cy="5386090"/>
          </a:xfrm>
          <a:prstGeom prst="rect">
            <a:avLst/>
          </a:prstGeom>
          <a:noFill/>
          <a:ln w="9525">
            <a:noFill/>
            <a:miter lim="800000"/>
            <a:headEnd/>
            <a:tailEnd/>
          </a:ln>
        </p:spPr>
        <p:txBody>
          <a:bodyPr>
            <a:spAutoFit/>
          </a:bodyPr>
          <a:lstStyle/>
          <a:p>
            <a:pPr marL="114300" lvl="1" defTabSz="174625" eaLnBrk="0" hangingPunct="0">
              <a:buFont typeface="Wingdings" pitchFamily="2" charset="2"/>
              <a:buChar char="Ø"/>
            </a:pPr>
            <a:r>
              <a:rPr lang="en-US" sz="2000" dirty="0"/>
              <a:t>Your </a:t>
            </a:r>
            <a:r>
              <a:rPr lang="en-US" sz="2000" dirty="0" smtClean="0"/>
              <a:t>application is your means to communicate with the board </a:t>
            </a:r>
          </a:p>
          <a:p>
            <a:pPr marL="857250" lvl="2" indent="-285750" defTabSz="174625" eaLnBrk="0" hangingPunct="0">
              <a:buFont typeface="Wingdings" panose="05000000000000000000" pitchFamily="2" charset="2"/>
              <a:buChar char="Ø"/>
            </a:pPr>
            <a:endParaRPr lang="en-US" sz="1800" b="0" dirty="0" smtClean="0"/>
          </a:p>
          <a:p>
            <a:pPr marL="857250" lvl="2" indent="-285750" defTabSz="174625" eaLnBrk="0" hangingPunct="0">
              <a:buFont typeface="Wingdings" panose="05000000000000000000" pitchFamily="2" charset="2"/>
              <a:buChar char="Ø"/>
            </a:pPr>
            <a:r>
              <a:rPr lang="en-US" sz="1800" b="0" dirty="0" smtClean="0"/>
              <a:t>DO NOT</a:t>
            </a:r>
          </a:p>
          <a:p>
            <a:pPr marL="1314450" lvl="3" indent="-285750" defTabSz="174625" eaLnBrk="0" hangingPunct="0">
              <a:buFont typeface="Wingdings" panose="05000000000000000000" pitchFamily="2" charset="2"/>
              <a:buChar char="Ø"/>
            </a:pPr>
            <a:endParaRPr lang="en-US" sz="1800" b="0" dirty="0" smtClean="0"/>
          </a:p>
          <a:p>
            <a:pPr marL="1314450" lvl="3" indent="-285750" defTabSz="174625" eaLnBrk="0" hangingPunct="0">
              <a:buFont typeface="Wingdings" panose="05000000000000000000" pitchFamily="2" charset="2"/>
              <a:buChar char="Ø"/>
            </a:pPr>
            <a:r>
              <a:rPr lang="en-US" sz="1800" b="0" dirty="0" smtClean="0"/>
              <a:t>Send originals of source documents, </a:t>
            </a:r>
            <a:r>
              <a:rPr lang="en-US" sz="1800" b="0" dirty="0"/>
              <a:t>they will not be </a:t>
            </a:r>
            <a:r>
              <a:rPr lang="en-US" sz="1800" b="0" dirty="0" smtClean="0"/>
              <a:t>returned</a:t>
            </a:r>
            <a:endParaRPr lang="en-US" sz="1800" b="0" dirty="0"/>
          </a:p>
          <a:p>
            <a:pPr marL="1314450" lvl="3" indent="-285750" defTabSz="174625" eaLnBrk="0" hangingPunct="0">
              <a:buFont typeface="Wingdings" panose="05000000000000000000" pitchFamily="2" charset="2"/>
              <a:buChar char="Ø"/>
            </a:pPr>
            <a:endParaRPr lang="en-US" sz="1800" b="0" dirty="0" smtClean="0"/>
          </a:p>
          <a:p>
            <a:pPr marL="1314450" lvl="3" indent="-285750" defTabSz="174625" eaLnBrk="0" hangingPunct="0">
              <a:buFont typeface="Wingdings" panose="05000000000000000000" pitchFamily="2" charset="2"/>
              <a:buChar char="Ø"/>
            </a:pPr>
            <a:r>
              <a:rPr lang="en-US" sz="1800" b="0" dirty="0" smtClean="0"/>
              <a:t>Send </a:t>
            </a:r>
            <a:r>
              <a:rPr lang="en-US" sz="1800" b="0" dirty="0"/>
              <a:t>duplicates of items already in your </a:t>
            </a:r>
            <a:r>
              <a:rPr lang="en-US" sz="1800" b="0" dirty="0" smtClean="0"/>
              <a:t>OMPF</a:t>
            </a:r>
          </a:p>
          <a:p>
            <a:pPr marL="1314450" lvl="3" indent="-285750" defTabSz="174625" eaLnBrk="0" hangingPunct="0">
              <a:buFont typeface="Wingdings" panose="05000000000000000000" pitchFamily="2" charset="2"/>
              <a:buChar char="Ø"/>
            </a:pPr>
            <a:endParaRPr lang="en-US" sz="1800" b="0" dirty="0" smtClean="0"/>
          </a:p>
          <a:p>
            <a:pPr marL="1314450" lvl="3" indent="-285750" defTabSz="174625" eaLnBrk="0" hangingPunct="0">
              <a:buFont typeface="Wingdings" panose="05000000000000000000" pitchFamily="2" charset="2"/>
              <a:buChar char="Ø"/>
            </a:pPr>
            <a:r>
              <a:rPr lang="en-US" sz="1800" b="0" dirty="0" smtClean="0"/>
              <a:t>Send Joint Service Transcripts (JST)</a:t>
            </a:r>
            <a:endParaRPr lang="en-US" sz="1800" b="0" dirty="0"/>
          </a:p>
          <a:p>
            <a:pPr marL="1314450" lvl="3" indent="-285750" defTabSz="174625" eaLnBrk="0" hangingPunct="0">
              <a:buFont typeface="Wingdings" panose="05000000000000000000" pitchFamily="2" charset="2"/>
              <a:buChar char="Ø"/>
            </a:pPr>
            <a:endParaRPr lang="en-US" sz="1800" b="0" dirty="0" smtClean="0"/>
          </a:p>
          <a:p>
            <a:pPr marL="1314450" lvl="3" indent="-285750" defTabSz="174625" eaLnBrk="0" hangingPunct="0">
              <a:buFont typeface="Wingdings" panose="05000000000000000000" pitchFamily="2" charset="2"/>
              <a:buChar char="Ø"/>
            </a:pPr>
            <a:r>
              <a:rPr lang="en-US" sz="1800" b="0" dirty="0" smtClean="0"/>
              <a:t>Highlight </a:t>
            </a:r>
            <a:r>
              <a:rPr lang="en-US" sz="1800" b="0" dirty="0"/>
              <a:t>items on your </a:t>
            </a:r>
            <a:r>
              <a:rPr lang="en-US" sz="1800" b="0" dirty="0" smtClean="0"/>
              <a:t>documents.  They may become illegible when scanned into the selection board system</a:t>
            </a:r>
            <a:endParaRPr lang="en-US" sz="1800" b="0" dirty="0"/>
          </a:p>
          <a:p>
            <a:pPr marL="1314450" lvl="3" indent="-285750" defTabSz="174625" eaLnBrk="0" hangingPunct="0">
              <a:buFont typeface="Wingdings" panose="05000000000000000000" pitchFamily="2" charset="2"/>
              <a:buChar char="Ø"/>
            </a:pPr>
            <a:endParaRPr lang="en-US" sz="1800" b="0" dirty="0" smtClean="0"/>
          </a:p>
          <a:p>
            <a:pPr marL="857250" lvl="2" indent="-285750" defTabSz="174625" eaLnBrk="0" hangingPunct="0">
              <a:buFont typeface="Wingdings" panose="05000000000000000000" pitchFamily="2" charset="2"/>
              <a:buChar char="Ø"/>
            </a:pPr>
            <a:r>
              <a:rPr lang="en-US" sz="1800" b="0" dirty="0" smtClean="0"/>
              <a:t>DO:</a:t>
            </a:r>
          </a:p>
          <a:p>
            <a:pPr marL="1314450" lvl="3" indent="-285750" defTabSz="174625" eaLnBrk="0" hangingPunct="0">
              <a:buFont typeface="Wingdings" panose="05000000000000000000" pitchFamily="2" charset="2"/>
              <a:buChar char="Ø"/>
            </a:pPr>
            <a:endParaRPr lang="en-US" sz="1800" b="0" dirty="0" smtClean="0"/>
          </a:p>
          <a:p>
            <a:pPr marL="1314450" lvl="3" indent="-285750" defTabSz="174625" eaLnBrk="0" hangingPunct="0">
              <a:buFont typeface="Wingdings" panose="05000000000000000000" pitchFamily="2" charset="2"/>
              <a:buChar char="Ø"/>
            </a:pPr>
            <a:r>
              <a:rPr lang="en-US" sz="1800" b="0" dirty="0" smtClean="0"/>
              <a:t>Pay </a:t>
            </a:r>
            <a:r>
              <a:rPr lang="en-US" sz="1800" b="0" dirty="0"/>
              <a:t>close attention to due dates on the announcing </a:t>
            </a:r>
            <a:r>
              <a:rPr lang="en-US" sz="1800" b="0" dirty="0" smtClean="0"/>
              <a:t>NAVADMIN</a:t>
            </a:r>
            <a:endParaRPr lang="en-US" sz="1800" b="0" dirty="0"/>
          </a:p>
          <a:p>
            <a:pPr marL="1314450" lvl="3" indent="-285750" defTabSz="174625" eaLnBrk="0" hangingPunct="0">
              <a:buFont typeface="Wingdings" panose="05000000000000000000" pitchFamily="2" charset="2"/>
              <a:buChar char="Ø"/>
            </a:pPr>
            <a:endParaRPr lang="en-US" sz="1800" b="0" dirty="0" smtClean="0"/>
          </a:p>
          <a:p>
            <a:pPr marL="1314450" lvl="3" indent="-285750" defTabSz="174625" eaLnBrk="0" hangingPunct="0">
              <a:buFont typeface="Wingdings" panose="05000000000000000000" pitchFamily="2" charset="2"/>
              <a:buChar char="Ø"/>
            </a:pPr>
            <a:r>
              <a:rPr lang="en-US" sz="1800" b="0" dirty="0" smtClean="0"/>
              <a:t>Include </a:t>
            </a:r>
            <a:r>
              <a:rPr lang="en-US" sz="1800" b="0" dirty="0"/>
              <a:t>your FULL SSN on each page </a:t>
            </a:r>
            <a:r>
              <a:rPr lang="en-US" sz="1800" b="0" dirty="0" smtClean="0"/>
              <a:t>submitted</a:t>
            </a:r>
            <a:endParaRPr lang="en-US" sz="1800" b="0" dirty="0"/>
          </a:p>
          <a:p>
            <a:pPr marL="685800" lvl="2" indent="-114300" defTabSz="174625" eaLnBrk="0" hangingPunct="0">
              <a:buFont typeface="Arial" charset="0"/>
              <a:buChar char="•"/>
            </a:pPr>
            <a:endParaRPr lang="en-US" sz="1800" b="0" dirty="0">
              <a:solidFill>
                <a:srgbClr val="000066"/>
              </a:solidFill>
            </a:endParaRPr>
          </a:p>
        </p:txBody>
      </p:sp>
      <p:sp>
        <p:nvSpPr>
          <p:cNvPr id="6147" name="Rectangle 3"/>
          <p:cNvSpPr>
            <a:spLocks noChangeArrowheads="1"/>
          </p:cNvSpPr>
          <p:nvPr/>
        </p:nvSpPr>
        <p:spPr bwMode="auto">
          <a:xfrm>
            <a:off x="1905000" y="381203"/>
            <a:ext cx="6019800" cy="553998"/>
          </a:xfrm>
          <a:prstGeom prst="rect">
            <a:avLst/>
          </a:prstGeom>
          <a:noFill/>
          <a:ln w="9525">
            <a:noFill/>
            <a:miter lim="800000"/>
            <a:headEnd/>
            <a:tailEnd/>
          </a:ln>
        </p:spPr>
        <p:txBody>
          <a:bodyPr wrap="square" anchor="ctr">
            <a:spAutoFit/>
          </a:bodyPr>
          <a:lstStyle/>
          <a:p>
            <a:pPr algn="ctr"/>
            <a:r>
              <a:rPr lang="en-US" sz="3000" dirty="0" smtClean="0"/>
              <a:t>Communicating with the </a:t>
            </a:r>
            <a:r>
              <a:rPr lang="en-US" sz="3000" dirty="0"/>
              <a:t>Board</a:t>
            </a:r>
          </a:p>
        </p:txBody>
      </p:sp>
    </p:spTree>
    <p:extLst>
      <p:ext uri="{BB962C8B-B14F-4D97-AF65-F5344CB8AC3E}">
        <p14:creationId xmlns:p14="http://schemas.microsoft.com/office/powerpoint/2010/main" val="4873790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1143000"/>
            <a:ext cx="9296400" cy="4278094"/>
          </a:xfrm>
          <a:prstGeom prst="rect">
            <a:avLst/>
          </a:prstGeom>
          <a:noFill/>
          <a:ln w="9525">
            <a:noFill/>
            <a:miter lim="800000"/>
            <a:headEnd/>
            <a:tailEnd/>
          </a:ln>
        </p:spPr>
        <p:txBody>
          <a:bodyPr wrap="square">
            <a:spAutoFit/>
          </a:bodyPr>
          <a:lstStyle/>
          <a:p>
            <a:pPr marL="1138238" lvl="2" indent="-623888" defTabSz="174625">
              <a:buFont typeface="Wingdings" panose="05000000000000000000" pitchFamily="2" charset="2"/>
              <a:buChar char="Ø"/>
              <a:defRPr/>
            </a:pPr>
            <a:r>
              <a:rPr lang="en-US" sz="2000" dirty="0"/>
              <a:t>PERS-8 </a:t>
            </a:r>
            <a:r>
              <a:rPr lang="en-US" sz="2000" dirty="0" smtClean="0"/>
              <a:t>Actions</a:t>
            </a:r>
            <a:endParaRPr lang="en-US" sz="2000" dirty="0"/>
          </a:p>
          <a:p>
            <a:pPr marL="1314450" lvl="3" indent="-342900" defTabSz="174625">
              <a:buFont typeface="Wingdings" panose="05000000000000000000" pitchFamily="2" charset="2"/>
              <a:buChar char="Ø"/>
              <a:defRPr/>
            </a:pPr>
            <a:endParaRPr lang="en-US" sz="1800" dirty="0" smtClean="0"/>
          </a:p>
          <a:p>
            <a:pPr marL="1771650" lvl="4" indent="-342900" defTabSz="174625">
              <a:buFont typeface="Wingdings" panose="05000000000000000000" pitchFamily="2" charset="2"/>
              <a:buChar char="Ø"/>
              <a:defRPr/>
            </a:pPr>
            <a:r>
              <a:rPr lang="en-US" sz="1800" dirty="0" smtClean="0"/>
              <a:t>Scrub </a:t>
            </a:r>
            <a:r>
              <a:rPr lang="en-US" sz="1800" dirty="0"/>
              <a:t>eligibility</a:t>
            </a:r>
          </a:p>
          <a:p>
            <a:pPr marL="2228850" lvl="5" indent="-342900" defTabSz="174625">
              <a:buFont typeface="Wingdings" panose="05000000000000000000" pitchFamily="2" charset="2"/>
              <a:buChar char="Ø"/>
              <a:defRPr/>
            </a:pPr>
            <a:endParaRPr lang="en-US" sz="1800" b="0" dirty="0" smtClean="0"/>
          </a:p>
          <a:p>
            <a:pPr marL="2228850" lvl="5" indent="-342900" defTabSz="174625">
              <a:buFont typeface="Wingdings" panose="05000000000000000000" pitchFamily="2" charset="2"/>
              <a:buChar char="Ø"/>
              <a:defRPr/>
            </a:pPr>
            <a:r>
              <a:rPr lang="en-US" sz="1800" b="0" dirty="0" smtClean="0"/>
              <a:t>Each application is checked against the eligibility checklist</a:t>
            </a:r>
          </a:p>
          <a:p>
            <a:pPr marL="2228850" lvl="5" indent="-342900" defTabSz="174625">
              <a:buFont typeface="Wingdings" panose="05000000000000000000" pitchFamily="2" charset="2"/>
              <a:buChar char="Ø"/>
              <a:defRPr/>
            </a:pPr>
            <a:r>
              <a:rPr lang="en-US" sz="1800" b="0" dirty="0" smtClean="0"/>
              <a:t>Errors are posted to BOL and updated weekly</a:t>
            </a:r>
          </a:p>
          <a:p>
            <a:pPr marL="2228850" lvl="5" indent="-342900" defTabSz="174625">
              <a:buFont typeface="Wingdings" panose="05000000000000000000" pitchFamily="2" charset="2"/>
              <a:buChar char="Ø"/>
              <a:defRPr/>
            </a:pPr>
            <a:r>
              <a:rPr lang="en-US" sz="1800" b="0" dirty="0" smtClean="0"/>
              <a:t>Errors that are not corrected may result in a determination of “not eligible” for the board</a:t>
            </a:r>
            <a:endParaRPr lang="en-US" sz="1800" b="0" dirty="0"/>
          </a:p>
          <a:p>
            <a:pPr marL="1314450" lvl="3" indent="-342900" defTabSz="174625">
              <a:buFont typeface="Wingdings" panose="05000000000000000000" pitchFamily="2" charset="2"/>
              <a:buChar char="Ø"/>
              <a:defRPr/>
            </a:pPr>
            <a:endParaRPr lang="en-US" sz="1800" dirty="0"/>
          </a:p>
          <a:p>
            <a:pPr marL="1314450" lvl="3" indent="-342900" defTabSz="174625">
              <a:buFont typeface="Wingdings" panose="05000000000000000000" pitchFamily="2" charset="2"/>
              <a:buChar char="Ø"/>
              <a:defRPr/>
            </a:pPr>
            <a:r>
              <a:rPr lang="en-US" sz="1800" dirty="0"/>
              <a:t>100% accountability and verification of </a:t>
            </a:r>
            <a:r>
              <a:rPr lang="en-US" sz="1800" dirty="0" smtClean="0"/>
              <a:t>addendums  </a:t>
            </a:r>
          </a:p>
          <a:p>
            <a:pPr marL="1771650" lvl="4" indent="-342900" defTabSz="174625">
              <a:buFont typeface="Wingdings" panose="05000000000000000000" pitchFamily="2" charset="2"/>
              <a:buChar char="Ø"/>
              <a:defRPr/>
            </a:pPr>
            <a:endParaRPr lang="en-US" sz="1800" b="0" dirty="0" smtClean="0"/>
          </a:p>
          <a:p>
            <a:pPr marL="1771650" lvl="4" indent="-342900" defTabSz="174625">
              <a:buFont typeface="Wingdings" panose="05000000000000000000" pitchFamily="2" charset="2"/>
              <a:buChar char="Ø"/>
              <a:defRPr/>
            </a:pPr>
            <a:r>
              <a:rPr lang="en-US" sz="1800" b="0" dirty="0" smtClean="0"/>
              <a:t>Each addendum is added to the original application </a:t>
            </a:r>
          </a:p>
          <a:p>
            <a:pPr marL="1771650" lvl="4" indent="-342900" defTabSz="174625">
              <a:buFont typeface="Wingdings" panose="05000000000000000000" pitchFamily="2" charset="2"/>
              <a:buChar char="Ø"/>
              <a:defRPr/>
            </a:pPr>
            <a:r>
              <a:rPr lang="en-US" sz="1800" b="0" dirty="0" smtClean="0"/>
              <a:t>There is no method to update BOL for addendums</a:t>
            </a:r>
          </a:p>
          <a:p>
            <a:pPr marL="1771650" lvl="4" indent="-342900" defTabSz="174625">
              <a:buFont typeface="Wingdings" panose="05000000000000000000" pitchFamily="2" charset="2"/>
              <a:buChar char="Ø"/>
              <a:defRPr/>
            </a:pPr>
            <a:r>
              <a:rPr lang="en-US" sz="1800" b="0" dirty="0" smtClean="0"/>
              <a:t>Addendums received </a:t>
            </a:r>
            <a:r>
              <a:rPr lang="en-US" sz="1800" b="0" dirty="0"/>
              <a:t>after </a:t>
            </a:r>
            <a:r>
              <a:rPr lang="en-US" sz="1800" b="0" dirty="0" smtClean="0"/>
              <a:t>the “received </a:t>
            </a:r>
            <a:r>
              <a:rPr lang="en-US" sz="1800" b="0" dirty="0"/>
              <a:t>by” date published in the </a:t>
            </a:r>
            <a:r>
              <a:rPr lang="en-US" sz="1800" b="0" dirty="0" smtClean="0"/>
              <a:t>announcing NAVADMIN are not presented to the board</a:t>
            </a:r>
            <a:endParaRPr lang="en-US" sz="1800" b="0" dirty="0"/>
          </a:p>
        </p:txBody>
      </p:sp>
      <p:sp>
        <p:nvSpPr>
          <p:cNvPr id="7171"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nchor="ctr">
            <a:spAutoFit/>
          </a:bodyPr>
          <a:lstStyle/>
          <a:p>
            <a:pPr algn="ctr"/>
            <a:r>
              <a:rPr lang="en-US" sz="3200" dirty="0" smtClean="0"/>
              <a:t>Pre-Board</a:t>
            </a:r>
            <a:endParaRPr lang="en-US" sz="3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1073735"/>
            <a:ext cx="9144000" cy="5478423"/>
          </a:xfrm>
          <a:prstGeom prst="rect">
            <a:avLst/>
          </a:prstGeom>
          <a:noFill/>
          <a:ln w="9525">
            <a:noFill/>
            <a:miter lim="800000"/>
            <a:headEnd/>
            <a:tailEnd/>
          </a:ln>
        </p:spPr>
        <p:txBody>
          <a:bodyPr>
            <a:spAutoFit/>
          </a:bodyPr>
          <a:lstStyle/>
          <a:p>
            <a:pPr marL="804863" lvl="1" indent="-341313" defTabSz="174625" eaLnBrk="0" hangingPunct="0">
              <a:buFont typeface="Wingdings" pitchFamily="2" charset="2"/>
              <a:buChar char="Ø"/>
              <a:defRPr/>
            </a:pPr>
            <a:r>
              <a:rPr lang="en-US" sz="2000" dirty="0"/>
              <a:t>Membership </a:t>
            </a:r>
            <a:r>
              <a:rPr lang="en-US" sz="2000" dirty="0" smtClean="0"/>
              <a:t>demographics</a:t>
            </a:r>
            <a:endParaRPr lang="en-US" sz="2000" dirty="0"/>
          </a:p>
          <a:p>
            <a:pPr marL="1025525" lvl="2" defTabSz="174625" eaLnBrk="0" hangingPunct="0">
              <a:defRPr/>
            </a:pPr>
            <a:endParaRPr lang="en-US" sz="1800" b="0" dirty="0" smtClean="0"/>
          </a:p>
          <a:p>
            <a:pPr marL="1025525" lvl="2" defTabSz="174625" eaLnBrk="0" hangingPunct="0">
              <a:defRPr/>
            </a:pPr>
            <a:r>
              <a:rPr lang="en-US" sz="1800" b="0" dirty="0" smtClean="0"/>
              <a:t>Requested Designators</a:t>
            </a:r>
            <a:r>
              <a:rPr lang="en-US" sz="1800" b="0" dirty="0"/>
              <a:t>					</a:t>
            </a:r>
            <a:r>
              <a:rPr lang="en-US" sz="1800" b="0" dirty="0" smtClean="0"/>
              <a:t>	Race</a:t>
            </a:r>
            <a:endParaRPr lang="en-US" sz="1800" b="0" dirty="0"/>
          </a:p>
          <a:p>
            <a:pPr marL="1025525" lvl="2" defTabSz="174625" eaLnBrk="0" hangingPunct="0">
              <a:defRPr/>
            </a:pPr>
            <a:r>
              <a:rPr lang="en-US" sz="1800" b="0" dirty="0"/>
              <a:t>Gender															</a:t>
            </a:r>
            <a:r>
              <a:rPr lang="en-US" sz="1800" b="0" dirty="0" smtClean="0"/>
              <a:t>Geographic </a:t>
            </a:r>
            <a:r>
              <a:rPr lang="en-US" sz="1800" b="0" dirty="0"/>
              <a:t>Location</a:t>
            </a:r>
          </a:p>
          <a:p>
            <a:pPr marL="1025525" lvl="2" defTabSz="174625" eaLnBrk="0" hangingPunct="0">
              <a:defRPr/>
            </a:pPr>
            <a:r>
              <a:rPr lang="en-US" sz="1800" b="0" dirty="0" smtClean="0"/>
              <a:t>Special Qualifications							Component</a:t>
            </a:r>
            <a:r>
              <a:rPr lang="en-US" sz="1800" b="0" dirty="0"/>
              <a:t>													</a:t>
            </a:r>
            <a:endParaRPr lang="en-US" sz="1800" b="0" dirty="0" smtClean="0"/>
          </a:p>
          <a:p>
            <a:pPr marL="1025525" lvl="2" defTabSz="174625" eaLnBrk="0" hangingPunct="0">
              <a:defRPr/>
            </a:pPr>
            <a:r>
              <a:rPr lang="en-US" sz="1800" b="0" dirty="0" smtClean="0"/>
              <a:t>Prior </a:t>
            </a:r>
            <a:r>
              <a:rPr lang="en-US" sz="1800" b="0" dirty="0"/>
              <a:t>Board </a:t>
            </a:r>
            <a:r>
              <a:rPr lang="en-US" sz="1800" b="0" dirty="0" smtClean="0"/>
              <a:t>Experience						Number </a:t>
            </a:r>
            <a:r>
              <a:rPr lang="en-US" sz="1800" b="0" dirty="0"/>
              <a:t>of reviews</a:t>
            </a:r>
          </a:p>
          <a:p>
            <a:pPr lvl="3" defTabSz="174625" eaLnBrk="0" hangingPunct="0">
              <a:defRPr/>
            </a:pPr>
            <a:endParaRPr lang="en-US" sz="1900" b="0" dirty="0" smtClean="0">
              <a:solidFill>
                <a:srgbClr val="000066"/>
              </a:solidFill>
            </a:endParaRPr>
          </a:p>
          <a:p>
            <a:pPr marL="804863" lvl="3" indent="-341313" defTabSz="174625" eaLnBrk="0" hangingPunct="0">
              <a:buFont typeface="Wingdings" panose="05000000000000000000" pitchFamily="2" charset="2"/>
              <a:buChar char="Ø"/>
              <a:defRPr/>
            </a:pPr>
            <a:r>
              <a:rPr lang="en-US" sz="2000" dirty="0" smtClean="0"/>
              <a:t>	Up to five panels for record review.  For example</a:t>
            </a:r>
          </a:p>
          <a:p>
            <a:pPr marL="114300" lvl="1" defTabSz="174625" eaLnBrk="0" hangingPunct="0">
              <a:defRPr/>
            </a:pPr>
            <a:endParaRPr lang="en-US" sz="1800" dirty="0" smtClean="0"/>
          </a:p>
          <a:p>
            <a:pPr marL="114300" lvl="1" defTabSz="174625" eaLnBrk="0" hangingPunct="0">
              <a:defRPr/>
            </a:pPr>
            <a:r>
              <a:rPr lang="en-US" sz="1800" dirty="0"/>
              <a:t>					</a:t>
            </a:r>
            <a:r>
              <a:rPr lang="en-US" sz="1800" b="0" dirty="0" smtClean="0"/>
              <a:t>Admin/Supply </a:t>
            </a:r>
            <a:r>
              <a:rPr lang="en-US" sz="1800" b="0" dirty="0"/>
              <a:t>Panel													</a:t>
            </a:r>
            <a:r>
              <a:rPr lang="en-US" sz="1800" b="0" dirty="0" smtClean="0"/>
              <a:t>  </a:t>
            </a:r>
          </a:p>
          <a:p>
            <a:pPr marL="114300" lvl="1" defTabSz="174625" eaLnBrk="0" hangingPunct="0">
              <a:defRPr/>
            </a:pPr>
            <a:r>
              <a:rPr lang="en-US" sz="1800" b="0" dirty="0"/>
              <a:t>	</a:t>
            </a:r>
            <a:r>
              <a:rPr lang="en-US" sz="1800" b="0" dirty="0" smtClean="0"/>
              <a:t>				Surface Ops Panel</a:t>
            </a:r>
            <a:endParaRPr lang="en-US" sz="1800" b="0" dirty="0"/>
          </a:p>
          <a:p>
            <a:pPr marL="114300" lvl="1" defTabSz="174625" eaLnBrk="0" hangingPunct="0">
              <a:defRPr/>
            </a:pPr>
            <a:r>
              <a:rPr lang="en-US" sz="1800" b="0" dirty="0"/>
              <a:t>					Aviation Panel												</a:t>
            </a:r>
            <a:r>
              <a:rPr lang="en-US" sz="1800" b="0" dirty="0" smtClean="0"/>
              <a:t>  </a:t>
            </a:r>
          </a:p>
          <a:p>
            <a:pPr marL="114300" lvl="1" defTabSz="174625" eaLnBrk="0" hangingPunct="0">
              <a:defRPr/>
            </a:pPr>
            <a:r>
              <a:rPr lang="en-US" sz="1800" b="0" dirty="0"/>
              <a:t>	</a:t>
            </a:r>
            <a:r>
              <a:rPr lang="en-US" sz="1800" b="0" dirty="0" smtClean="0"/>
              <a:t>				Information Warfare </a:t>
            </a:r>
            <a:r>
              <a:rPr lang="en-US" sz="1800" b="0" dirty="0"/>
              <a:t>Panel</a:t>
            </a:r>
          </a:p>
          <a:p>
            <a:pPr marL="114300" lvl="1" defTabSz="174625" eaLnBrk="0" hangingPunct="0">
              <a:defRPr/>
            </a:pPr>
            <a:r>
              <a:rPr lang="en-US" sz="1800" b="0" dirty="0"/>
              <a:t>					</a:t>
            </a:r>
            <a:r>
              <a:rPr lang="en-US" sz="1800" b="0" dirty="0" smtClean="0"/>
              <a:t>NUC Panel</a:t>
            </a:r>
          </a:p>
          <a:p>
            <a:pPr marL="114300" lvl="1" defTabSz="174625" eaLnBrk="0" hangingPunct="0">
              <a:defRPr/>
            </a:pPr>
            <a:endParaRPr lang="en-US" sz="1800" b="0" dirty="0" smtClean="0"/>
          </a:p>
          <a:p>
            <a:pPr marL="1485900" lvl="3" indent="-114300" defTabSz="174625" eaLnBrk="0" hangingPunct="0">
              <a:buFontTx/>
              <a:buChar char="•"/>
              <a:defRPr/>
            </a:pPr>
            <a:r>
              <a:rPr lang="en-US" sz="1900" b="0" dirty="0"/>
              <a:t>1 </a:t>
            </a:r>
            <a:r>
              <a:rPr lang="en-US" sz="1900" b="0" dirty="0" smtClean="0"/>
              <a:t>LDO captain </a:t>
            </a:r>
            <a:r>
              <a:rPr lang="en-US" sz="1900" b="0" dirty="0"/>
              <a:t>(President who is </a:t>
            </a:r>
            <a:r>
              <a:rPr lang="en-US" sz="1900" b="0" dirty="0" smtClean="0"/>
              <a:t>a member </a:t>
            </a:r>
            <a:r>
              <a:rPr lang="en-US" sz="1900" b="0" dirty="0"/>
              <a:t>of all panels</a:t>
            </a:r>
            <a:r>
              <a:rPr lang="en-US" sz="1900" b="0" dirty="0" smtClean="0"/>
              <a:t>)</a:t>
            </a:r>
          </a:p>
          <a:p>
            <a:pPr marL="1485900" lvl="3" indent="-114300" defTabSz="174625" eaLnBrk="0" hangingPunct="0">
              <a:buFontTx/>
              <a:buChar char="•"/>
              <a:defRPr/>
            </a:pPr>
            <a:r>
              <a:rPr lang="en-US" sz="1900" b="0" dirty="0" smtClean="0"/>
              <a:t>1 URL on each panel</a:t>
            </a:r>
          </a:p>
          <a:p>
            <a:pPr marL="1485900" lvl="3" indent="-114300" defTabSz="174625" eaLnBrk="0" hangingPunct="0">
              <a:buFontTx/>
              <a:buChar char="•"/>
              <a:defRPr/>
            </a:pPr>
            <a:r>
              <a:rPr lang="en-US" sz="1900" b="0" dirty="0"/>
              <a:t> </a:t>
            </a:r>
            <a:r>
              <a:rPr lang="en-US" sz="1900" b="0" dirty="0" smtClean="0"/>
              <a:t>~ 60 members total</a:t>
            </a:r>
            <a:endParaRPr lang="en-US" sz="1900" b="0" dirty="0"/>
          </a:p>
          <a:p>
            <a:pPr marL="114300" lvl="1" defTabSz="174625" eaLnBrk="0" hangingPunct="0">
              <a:defRPr/>
            </a:pPr>
            <a:endParaRPr lang="en-US" sz="1800" b="0" dirty="0">
              <a:solidFill>
                <a:srgbClr val="000066"/>
              </a:solidFill>
            </a:endParaRPr>
          </a:p>
        </p:txBody>
      </p:sp>
      <p:sp>
        <p:nvSpPr>
          <p:cNvPr id="8195" name="Rectangle 3"/>
          <p:cNvSpPr>
            <a:spLocks noChangeArrowheads="1"/>
          </p:cNvSpPr>
          <p:nvPr/>
        </p:nvSpPr>
        <p:spPr bwMode="auto">
          <a:xfrm>
            <a:off x="1822580" y="381000"/>
            <a:ext cx="5867400" cy="584775"/>
          </a:xfrm>
          <a:prstGeom prst="rect">
            <a:avLst/>
          </a:prstGeom>
          <a:noFill/>
          <a:ln w="9525">
            <a:noFill/>
            <a:miter lim="800000"/>
            <a:headEnd/>
            <a:tailEnd/>
          </a:ln>
        </p:spPr>
        <p:txBody>
          <a:bodyPr wrap="square" anchor="ctr">
            <a:spAutoFit/>
          </a:bodyPr>
          <a:lstStyle/>
          <a:p>
            <a:pPr algn="ctr" eaLnBrk="0" hangingPunct="0"/>
            <a:r>
              <a:rPr lang="en-US" sz="3200" dirty="0" smtClean="0"/>
              <a:t>Membership</a:t>
            </a:r>
            <a:endParaRPr lang="en-US" sz="32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050" y="1104900"/>
            <a:ext cx="8934450" cy="2862322"/>
          </a:xfrm>
          <a:prstGeom prst="rect">
            <a:avLst/>
          </a:prstGeom>
          <a:noFill/>
          <a:ln w="9525">
            <a:noFill/>
            <a:miter lim="800000"/>
            <a:headEnd/>
            <a:tailEnd/>
          </a:ln>
        </p:spPr>
        <p:txBody>
          <a:bodyPr wrap="square">
            <a:spAutoFit/>
          </a:bodyPr>
          <a:lstStyle/>
          <a:p>
            <a:pPr marL="568325" lvl="1" defTabSz="174625" eaLnBrk="0" hangingPunct="0">
              <a:defRPr/>
            </a:pPr>
            <a:endParaRPr lang="en-US" sz="2000" dirty="0">
              <a:solidFill>
                <a:srgbClr val="000066"/>
              </a:solidFill>
            </a:endParaRPr>
          </a:p>
          <a:p>
            <a:pPr marL="860425" lvl="2" indent="-341313" defTabSz="174625" eaLnBrk="0" hangingPunct="0">
              <a:buFont typeface="Wingdings" panose="05000000000000000000" pitchFamily="2" charset="2"/>
              <a:buChar char="Ø"/>
              <a:defRPr/>
            </a:pPr>
            <a:r>
              <a:rPr lang="en-US" sz="2000" dirty="0" smtClean="0"/>
              <a:t>Recommended </a:t>
            </a:r>
            <a:r>
              <a:rPr lang="en-US" sz="2000" dirty="0"/>
              <a:t>by </a:t>
            </a:r>
            <a:r>
              <a:rPr lang="en-US" sz="2000" dirty="0" smtClean="0"/>
              <a:t>Officer </a:t>
            </a:r>
            <a:r>
              <a:rPr lang="en-US" sz="2000" dirty="0"/>
              <a:t>Community Managers</a:t>
            </a:r>
          </a:p>
          <a:p>
            <a:pPr marL="860425" lvl="2" indent="-341313" defTabSz="174625" eaLnBrk="0" hangingPunct="0">
              <a:buFont typeface="Wingdings" panose="05000000000000000000" pitchFamily="2" charset="2"/>
              <a:buChar char="Ø"/>
              <a:defRPr/>
            </a:pPr>
            <a:endParaRPr lang="en-US" sz="2000" dirty="0"/>
          </a:p>
          <a:p>
            <a:pPr marL="860425" lvl="2" indent="-341313" defTabSz="174625" eaLnBrk="0" hangingPunct="0">
              <a:buFont typeface="Wingdings" panose="05000000000000000000" pitchFamily="2" charset="2"/>
              <a:buChar char="Ø"/>
              <a:defRPr/>
            </a:pPr>
            <a:r>
              <a:rPr lang="en-US" sz="2000" dirty="0"/>
              <a:t>Approved by Chief of Naval </a:t>
            </a:r>
            <a:r>
              <a:rPr lang="en-US" sz="2000" dirty="0" smtClean="0"/>
              <a:t>Personnel</a:t>
            </a:r>
          </a:p>
          <a:p>
            <a:pPr marL="860425" lvl="2" indent="-341313" defTabSz="174625" eaLnBrk="0" hangingPunct="0">
              <a:buFont typeface="Wingdings" panose="05000000000000000000" pitchFamily="2" charset="2"/>
              <a:buChar char="Ø"/>
              <a:defRPr/>
            </a:pPr>
            <a:endParaRPr lang="en-US" sz="2000" dirty="0"/>
          </a:p>
          <a:p>
            <a:pPr marL="860425" lvl="2" indent="-341313" defTabSz="174625" eaLnBrk="0" hangingPunct="0">
              <a:buFont typeface="Wingdings" panose="05000000000000000000" pitchFamily="2" charset="2"/>
              <a:buChar char="Ø"/>
              <a:defRPr/>
            </a:pPr>
            <a:r>
              <a:rPr lang="en-US" sz="2000" dirty="0"/>
              <a:t>Made public when board convenes</a:t>
            </a:r>
          </a:p>
          <a:p>
            <a:pPr marL="860425" lvl="2" indent="-341313" defTabSz="174625" eaLnBrk="0" hangingPunct="0">
              <a:buFont typeface="Wingdings" panose="05000000000000000000" pitchFamily="2" charset="2"/>
              <a:buChar char="Ø"/>
              <a:defRPr/>
            </a:pPr>
            <a:endParaRPr lang="en-US" sz="2000" dirty="0"/>
          </a:p>
          <a:p>
            <a:pPr marL="860425" lvl="2" indent="-341313" defTabSz="174625" eaLnBrk="0" hangingPunct="0">
              <a:buFont typeface="Wingdings" panose="05000000000000000000" pitchFamily="2" charset="2"/>
              <a:buChar char="Ø"/>
              <a:defRPr/>
            </a:pPr>
            <a:r>
              <a:rPr lang="en-US" sz="2000" dirty="0"/>
              <a:t>May go unfilled when insufficient number of candidates meet “</a:t>
            </a:r>
            <a:r>
              <a:rPr lang="en-US" sz="2000" u="sng" dirty="0"/>
              <a:t>fully qualified</a:t>
            </a:r>
            <a:r>
              <a:rPr lang="en-US" sz="2000" dirty="0"/>
              <a:t>” </a:t>
            </a:r>
            <a:r>
              <a:rPr lang="en-US" sz="2000" dirty="0" smtClean="0"/>
              <a:t>standard</a:t>
            </a:r>
            <a:endParaRPr lang="en-US" sz="2000" dirty="0"/>
          </a:p>
        </p:txBody>
      </p:sp>
      <p:sp>
        <p:nvSpPr>
          <p:cNvPr id="9219" name="Rectangle 3"/>
          <p:cNvSpPr>
            <a:spLocks noChangeArrowheads="1"/>
          </p:cNvSpPr>
          <p:nvPr/>
        </p:nvSpPr>
        <p:spPr bwMode="auto">
          <a:xfrm>
            <a:off x="1797698" y="381000"/>
            <a:ext cx="5867400" cy="584775"/>
          </a:xfrm>
          <a:prstGeom prst="rect">
            <a:avLst/>
          </a:prstGeom>
          <a:noFill/>
          <a:ln w="9525">
            <a:noFill/>
            <a:miter lim="800000"/>
            <a:headEnd/>
            <a:tailEnd/>
          </a:ln>
        </p:spPr>
        <p:txBody>
          <a:bodyPr wrap="square" anchor="ctr">
            <a:spAutoFit/>
          </a:bodyPr>
          <a:lstStyle/>
          <a:p>
            <a:pPr algn="ctr" eaLnBrk="0" hangingPunct="0"/>
            <a:r>
              <a:rPr lang="en-US" sz="3200" dirty="0" smtClean="0"/>
              <a:t>Quotas</a:t>
            </a:r>
            <a:endParaRPr lang="en-US" sz="3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9DA508F5DA6E64AB920F562D862C191" ma:contentTypeVersion="2" ma:contentTypeDescription="Create a new document." ma:contentTypeScope="" ma:versionID="0b90eb3bd216d2b96e497d4ec395d6a5">
  <xsd:schema xmlns:xsd="http://www.w3.org/2001/XMLSchema" xmlns:xs="http://www.w3.org/2001/XMLSchema" xmlns:p="http://schemas.microsoft.com/office/2006/metadata/properties" xmlns:ns1="http://schemas.microsoft.com/sharepoint/v3" xmlns:ns2="10f1aa0a-179b-49cb-8a72-3a924897e106" targetNamespace="http://schemas.microsoft.com/office/2006/metadata/properties" ma:root="true" ma:fieldsID="caf4e9299edb4fa8ee2d743c116403eb" ns1:_="" ns2:_="">
    <xsd:import namespace="http://schemas.microsoft.com/sharepoint/v3"/>
    <xsd:import namespace="10f1aa0a-179b-49cb-8a72-3a924897e10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aa0a-179b-49cb-8a72-3a924897e10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763B99D-2F93-4AD7-A987-013975E91EDF}">
  <ds:schemaRefs>
    <ds:schemaRef ds:uri="http://schemas.microsoft.com/sharepoint/v3/contenttype/forms"/>
  </ds:schemaRefs>
</ds:datastoreItem>
</file>

<file path=customXml/itemProps2.xml><?xml version="1.0" encoding="utf-8"?>
<ds:datastoreItem xmlns:ds="http://schemas.openxmlformats.org/officeDocument/2006/customXml" ds:itemID="{71AB6255-C195-4B65-84CF-63B1584B7F58}">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62A8E344-4940-4FA9-91AA-61AEACB97DBB}">
  <ds:schemaRefs>
    <ds:schemaRef ds:uri="http://schemas.microsoft.com/office/2006/metadata/longProperties"/>
  </ds:schemaRefs>
</ds:datastoreItem>
</file>

<file path=customXml/itemProps4.xml><?xml version="1.0" encoding="utf-8"?>
<ds:datastoreItem xmlns:ds="http://schemas.openxmlformats.org/officeDocument/2006/customXml" ds:itemID="{0BFAB33D-233B-42FF-A866-C4883C7A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f1aa0a-179b-49cb-8a72-3a924897e1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2FF0C99-0F3B-4483-8579-F6062658BB2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C:\MsOffice\Templates\Presentation Designs\Professional.pot</Template>
  <TotalTime>27582</TotalTime>
  <Words>3546</Words>
  <Application>Microsoft Office PowerPoint</Application>
  <PresentationFormat>On-screen Show (4:3)</PresentationFormat>
  <Paragraphs>441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Topics of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Navy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P862</dc:creator>
  <cp:lastModifiedBy>Joshua Rasor</cp:lastModifiedBy>
  <cp:revision>745</cp:revision>
  <cp:lastPrinted>2017-03-21T13:33:49Z</cp:lastPrinted>
  <dcterms:created xsi:type="dcterms:W3CDTF">2000-03-09T23:12:25Z</dcterms:created>
  <dcterms:modified xsi:type="dcterms:W3CDTF">2017-05-03T16:53:26Z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p862@persnet.navy.mil</vt:lpwstr>
  </property>
  <property fmtid="{D5CDD505-2E9C-101B-9397-08002B2CF9AE}" pid="8" name="HomePage">
    <vt:lpwstr>www.bupers.navy.mil/p862/main.htm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vt:lpwstr>
  </property>
  <property fmtid="{D5CDD505-2E9C-101B-9397-08002B2CF9AE}" pid="22" name="display_urn:schemas-microsoft-com:office:office#Editor">
    <vt:lpwstr>System Account</vt:lpwstr>
  </property>
  <property fmtid="{D5CDD505-2E9C-101B-9397-08002B2CF9AE}" pid="23" name="xd_Signature">
    <vt:lpwstr/>
  </property>
  <property fmtid="{D5CDD505-2E9C-101B-9397-08002B2CF9AE}" pid="24" name="TemplateUrl">
    <vt:lpwstr/>
  </property>
  <property fmtid="{D5CDD505-2E9C-101B-9397-08002B2CF9AE}" pid="25" name="display_urn:schemas-microsoft-com:office:office#Author">
    <vt:lpwstr>System Account</vt:lpwstr>
  </property>
  <property fmtid="{D5CDD505-2E9C-101B-9397-08002B2CF9AE}" pid="26" name="xd_ProgID">
    <vt:lpwstr/>
  </property>
  <property fmtid="{D5CDD505-2E9C-101B-9397-08002B2CF9AE}" pid="27" name="_SourceUrl">
    <vt:lpwstr/>
  </property>
  <property fmtid="{D5CDD505-2E9C-101B-9397-08002B2CF9AE}" pid="28" name="ContentTypeId">
    <vt:lpwstr>0x010100A9DA508F5DA6E64AB920F562D862C191</vt:lpwstr>
  </property>
  <property fmtid="{D5CDD505-2E9C-101B-9397-08002B2CF9AE}" pid="29" name="display_urn">
    <vt:lpwstr>System Account</vt:lpwstr>
  </property>
  <property fmtid="{D5CDD505-2E9C-101B-9397-08002B2CF9AE}" pid="30" name="Order">
    <vt:r8>7100</vt:r8>
  </property>
  <property fmtid="{D5CDD505-2E9C-101B-9397-08002B2CF9AE}" pid="31" name="_SharedFileIndex">
    <vt:lpwstr/>
  </property>
</Properties>
</file>