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5"/>
  </p:sldMasterIdLst>
  <p:notesMasterIdLst>
    <p:notesMasterId r:id="rId67"/>
  </p:notesMasterIdLst>
  <p:handoutMasterIdLst>
    <p:handoutMasterId r:id="rId68"/>
  </p:handoutMasterIdLst>
  <p:sldIdLst>
    <p:sldId id="391" r:id="rId6"/>
    <p:sldId id="258" r:id="rId7"/>
    <p:sldId id="294" r:id="rId8"/>
    <p:sldId id="303" r:id="rId9"/>
    <p:sldId id="467" r:id="rId10"/>
    <p:sldId id="304" r:id="rId11"/>
    <p:sldId id="348" r:id="rId12"/>
    <p:sldId id="378" r:id="rId13"/>
    <p:sldId id="375" r:id="rId14"/>
    <p:sldId id="468" r:id="rId15"/>
    <p:sldId id="469" r:id="rId16"/>
    <p:sldId id="430" r:id="rId17"/>
    <p:sldId id="393" r:id="rId18"/>
    <p:sldId id="379" r:id="rId19"/>
    <p:sldId id="380" r:id="rId20"/>
    <p:sldId id="381" r:id="rId21"/>
    <p:sldId id="405" r:id="rId22"/>
    <p:sldId id="382" r:id="rId23"/>
    <p:sldId id="383" r:id="rId24"/>
    <p:sldId id="386" r:id="rId25"/>
    <p:sldId id="387" r:id="rId26"/>
    <p:sldId id="388" r:id="rId27"/>
    <p:sldId id="389" r:id="rId28"/>
    <p:sldId id="390" r:id="rId29"/>
    <p:sldId id="403" r:id="rId30"/>
    <p:sldId id="404" r:id="rId31"/>
    <p:sldId id="397" r:id="rId32"/>
    <p:sldId id="398" r:id="rId33"/>
    <p:sldId id="376" r:id="rId34"/>
    <p:sldId id="345" r:id="rId35"/>
    <p:sldId id="368" r:id="rId36"/>
    <p:sldId id="351" r:id="rId37"/>
    <p:sldId id="415" r:id="rId38"/>
    <p:sldId id="337" r:id="rId39"/>
    <p:sldId id="353" r:id="rId40"/>
    <p:sldId id="436" r:id="rId41"/>
    <p:sldId id="357" r:id="rId42"/>
    <p:sldId id="426" r:id="rId43"/>
    <p:sldId id="400" r:id="rId44"/>
    <p:sldId id="432" r:id="rId45"/>
    <p:sldId id="332" r:id="rId46"/>
    <p:sldId id="402" r:id="rId47"/>
    <p:sldId id="358" r:id="rId48"/>
    <p:sldId id="401" r:id="rId49"/>
    <p:sldId id="359" r:id="rId50"/>
    <p:sldId id="360" r:id="rId51"/>
    <p:sldId id="423" r:id="rId52"/>
    <p:sldId id="453" r:id="rId53"/>
    <p:sldId id="428" r:id="rId54"/>
    <p:sldId id="466" r:id="rId55"/>
    <p:sldId id="456" r:id="rId56"/>
    <p:sldId id="362" r:id="rId57"/>
    <p:sldId id="431" r:id="rId58"/>
    <p:sldId id="442" r:id="rId59"/>
    <p:sldId id="443" r:id="rId60"/>
    <p:sldId id="324" r:id="rId61"/>
    <p:sldId id="328" r:id="rId62"/>
    <p:sldId id="329" r:id="rId63"/>
    <p:sldId id="399" r:id="rId64"/>
    <p:sldId id="366" r:id="rId65"/>
    <p:sldId id="367" r:id="rId66"/>
  </p:sldIdLst>
  <p:sldSz cx="9144000" cy="6858000" type="screen4x3"/>
  <p:notesSz cx="7010400" cy="9296400"/>
  <p:defaultTex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9900"/>
    <a:srgbClr val="CC3300"/>
    <a:srgbClr val="006600"/>
    <a:srgbClr val="0000CC"/>
    <a:srgbClr val="000099"/>
    <a:srgbClr val="FFFF99"/>
    <a:srgbClr val="FFFF66"/>
    <a:srgbClr val="CFE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12777-E2BD-43C8-9E97-05E6730DA513}" v="192" dt="2024-03-22T18:01:36.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67" autoAdjust="0"/>
  </p:normalViewPr>
  <p:slideViewPr>
    <p:cSldViewPr snapToGrid="0">
      <p:cViewPr varScale="1">
        <p:scale>
          <a:sx n="97" d="100"/>
          <a:sy n="97" d="100"/>
        </p:scale>
        <p:origin x="204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192"/>
    </p:cViewPr>
  </p:sorterViewPr>
  <p:notesViewPr>
    <p:cSldViewPr snapToGrid="0">
      <p:cViewPr varScale="1">
        <p:scale>
          <a:sx n="70" d="100"/>
          <a:sy n="70" d="100"/>
        </p:scale>
        <p:origin x="-20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38161" cy="463541"/>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lvl1pPr algn="l" defTabSz="931776">
              <a:defRPr sz="1200" b="0">
                <a:latin typeface="Times New Roman" pitchFamily="18" charset="0"/>
              </a:defRPr>
            </a:lvl1pPr>
          </a:lstStyle>
          <a:p>
            <a:pPr>
              <a:defRPr/>
            </a:pPr>
            <a:endParaRPr lang="en-US"/>
          </a:p>
        </p:txBody>
      </p:sp>
      <p:sp>
        <p:nvSpPr>
          <p:cNvPr id="9219" name="Rectangle 3"/>
          <p:cNvSpPr>
            <a:spLocks noGrp="1" noChangeArrowheads="1"/>
          </p:cNvSpPr>
          <p:nvPr>
            <p:ph type="dt" sz="quarter" idx="1"/>
          </p:nvPr>
        </p:nvSpPr>
        <p:spPr bwMode="auto">
          <a:xfrm>
            <a:off x="3972240" y="2"/>
            <a:ext cx="3038160" cy="463541"/>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lvl1pPr algn="r" defTabSz="931776">
              <a:defRPr sz="1200" b="0">
                <a:latin typeface="Times New Roman" pitchFamily="18" charset="0"/>
              </a:defRPr>
            </a:lvl1pPr>
          </a:lstStyle>
          <a:p>
            <a:pPr>
              <a:defRPr/>
            </a:pPr>
            <a:endParaRPr lang="en-US"/>
          </a:p>
        </p:txBody>
      </p:sp>
      <p:sp>
        <p:nvSpPr>
          <p:cNvPr id="9220" name="Rectangle 4"/>
          <p:cNvSpPr>
            <a:spLocks noGrp="1" noChangeArrowheads="1"/>
          </p:cNvSpPr>
          <p:nvPr>
            <p:ph type="ftr" sz="quarter" idx="2"/>
          </p:nvPr>
        </p:nvSpPr>
        <p:spPr bwMode="auto">
          <a:xfrm>
            <a:off x="1" y="8832859"/>
            <a:ext cx="3038161" cy="463541"/>
          </a:xfrm>
          <a:prstGeom prst="rect">
            <a:avLst/>
          </a:prstGeom>
          <a:noFill/>
          <a:ln w="9525">
            <a:noFill/>
            <a:miter lim="800000"/>
            <a:headEnd/>
            <a:tailEnd/>
          </a:ln>
          <a:effectLst/>
        </p:spPr>
        <p:txBody>
          <a:bodyPr vert="horz" wrap="square" lIns="93148" tIns="46573" rIns="93148" bIns="46573" numCol="1" anchor="b" anchorCtr="0" compatLnSpc="1">
            <a:prstTxWarp prst="textNoShape">
              <a:avLst/>
            </a:prstTxWarp>
          </a:bodyPr>
          <a:lstStyle>
            <a:lvl1pPr algn="l" defTabSz="931776">
              <a:defRPr sz="1200" b="0">
                <a:latin typeface="Times New Roman" pitchFamily="18" charset="0"/>
              </a:defRPr>
            </a:lvl1pPr>
          </a:lstStyle>
          <a:p>
            <a:pPr>
              <a:defRPr/>
            </a:pPr>
            <a:endParaRPr lang="en-US"/>
          </a:p>
        </p:txBody>
      </p:sp>
      <p:sp>
        <p:nvSpPr>
          <p:cNvPr id="9221" name="Rectangle 5"/>
          <p:cNvSpPr>
            <a:spLocks noGrp="1" noChangeArrowheads="1"/>
          </p:cNvSpPr>
          <p:nvPr>
            <p:ph type="sldNum" sz="quarter" idx="3"/>
          </p:nvPr>
        </p:nvSpPr>
        <p:spPr bwMode="auto">
          <a:xfrm>
            <a:off x="3972240" y="8832859"/>
            <a:ext cx="3038160" cy="463541"/>
          </a:xfrm>
          <a:prstGeom prst="rect">
            <a:avLst/>
          </a:prstGeom>
          <a:noFill/>
          <a:ln w="9525">
            <a:noFill/>
            <a:miter lim="800000"/>
            <a:headEnd/>
            <a:tailEnd/>
          </a:ln>
          <a:effectLst/>
        </p:spPr>
        <p:txBody>
          <a:bodyPr vert="horz" wrap="square" lIns="93148" tIns="46573" rIns="93148" bIns="46573" numCol="1" anchor="b" anchorCtr="0" compatLnSpc="1">
            <a:prstTxWarp prst="textNoShape">
              <a:avLst/>
            </a:prstTxWarp>
          </a:bodyPr>
          <a:lstStyle>
            <a:lvl1pPr algn="r" defTabSz="931776">
              <a:defRPr sz="1200" b="0">
                <a:latin typeface="Times New Roman" pitchFamily="18" charset="0"/>
              </a:defRPr>
            </a:lvl1pPr>
          </a:lstStyle>
          <a:p>
            <a:pPr>
              <a:defRPr/>
            </a:pPr>
            <a:fld id="{1EB30B18-B1E4-408C-AE19-E475F506C1A7}" type="slidenum">
              <a:rPr lang="en-US"/>
              <a:pPr>
                <a:defRPr/>
              </a:pPr>
              <a:t>‹#›</a:t>
            </a:fld>
            <a:endParaRPr lang="en-US"/>
          </a:p>
        </p:txBody>
      </p:sp>
    </p:spTree>
    <p:extLst>
      <p:ext uri="{BB962C8B-B14F-4D97-AF65-F5344CB8AC3E}">
        <p14:creationId xmlns:p14="http://schemas.microsoft.com/office/powerpoint/2010/main" val="42553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3038161" cy="463541"/>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lvl1pPr algn="l" defTabSz="931776">
              <a:defRPr sz="1200" b="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72240" y="2"/>
            <a:ext cx="3038160" cy="463541"/>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lvl1pPr algn="r" defTabSz="931776">
              <a:defRPr sz="1200" b="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684" y="4416430"/>
            <a:ext cx="5139034" cy="4181462"/>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6150" name="Rectangle 6"/>
          <p:cNvSpPr>
            <a:spLocks noGrp="1" noChangeArrowheads="1"/>
          </p:cNvSpPr>
          <p:nvPr>
            <p:ph type="ftr" sz="quarter" idx="4"/>
          </p:nvPr>
        </p:nvSpPr>
        <p:spPr bwMode="auto">
          <a:xfrm>
            <a:off x="1" y="8832859"/>
            <a:ext cx="3038161" cy="463541"/>
          </a:xfrm>
          <a:prstGeom prst="rect">
            <a:avLst/>
          </a:prstGeom>
          <a:noFill/>
          <a:ln w="9525">
            <a:noFill/>
            <a:miter lim="800000"/>
            <a:headEnd/>
            <a:tailEnd/>
          </a:ln>
          <a:effectLst/>
        </p:spPr>
        <p:txBody>
          <a:bodyPr vert="horz" wrap="square" lIns="93148" tIns="46573" rIns="93148" bIns="46573" numCol="1" anchor="b" anchorCtr="0" compatLnSpc="1">
            <a:prstTxWarp prst="textNoShape">
              <a:avLst/>
            </a:prstTxWarp>
          </a:bodyPr>
          <a:lstStyle>
            <a:lvl1pPr algn="l" defTabSz="931776">
              <a:defRPr sz="1200" b="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72240" y="8832859"/>
            <a:ext cx="3038160" cy="463541"/>
          </a:xfrm>
          <a:prstGeom prst="rect">
            <a:avLst/>
          </a:prstGeom>
          <a:noFill/>
          <a:ln w="9525">
            <a:noFill/>
            <a:miter lim="800000"/>
            <a:headEnd/>
            <a:tailEnd/>
          </a:ln>
          <a:effectLst/>
        </p:spPr>
        <p:txBody>
          <a:bodyPr vert="horz" wrap="square" lIns="93148" tIns="46573" rIns="93148" bIns="46573" numCol="1" anchor="b" anchorCtr="0" compatLnSpc="1">
            <a:prstTxWarp prst="textNoShape">
              <a:avLst/>
            </a:prstTxWarp>
          </a:bodyPr>
          <a:lstStyle>
            <a:lvl1pPr algn="r" defTabSz="931776">
              <a:defRPr sz="1200" b="0">
                <a:latin typeface="Times New Roman" pitchFamily="18" charset="0"/>
              </a:defRPr>
            </a:lvl1pPr>
          </a:lstStyle>
          <a:p>
            <a:pPr>
              <a:defRPr/>
            </a:pPr>
            <a:fld id="{B6D6946E-320B-4325-8E04-50F0DEE45CD9}" type="slidenum">
              <a:rPr lang="en-US"/>
              <a:pPr>
                <a:defRPr/>
              </a:pPr>
              <a:t>‹#›</a:t>
            </a:fld>
            <a:endParaRPr lang="en-US"/>
          </a:p>
        </p:txBody>
      </p:sp>
    </p:spTree>
    <p:extLst>
      <p:ext uri="{BB962C8B-B14F-4D97-AF65-F5344CB8AC3E}">
        <p14:creationId xmlns:p14="http://schemas.microsoft.com/office/powerpoint/2010/main" val="2872085808"/>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400" kern="1200">
        <a:solidFill>
          <a:schemeClr val="tx1"/>
        </a:solidFill>
        <a:latin typeface="Arial" charset="0"/>
        <a:ea typeface="+mn-ea"/>
        <a:cs typeface="Times New Roman" pitchFamily="18" charset="0"/>
      </a:defRPr>
    </a:lvl1pPr>
    <a:lvl2pPr marL="463550" indent="-169863"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2pPr>
    <a:lvl3pPr marL="11430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1</a:t>
            </a:fld>
            <a:endParaRPr lang="en-US"/>
          </a:p>
        </p:txBody>
      </p:sp>
    </p:spTree>
    <p:extLst>
      <p:ext uri="{BB962C8B-B14F-4D97-AF65-F5344CB8AC3E}">
        <p14:creationId xmlns:p14="http://schemas.microsoft.com/office/powerpoint/2010/main" val="383060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1E1F39BD-B18C-438D-8302-1100E6C2676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73511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BBBAB90C-79D0-4314-89A0-B4DFD1414698}"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7547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13</a:t>
            </a:fld>
            <a:endParaRPr lang="en-US"/>
          </a:p>
        </p:txBody>
      </p:sp>
    </p:spTree>
    <p:extLst>
      <p:ext uri="{BB962C8B-B14F-4D97-AF65-F5344CB8AC3E}">
        <p14:creationId xmlns:p14="http://schemas.microsoft.com/office/powerpoint/2010/main" val="123879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9C0DE618-AC12-4384-9305-2637C0E9231C}"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5928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15</a:t>
            </a:fld>
            <a:endParaRPr lang="en-US"/>
          </a:p>
        </p:txBody>
      </p:sp>
    </p:spTree>
    <p:extLst>
      <p:ext uri="{BB962C8B-B14F-4D97-AF65-F5344CB8AC3E}">
        <p14:creationId xmlns:p14="http://schemas.microsoft.com/office/powerpoint/2010/main" val="2933886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96C27178-A717-49FE-AADD-E38B20BA49AF}"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66497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96C27178-A717-49FE-AADD-E38B20BA49A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94791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18</a:t>
            </a:fld>
            <a:endParaRPr lang="en-US"/>
          </a:p>
        </p:txBody>
      </p:sp>
    </p:spTree>
    <p:extLst>
      <p:ext uri="{BB962C8B-B14F-4D97-AF65-F5344CB8AC3E}">
        <p14:creationId xmlns:p14="http://schemas.microsoft.com/office/powerpoint/2010/main" val="55498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F74FA936-219B-4E0F-8C7F-6CFDD8CA4FC5}"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47125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NAVADMIN</a:t>
            </a:r>
            <a:r>
              <a:rPr lang="en-US" baseline="0" dirty="0"/>
              <a:t> 128/19</a:t>
            </a:r>
          </a:p>
          <a:p>
            <a:r>
              <a:rPr lang="en-US" dirty="0"/>
              <a:t> a.  After two consecutive tours (4-6 years commissioned service), Submarine Communications (6290) LDOs will be eligible for </a:t>
            </a:r>
            <a:r>
              <a:rPr lang="en-US" dirty="0" err="1"/>
              <a:t>redesignation</a:t>
            </a:r>
            <a:r>
              <a:rPr lang="en-US" dirty="0"/>
              <a:t> to IP (1820) without</a:t>
            </a:r>
            <a:r>
              <a:rPr lang="en-US" baseline="0" dirty="0"/>
              <a:t> </a:t>
            </a:r>
            <a:r>
              <a:rPr lang="en-US" dirty="0"/>
              <a:t>board action.  Reference (a), paragraph 4 provides detailed application procedures.</a:t>
            </a:r>
          </a:p>
          <a:p>
            <a:r>
              <a:rPr lang="en-US" dirty="0"/>
              <a:t> b.  Beginning fiscal year 2020 (1 October 2019) approximately 38 submarine communications (6290) billets, lieutenant through captain, will be shifted to the IP (1820) designator.  Current submarine communications (6290) LDOs may continue to compete for promotion in the nuclear and submarine competitive category, even though there will be zero control grade billets.</a:t>
            </a:r>
          </a:p>
          <a:p>
            <a:r>
              <a:rPr lang="en-US" dirty="0"/>
              <a:t>    c.  Reference (b) has been updated to include the additional qualification designator (AQD) IP officers qualified in submarine communications (SV3).</a:t>
            </a:r>
          </a:p>
          <a:p>
            <a:r>
              <a:rPr lang="en-US" dirty="0"/>
              <a:t>    d.  This NAVADMIN updates reference (c), adding the IP (1820) designator with AQD SV3 to the list of active-duty officers eligible for continuous submarine pay.  Current submarine communications(6290) LDOs </a:t>
            </a:r>
            <a:r>
              <a:rPr lang="en-US" dirty="0" err="1"/>
              <a:t>redesignated</a:t>
            </a:r>
            <a:r>
              <a:rPr lang="en-US" dirty="0"/>
              <a:t> to IP (1820) will be paid following current guidelines for the submarine communications (6290) designator.</a:t>
            </a:r>
          </a:p>
          <a:p>
            <a:r>
              <a:rPr lang="en-US" dirty="0"/>
              <a:t>Reference (c) is currently under revision and will contain this update upon release.</a:t>
            </a:r>
          </a:p>
        </p:txBody>
      </p:sp>
      <p:sp>
        <p:nvSpPr>
          <p:cNvPr id="4" name="Slide Number Placeholder 3"/>
          <p:cNvSpPr>
            <a:spLocks noGrp="1"/>
          </p:cNvSpPr>
          <p:nvPr>
            <p:ph type="sldNum" sz="quarter" idx="10"/>
          </p:nvPr>
        </p:nvSpPr>
        <p:spPr/>
        <p:txBody>
          <a:bodyPr/>
          <a:lstStyle/>
          <a:p>
            <a:fld id="{D109928E-6413-4BC1-B6A6-FA419A38A04C}" type="slidenum">
              <a:rPr lang="en-US" smtClean="0"/>
              <a:t>20</a:t>
            </a:fld>
            <a:endParaRPr lang="en-US" dirty="0"/>
          </a:p>
        </p:txBody>
      </p:sp>
    </p:spTree>
    <p:extLst>
      <p:ext uri="{BB962C8B-B14F-4D97-AF65-F5344CB8AC3E}">
        <p14:creationId xmlns:p14="http://schemas.microsoft.com/office/powerpoint/2010/main" val="40508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2</a:t>
            </a:fld>
            <a:endParaRPr lang="en-US"/>
          </a:p>
        </p:txBody>
      </p:sp>
    </p:spTree>
    <p:extLst>
      <p:ext uri="{BB962C8B-B14F-4D97-AF65-F5344CB8AC3E}">
        <p14:creationId xmlns:p14="http://schemas.microsoft.com/office/powerpoint/2010/main" val="3967422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NAVADMIN</a:t>
            </a:r>
            <a:r>
              <a:rPr lang="en-US" baseline="0" dirty="0"/>
              <a:t> 128/19</a:t>
            </a:r>
          </a:p>
          <a:p>
            <a:r>
              <a:rPr lang="en-US" dirty="0"/>
              <a:t> a.  After two consecutive tours (4-6 years commissioned service), Submarine Communications (6290) LDOs will be eligible for </a:t>
            </a:r>
            <a:r>
              <a:rPr lang="en-US" dirty="0" err="1"/>
              <a:t>redesignation</a:t>
            </a:r>
            <a:r>
              <a:rPr lang="en-US" dirty="0"/>
              <a:t> to IP (1820) without</a:t>
            </a:r>
            <a:r>
              <a:rPr lang="en-US" baseline="0" dirty="0"/>
              <a:t> </a:t>
            </a:r>
            <a:r>
              <a:rPr lang="en-US" dirty="0"/>
              <a:t>board action.  Reference (a), paragraph 4 provides detailed application procedures.</a:t>
            </a:r>
          </a:p>
          <a:p>
            <a:r>
              <a:rPr lang="en-US" dirty="0"/>
              <a:t> b.  Beginning fiscal year 2020 (1 October 2019) approximately 38 submarine communications (6290) billets, lieutenant through captain, will be shifted to the IP (1820) designator.  Current submarine communications (6290) LDOs may continue to compete for promotion in the nuclear and submarine competitive category, even though there will be zero control grade billets.</a:t>
            </a:r>
          </a:p>
          <a:p>
            <a:r>
              <a:rPr lang="en-US" dirty="0"/>
              <a:t>    c.  Reference (b) has been updated to include the additional qualification designator (AQD) IP officers qualified in submarine communications (SV3).</a:t>
            </a:r>
          </a:p>
          <a:p>
            <a:r>
              <a:rPr lang="en-US" dirty="0"/>
              <a:t>    d.  This NAVADMIN updates reference (c), adding the IP (1820) designator with AQD SV3 to the list of active-duty officers eligible for continuous submarine pay.  Current submarine communications(6290) LDOs </a:t>
            </a:r>
            <a:r>
              <a:rPr lang="en-US" dirty="0" err="1"/>
              <a:t>redesignated</a:t>
            </a:r>
            <a:r>
              <a:rPr lang="en-US" dirty="0"/>
              <a:t> to IP (1820) will be paid following current guidelines for the submarine communications (6290) designator.</a:t>
            </a:r>
          </a:p>
          <a:p>
            <a:r>
              <a:rPr lang="en-US" dirty="0"/>
              <a:t>Reference (c) is currently under revision and will contain this update upon release.</a:t>
            </a:r>
          </a:p>
        </p:txBody>
      </p:sp>
      <p:sp>
        <p:nvSpPr>
          <p:cNvPr id="4" name="Slide Number Placeholder 3"/>
          <p:cNvSpPr>
            <a:spLocks noGrp="1"/>
          </p:cNvSpPr>
          <p:nvPr>
            <p:ph type="sldNum" sz="quarter" idx="10"/>
          </p:nvPr>
        </p:nvSpPr>
        <p:spPr/>
        <p:txBody>
          <a:bodyPr/>
          <a:lstStyle/>
          <a:p>
            <a:fld id="{D109928E-6413-4BC1-B6A6-FA419A38A04C}" type="slidenum">
              <a:rPr lang="en-US" smtClean="0"/>
              <a:t>21</a:t>
            </a:fld>
            <a:endParaRPr lang="en-US" dirty="0"/>
          </a:p>
        </p:txBody>
      </p:sp>
    </p:spTree>
    <p:extLst>
      <p:ext uri="{BB962C8B-B14F-4D97-AF65-F5344CB8AC3E}">
        <p14:creationId xmlns:p14="http://schemas.microsoft.com/office/powerpoint/2010/main" val="291213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2365CADF-CCB0-4BE3-81CF-5C7D9014CCDF}"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114231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23</a:t>
            </a:fld>
            <a:endParaRPr lang="en-US"/>
          </a:p>
        </p:txBody>
      </p:sp>
    </p:spTree>
    <p:extLst>
      <p:ext uri="{BB962C8B-B14F-4D97-AF65-F5344CB8AC3E}">
        <p14:creationId xmlns:p14="http://schemas.microsoft.com/office/powerpoint/2010/main" val="58365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24</a:t>
            </a:fld>
            <a:endParaRPr lang="en-US"/>
          </a:p>
        </p:txBody>
      </p:sp>
    </p:spTree>
    <p:extLst>
      <p:ext uri="{BB962C8B-B14F-4D97-AF65-F5344CB8AC3E}">
        <p14:creationId xmlns:p14="http://schemas.microsoft.com/office/powerpoint/2010/main" val="2976796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Arial" charset="0"/>
                <a:ea typeface="+mn-ea"/>
                <a:cs typeface="Times New Roman" pitchFamily="18" charset="0"/>
              </a:rPr>
              <a:t>Surveillance Towed Array Sensor System (</a:t>
            </a:r>
            <a:r>
              <a:rPr lang="en-US" sz="1400" b="1" i="0" kern="1200" dirty="0">
                <a:solidFill>
                  <a:schemeClr val="tx1"/>
                </a:solidFill>
                <a:effectLst/>
                <a:latin typeface="Arial" charset="0"/>
                <a:ea typeface="+mn-ea"/>
                <a:cs typeface="Times New Roman" pitchFamily="18" charset="0"/>
              </a:rPr>
              <a:t>SURTASS</a:t>
            </a:r>
            <a:r>
              <a:rPr lang="en-US" sz="1400" b="0" i="0" kern="1200" dirty="0">
                <a:solidFill>
                  <a:schemeClr val="tx1"/>
                </a:solidFill>
                <a:effectLst/>
                <a:latin typeface="Arial" charset="0"/>
                <a:ea typeface="+mn-ea"/>
                <a:cs typeface="Times New Roman" pitchFamily="18" charset="0"/>
              </a:rPr>
              <a:t>)</a:t>
            </a:r>
          </a:p>
          <a:p>
            <a:r>
              <a:rPr lang="en-US" sz="1400" b="0" i="0" kern="1200" dirty="0">
                <a:solidFill>
                  <a:schemeClr val="tx1"/>
                </a:solidFill>
                <a:effectLst/>
                <a:latin typeface="Arial" charset="0"/>
                <a:ea typeface="+mn-ea"/>
                <a:cs typeface="Times New Roman" pitchFamily="18" charset="0"/>
              </a:rPr>
              <a:t>Commander Undersea</a:t>
            </a:r>
            <a:r>
              <a:rPr lang="en-US" sz="1400" b="0" i="0" kern="1200" baseline="0" dirty="0">
                <a:solidFill>
                  <a:schemeClr val="tx1"/>
                </a:solidFill>
                <a:effectLst/>
                <a:latin typeface="Arial" charset="0"/>
                <a:ea typeface="+mn-ea"/>
                <a:cs typeface="Times New Roman" pitchFamily="18" charset="0"/>
              </a:rPr>
              <a:t> Surveillance (CUS)</a:t>
            </a:r>
            <a:endParaRPr lang="en-US" sz="1400" b="0" i="0" kern="1200" dirty="0">
              <a:solidFill>
                <a:schemeClr val="tx1"/>
              </a:solidFill>
              <a:effectLst/>
              <a:latin typeface="Arial" charset="0"/>
              <a:ea typeface="+mn-ea"/>
              <a:cs typeface="Times New Roman" pitchFamily="18" charset="0"/>
            </a:endParaRPr>
          </a:p>
          <a:p>
            <a:r>
              <a:rPr lang="en-US" dirty="0"/>
              <a:t>1. Acoustic Intelligence Specialist 708B (0416) </a:t>
            </a:r>
          </a:p>
          <a:p>
            <a:r>
              <a:rPr lang="en-US" dirty="0"/>
              <a:t>2. ASW Specialist V44B (0417) </a:t>
            </a:r>
          </a:p>
          <a:p>
            <a:r>
              <a:rPr lang="en-US" dirty="0"/>
              <a:t>3. Sonar (Submarines) Leading Chief Petty Officer T42A (0501) </a:t>
            </a:r>
          </a:p>
          <a:p>
            <a:r>
              <a:rPr lang="en-US" dirty="0"/>
              <a:t>4. IUSS Master 712B (0507) </a:t>
            </a:r>
          </a:p>
          <a:p>
            <a:r>
              <a:rPr lang="en-US" dirty="0"/>
              <a:t>5. IUSS Journeyman 715B (0551) </a:t>
            </a:r>
          </a:p>
          <a:p>
            <a:r>
              <a:rPr lang="en-US" dirty="0"/>
              <a:t>6. IUSS Surveillance Towed Array Sensor System (SURTASS) Mission Commander (SMC) V59B (0553)</a:t>
            </a:r>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25</a:t>
            </a:fld>
            <a:endParaRPr lang="en-US"/>
          </a:p>
        </p:txBody>
      </p:sp>
    </p:spTree>
    <p:extLst>
      <p:ext uri="{BB962C8B-B14F-4D97-AF65-F5344CB8AC3E}">
        <p14:creationId xmlns:p14="http://schemas.microsoft.com/office/powerpoint/2010/main" val="3014885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F74FA936-219B-4E0F-8C7F-6CFDD8CA4FC5}"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856453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27</a:t>
            </a:fld>
            <a:endParaRPr lang="en-US"/>
          </a:p>
        </p:txBody>
      </p:sp>
    </p:spTree>
    <p:extLst>
      <p:ext uri="{BB962C8B-B14F-4D97-AF65-F5344CB8AC3E}">
        <p14:creationId xmlns:p14="http://schemas.microsoft.com/office/powerpoint/2010/main" val="103384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28</a:t>
            </a:fld>
            <a:endParaRPr lang="en-US"/>
          </a:p>
        </p:txBody>
      </p:sp>
    </p:spTree>
    <p:extLst>
      <p:ext uri="{BB962C8B-B14F-4D97-AF65-F5344CB8AC3E}">
        <p14:creationId xmlns:p14="http://schemas.microsoft.com/office/powerpoint/2010/main" val="21968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29</a:t>
            </a:fld>
            <a:endParaRPr lang="en-US"/>
          </a:p>
        </p:txBody>
      </p:sp>
    </p:spTree>
    <p:extLst>
      <p:ext uri="{BB962C8B-B14F-4D97-AF65-F5344CB8AC3E}">
        <p14:creationId xmlns:p14="http://schemas.microsoft.com/office/powerpoint/2010/main" val="269060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30</a:t>
            </a:fld>
            <a:endParaRPr lang="en-US"/>
          </a:p>
        </p:txBody>
      </p:sp>
    </p:spTree>
    <p:extLst>
      <p:ext uri="{BB962C8B-B14F-4D97-AF65-F5344CB8AC3E}">
        <p14:creationId xmlns:p14="http://schemas.microsoft.com/office/powerpoint/2010/main" val="327764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3</a:t>
            </a:fld>
            <a:endParaRPr lang="en-US"/>
          </a:p>
        </p:txBody>
      </p:sp>
    </p:spTree>
    <p:extLst>
      <p:ext uri="{BB962C8B-B14F-4D97-AF65-F5344CB8AC3E}">
        <p14:creationId xmlns:p14="http://schemas.microsoft.com/office/powerpoint/2010/main" val="2040035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31</a:t>
            </a:fld>
            <a:endParaRPr lang="en-US"/>
          </a:p>
        </p:txBody>
      </p:sp>
    </p:spTree>
    <p:extLst>
      <p:ext uri="{BB962C8B-B14F-4D97-AF65-F5344CB8AC3E}">
        <p14:creationId xmlns:p14="http://schemas.microsoft.com/office/powerpoint/2010/main" val="240036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32</a:t>
            </a:fld>
            <a:endParaRPr lang="en-US"/>
          </a:p>
        </p:txBody>
      </p:sp>
    </p:spTree>
    <p:extLst>
      <p:ext uri="{BB962C8B-B14F-4D97-AF65-F5344CB8AC3E}">
        <p14:creationId xmlns:p14="http://schemas.microsoft.com/office/powerpoint/2010/main" val="119768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33</a:t>
            </a:fld>
            <a:endParaRPr lang="en-US"/>
          </a:p>
        </p:txBody>
      </p:sp>
    </p:spTree>
    <p:extLst>
      <p:ext uri="{BB962C8B-B14F-4D97-AF65-F5344CB8AC3E}">
        <p14:creationId xmlns:p14="http://schemas.microsoft.com/office/powerpoint/2010/main" val="2669345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34</a:t>
            </a:fld>
            <a:endParaRPr lang="en-US"/>
          </a:p>
        </p:txBody>
      </p:sp>
    </p:spTree>
    <p:extLst>
      <p:ext uri="{BB962C8B-B14F-4D97-AF65-F5344CB8AC3E}">
        <p14:creationId xmlns:p14="http://schemas.microsoft.com/office/powerpoint/2010/main" val="1610366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C16C88-8FD6-457D-8F96-90868437154E}" type="slidenum">
              <a:rPr lang="en-US" smtClean="0">
                <a:latin typeface="Arial" pitchFamily="34" charset="0"/>
                <a:cs typeface="Arial" pitchFamily="34" charset="0"/>
              </a:rPr>
              <a:pPr/>
              <a:t>35</a:t>
            </a:fld>
            <a:endParaRPr lang="en-US">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4275" y="698500"/>
            <a:ext cx="4648200" cy="3486150"/>
          </a:xfrm>
          <a:ln/>
        </p:spPr>
      </p:sp>
      <p:sp>
        <p:nvSpPr>
          <p:cNvPr id="11268" name="Rectangle 3"/>
          <p:cNvSpPr>
            <a:spLocks noGrp="1" noChangeArrowheads="1"/>
          </p:cNvSpPr>
          <p:nvPr>
            <p:ph type="body" idx="1"/>
          </p:nvPr>
        </p:nvSpPr>
        <p:spPr>
          <a:xfrm>
            <a:off x="935253" y="4415791"/>
            <a:ext cx="5139898" cy="4181789"/>
          </a:xfrm>
          <a:noFill/>
          <a:ln/>
        </p:spPr>
        <p:txBody>
          <a:bodyPr lIns="90844" tIns="45421" rIns="90844" bIns="45421"/>
          <a:lstStyle/>
          <a:p>
            <a:pPr marL="225402" indent="-225402" eaLnBrk="1" hangingPunct="1">
              <a:lnSpc>
                <a:spcPct val="75000"/>
              </a:lnSpc>
              <a:buClr>
                <a:schemeClr val="tx2">
                  <a:lumMod val="50000"/>
                </a:schemeClr>
              </a:buClr>
              <a:buFont typeface="Wingdings" pitchFamily="2" charset="2"/>
              <a:buChar char="§"/>
            </a:pPr>
            <a:r>
              <a:rPr lang="en-US" sz="2400" dirty="0"/>
              <a:t>Changes in accession windows will:</a:t>
            </a:r>
          </a:p>
          <a:p>
            <a:pPr marL="566679" lvl="1" indent="-225402" eaLnBrk="1" hangingPunct="1">
              <a:lnSpc>
                <a:spcPct val="75000"/>
              </a:lnSpc>
              <a:buClr>
                <a:schemeClr val="tx2">
                  <a:lumMod val="50000"/>
                </a:schemeClr>
              </a:buClr>
              <a:buFont typeface="Wingdings" pitchFamily="2" charset="2"/>
              <a:buChar char="§"/>
            </a:pPr>
            <a:r>
              <a:rPr lang="en-US" sz="2100" dirty="0"/>
              <a:t>Create a more predictable inventory for career progression</a:t>
            </a:r>
          </a:p>
          <a:p>
            <a:pPr marL="566679" lvl="1" indent="-225402" eaLnBrk="1" hangingPunct="1">
              <a:lnSpc>
                <a:spcPct val="75000"/>
              </a:lnSpc>
              <a:buClr>
                <a:schemeClr val="tx2">
                  <a:lumMod val="50000"/>
                </a:schemeClr>
              </a:buClr>
              <a:buFont typeface="Wingdings" pitchFamily="2" charset="2"/>
              <a:buChar char="§"/>
            </a:pPr>
            <a:r>
              <a:rPr lang="en-US" sz="2100" dirty="0"/>
              <a:t>Provides time for all LDOs to compete for Captain and all CWOs to  compete for CWO4 (most for CWO5) </a:t>
            </a:r>
          </a:p>
          <a:p>
            <a:pPr marL="0" indent="0" eaLnBrk="1" hangingPunct="1">
              <a:lnSpc>
                <a:spcPct val="75000"/>
              </a:lnSpc>
              <a:buClr>
                <a:schemeClr val="tx2">
                  <a:lumMod val="50000"/>
                </a:schemeClr>
              </a:buClr>
              <a:buFont typeface="Wingdings" pitchFamily="2" charset="2"/>
              <a:buNone/>
            </a:pPr>
            <a:endParaRPr lang="en-US" sz="2400" dirty="0"/>
          </a:p>
        </p:txBody>
      </p:sp>
    </p:spTree>
    <p:extLst>
      <p:ext uri="{BB962C8B-B14F-4D97-AF65-F5344CB8AC3E}">
        <p14:creationId xmlns:p14="http://schemas.microsoft.com/office/powerpoint/2010/main" val="2825567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C16C88-8FD6-457D-8F96-90868437154E}" type="slidenum">
              <a:rPr lang="en-US" smtClean="0">
                <a:latin typeface="Arial" pitchFamily="34" charset="0"/>
                <a:cs typeface="Arial" pitchFamily="34" charset="0"/>
              </a:rPr>
              <a:pPr/>
              <a:t>36</a:t>
            </a:fld>
            <a:endParaRPr lang="en-US"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7450" y="700088"/>
            <a:ext cx="4654550" cy="3490912"/>
          </a:xfrm>
          <a:ln/>
        </p:spPr>
      </p:sp>
      <p:sp>
        <p:nvSpPr>
          <p:cNvPr id="11268" name="Rectangle 3"/>
          <p:cNvSpPr>
            <a:spLocks noGrp="1" noChangeArrowheads="1"/>
          </p:cNvSpPr>
          <p:nvPr>
            <p:ph type="body" idx="1"/>
          </p:nvPr>
        </p:nvSpPr>
        <p:spPr>
          <a:xfrm>
            <a:off x="936948" y="4421824"/>
            <a:ext cx="5149209" cy="4187502"/>
          </a:xfrm>
          <a:noFill/>
          <a:ln/>
        </p:spPr>
        <p:txBody>
          <a:bodyPr lIns="90980" tIns="45489" rIns="90980" bIns="45489"/>
          <a:lstStyle/>
          <a:p>
            <a:pPr marL="225740" indent="-225740" eaLnBrk="1" hangingPunct="1">
              <a:lnSpc>
                <a:spcPct val="75000"/>
              </a:lnSpc>
              <a:buClr>
                <a:schemeClr val="tx2">
                  <a:lumMod val="50000"/>
                </a:schemeClr>
              </a:buClr>
              <a:buFont typeface="Wingdings" pitchFamily="2" charset="2"/>
              <a:buChar char="§"/>
            </a:pPr>
            <a:r>
              <a:rPr lang="en-US" sz="2400" dirty="0"/>
              <a:t>Changes in accession windows will:</a:t>
            </a:r>
          </a:p>
          <a:p>
            <a:pPr marL="567528" lvl="1" indent="-225740" eaLnBrk="1" hangingPunct="1">
              <a:lnSpc>
                <a:spcPct val="75000"/>
              </a:lnSpc>
              <a:buClr>
                <a:schemeClr val="tx2">
                  <a:lumMod val="50000"/>
                </a:schemeClr>
              </a:buClr>
              <a:buFont typeface="Wingdings" pitchFamily="2" charset="2"/>
              <a:buChar char="§"/>
            </a:pPr>
            <a:r>
              <a:rPr lang="en-US" sz="2100" dirty="0"/>
              <a:t>Create a more predictable inventory for career progression</a:t>
            </a:r>
          </a:p>
          <a:p>
            <a:pPr marL="567528" lvl="1" indent="-225740" eaLnBrk="1" hangingPunct="1">
              <a:lnSpc>
                <a:spcPct val="75000"/>
              </a:lnSpc>
              <a:buClr>
                <a:schemeClr val="tx2">
                  <a:lumMod val="50000"/>
                </a:schemeClr>
              </a:buClr>
              <a:buFont typeface="Wingdings" pitchFamily="2" charset="2"/>
              <a:buChar char="§"/>
            </a:pPr>
            <a:r>
              <a:rPr lang="en-US" sz="2100" dirty="0"/>
              <a:t>Provides time for all LDOs to compete for Captain and all CWOs to  compete for CWO4 (most for CWO5) </a:t>
            </a:r>
          </a:p>
          <a:p>
            <a:pPr marL="567528" lvl="1" indent="-225740" eaLnBrk="1" hangingPunct="1">
              <a:lnSpc>
                <a:spcPct val="75000"/>
              </a:lnSpc>
              <a:buClr>
                <a:schemeClr val="tx2">
                  <a:lumMod val="50000"/>
                </a:schemeClr>
              </a:buClr>
              <a:buFont typeface="Wingdings" pitchFamily="2" charset="2"/>
              <a:buChar char="§"/>
            </a:pPr>
            <a:r>
              <a:rPr lang="en-US" sz="2100" dirty="0"/>
              <a:t>Minimizes “early” selections from “clogging” the promotion pipeline </a:t>
            </a:r>
          </a:p>
          <a:p>
            <a:pPr marL="225740" indent="-225740" eaLnBrk="1" hangingPunct="1">
              <a:lnSpc>
                <a:spcPct val="75000"/>
              </a:lnSpc>
              <a:buClr>
                <a:schemeClr val="tx2">
                  <a:lumMod val="50000"/>
                </a:schemeClr>
              </a:buClr>
              <a:buFont typeface="Wingdings" pitchFamily="2" charset="2"/>
              <a:buChar char="§"/>
            </a:pPr>
            <a:endParaRPr lang="en-US" sz="2400" dirty="0"/>
          </a:p>
        </p:txBody>
      </p:sp>
    </p:spTree>
    <p:extLst>
      <p:ext uri="{BB962C8B-B14F-4D97-AF65-F5344CB8AC3E}">
        <p14:creationId xmlns:p14="http://schemas.microsoft.com/office/powerpoint/2010/main" val="999613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3972934"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0" name="Rectangle 3"/>
          <p:cNvSpPr>
            <a:spLocks noChangeArrowheads="1"/>
          </p:cNvSpPr>
          <p:nvPr/>
        </p:nvSpPr>
        <p:spPr bwMode="auto">
          <a:xfrm>
            <a:off x="3972934" y="8837023"/>
            <a:ext cx="3037466" cy="460979"/>
          </a:xfrm>
          <a:prstGeom prst="rect">
            <a:avLst/>
          </a:prstGeom>
          <a:noFill/>
          <a:ln w="9525">
            <a:noFill/>
            <a:miter lim="800000"/>
            <a:headEnd/>
            <a:tailEnd/>
          </a:ln>
        </p:spPr>
        <p:txBody>
          <a:bodyPr lIns="19211" tIns="0" rIns="19211" bIns="0" anchor="b"/>
          <a:lstStyle/>
          <a:p>
            <a:pPr algn="r" defTabSz="916334"/>
            <a:r>
              <a:rPr lang="en-US" sz="1000" i="1" dirty="0"/>
              <a:t>12</a:t>
            </a:r>
          </a:p>
        </p:txBody>
      </p:sp>
      <p:sp>
        <p:nvSpPr>
          <p:cNvPr id="55301" name="Rectangle 4"/>
          <p:cNvSpPr>
            <a:spLocks noChangeArrowheads="1"/>
          </p:cNvSpPr>
          <p:nvPr/>
        </p:nvSpPr>
        <p:spPr bwMode="auto">
          <a:xfrm>
            <a:off x="1" y="8837023"/>
            <a:ext cx="3037466" cy="460979"/>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2" name="Rectangle 5"/>
          <p:cNvSpPr>
            <a:spLocks noChangeArrowheads="1"/>
          </p:cNvSpPr>
          <p:nvPr/>
        </p:nvSpPr>
        <p:spPr bwMode="auto">
          <a:xfrm>
            <a:off x="1"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3" name="Rectangle 6"/>
          <p:cNvSpPr>
            <a:spLocks noChangeArrowheads="1"/>
          </p:cNvSpPr>
          <p:nvPr/>
        </p:nvSpPr>
        <p:spPr bwMode="auto">
          <a:xfrm>
            <a:off x="3972934"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4" name="Rectangle 7"/>
          <p:cNvSpPr>
            <a:spLocks noChangeArrowheads="1"/>
          </p:cNvSpPr>
          <p:nvPr/>
        </p:nvSpPr>
        <p:spPr bwMode="auto">
          <a:xfrm>
            <a:off x="3972934" y="8835421"/>
            <a:ext cx="3037466" cy="462580"/>
          </a:xfrm>
          <a:prstGeom prst="rect">
            <a:avLst/>
          </a:prstGeom>
          <a:noFill/>
          <a:ln w="9525">
            <a:noFill/>
            <a:miter lim="800000"/>
            <a:headEnd/>
            <a:tailEnd/>
          </a:ln>
        </p:spPr>
        <p:txBody>
          <a:bodyPr lIns="19211" tIns="0" rIns="19211" bIns="0" anchor="b"/>
          <a:lstStyle/>
          <a:p>
            <a:pPr algn="r" defTabSz="916334"/>
            <a:r>
              <a:rPr lang="en-US" sz="1000" i="1" dirty="0"/>
              <a:t>12</a:t>
            </a:r>
          </a:p>
        </p:txBody>
      </p:sp>
      <p:sp>
        <p:nvSpPr>
          <p:cNvPr id="55305" name="Rectangle 8"/>
          <p:cNvSpPr>
            <a:spLocks noChangeArrowheads="1"/>
          </p:cNvSpPr>
          <p:nvPr/>
        </p:nvSpPr>
        <p:spPr bwMode="auto">
          <a:xfrm>
            <a:off x="1" y="883542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6" name="Rectangle 9"/>
          <p:cNvSpPr>
            <a:spLocks noChangeArrowheads="1"/>
          </p:cNvSpPr>
          <p:nvPr/>
        </p:nvSpPr>
        <p:spPr bwMode="auto">
          <a:xfrm>
            <a:off x="1"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7" name="Rectangle 10"/>
          <p:cNvSpPr>
            <a:spLocks noGrp="1" noRot="1" noChangeAspect="1" noChangeArrowheads="1" noTextEdit="1"/>
          </p:cNvSpPr>
          <p:nvPr>
            <p:ph type="sldImg"/>
          </p:nvPr>
        </p:nvSpPr>
        <p:spPr>
          <a:xfrm>
            <a:off x="1192213" y="703263"/>
            <a:ext cx="4624387" cy="3470275"/>
          </a:xfrm>
          <a:ln w="12700" cap="flat">
            <a:solidFill>
              <a:schemeClr val="tx1"/>
            </a:solidFill>
          </a:ln>
        </p:spPr>
      </p:sp>
      <p:sp>
        <p:nvSpPr>
          <p:cNvPr id="55308" name="Rectangle 11"/>
          <p:cNvSpPr>
            <a:spLocks noGrp="1" noChangeArrowheads="1"/>
          </p:cNvSpPr>
          <p:nvPr>
            <p:ph type="body" idx="1"/>
          </p:nvPr>
        </p:nvSpPr>
        <p:spPr>
          <a:xfrm>
            <a:off x="933865" y="4412912"/>
            <a:ext cx="5142672" cy="4182419"/>
          </a:xfrm>
          <a:noFill/>
          <a:ln/>
        </p:spPr>
        <p:txBody>
          <a:bodyPr lIns="92861" tIns="46431" rIns="92861" bIns="46431"/>
          <a:lstStyle/>
          <a:p>
            <a:pPr eaLnBrk="1" hangingPunct="1"/>
            <a:r>
              <a:rPr lang="en-US" dirty="0"/>
              <a:t>CO’s must control Interview Appraisal Board process and establish and</a:t>
            </a:r>
            <a:r>
              <a:rPr lang="en-US" baseline="0" dirty="0"/>
              <a:t> appoint board members or a command coordinator that ensures Interview Appraisals are not hand-picked by member.  Interview boards must provide honest feedback to the member and to the CO on member’s qualifications and abilities as outlined per the instruction.  If not ready, then DO NOT recommend at the command level, don’t leave this up to the board to filter out.  </a:t>
            </a:r>
            <a:r>
              <a:rPr lang="en-US" dirty="0"/>
              <a:t>Highlight</a:t>
            </a:r>
            <a:r>
              <a:rPr lang="en-US" baseline="0" dirty="0"/>
              <a:t> accomplishments and qualifications here.  Read the precepts from past boards (online).  If there is any issue that needs to be brought to the boards attention, this is the best place to address it.</a:t>
            </a:r>
            <a:endParaRPr lang="en-US" dirty="0"/>
          </a:p>
        </p:txBody>
      </p:sp>
    </p:spTree>
    <p:extLst>
      <p:ext uri="{BB962C8B-B14F-4D97-AF65-F5344CB8AC3E}">
        <p14:creationId xmlns:p14="http://schemas.microsoft.com/office/powerpoint/2010/main" val="358127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39</a:t>
            </a:fld>
            <a:endParaRPr lang="en-US"/>
          </a:p>
        </p:txBody>
      </p:sp>
    </p:spTree>
    <p:extLst>
      <p:ext uri="{BB962C8B-B14F-4D97-AF65-F5344CB8AC3E}">
        <p14:creationId xmlns:p14="http://schemas.microsoft.com/office/powerpoint/2010/main" val="1904280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These</a:t>
            </a:r>
            <a:r>
              <a:rPr lang="en-US" baseline="0" dirty="0"/>
              <a:t> are listed in order of relevance to typical board weighting.  Must have good </a:t>
            </a:r>
            <a:r>
              <a:rPr lang="en-US" baseline="0" dirty="0" err="1"/>
              <a:t>evals</a:t>
            </a:r>
            <a:r>
              <a:rPr lang="en-US" baseline="0" dirty="0"/>
              <a:t>, soft breakouts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42</a:t>
            </a:fld>
            <a:endParaRPr lang="en-US"/>
          </a:p>
        </p:txBody>
      </p:sp>
    </p:spTree>
    <p:extLst>
      <p:ext uri="{BB962C8B-B14F-4D97-AF65-F5344CB8AC3E}">
        <p14:creationId xmlns:p14="http://schemas.microsoft.com/office/powerpoint/2010/main" val="420642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4</a:t>
            </a:fld>
            <a:endParaRPr lang="en-US"/>
          </a:p>
        </p:txBody>
      </p:sp>
    </p:spTree>
    <p:extLst>
      <p:ext uri="{BB962C8B-B14F-4D97-AF65-F5344CB8AC3E}">
        <p14:creationId xmlns:p14="http://schemas.microsoft.com/office/powerpoint/2010/main" val="366909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3972934"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0" name="Rectangle 3"/>
          <p:cNvSpPr>
            <a:spLocks noChangeArrowheads="1"/>
          </p:cNvSpPr>
          <p:nvPr/>
        </p:nvSpPr>
        <p:spPr bwMode="auto">
          <a:xfrm>
            <a:off x="3972934" y="8837023"/>
            <a:ext cx="3037466" cy="460979"/>
          </a:xfrm>
          <a:prstGeom prst="rect">
            <a:avLst/>
          </a:prstGeom>
          <a:noFill/>
          <a:ln w="9525">
            <a:noFill/>
            <a:miter lim="800000"/>
            <a:headEnd/>
            <a:tailEnd/>
          </a:ln>
        </p:spPr>
        <p:txBody>
          <a:bodyPr lIns="19211" tIns="0" rIns="19211" bIns="0" anchor="b"/>
          <a:lstStyle/>
          <a:p>
            <a:pPr algn="r" defTabSz="916334"/>
            <a:r>
              <a:rPr lang="en-US" sz="1000" i="1" dirty="0"/>
              <a:t>12</a:t>
            </a:r>
          </a:p>
        </p:txBody>
      </p:sp>
      <p:sp>
        <p:nvSpPr>
          <p:cNvPr id="55301" name="Rectangle 4"/>
          <p:cNvSpPr>
            <a:spLocks noChangeArrowheads="1"/>
          </p:cNvSpPr>
          <p:nvPr/>
        </p:nvSpPr>
        <p:spPr bwMode="auto">
          <a:xfrm>
            <a:off x="1" y="8837023"/>
            <a:ext cx="3037466" cy="460979"/>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2" name="Rectangle 5"/>
          <p:cNvSpPr>
            <a:spLocks noChangeArrowheads="1"/>
          </p:cNvSpPr>
          <p:nvPr/>
        </p:nvSpPr>
        <p:spPr bwMode="auto">
          <a:xfrm>
            <a:off x="1"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3" name="Rectangle 6"/>
          <p:cNvSpPr>
            <a:spLocks noChangeArrowheads="1"/>
          </p:cNvSpPr>
          <p:nvPr/>
        </p:nvSpPr>
        <p:spPr bwMode="auto">
          <a:xfrm>
            <a:off x="3972934"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4" name="Rectangle 7"/>
          <p:cNvSpPr>
            <a:spLocks noChangeArrowheads="1"/>
          </p:cNvSpPr>
          <p:nvPr/>
        </p:nvSpPr>
        <p:spPr bwMode="auto">
          <a:xfrm>
            <a:off x="3972934" y="8835421"/>
            <a:ext cx="3037466" cy="462580"/>
          </a:xfrm>
          <a:prstGeom prst="rect">
            <a:avLst/>
          </a:prstGeom>
          <a:noFill/>
          <a:ln w="9525">
            <a:noFill/>
            <a:miter lim="800000"/>
            <a:headEnd/>
            <a:tailEnd/>
          </a:ln>
        </p:spPr>
        <p:txBody>
          <a:bodyPr lIns="19211" tIns="0" rIns="19211" bIns="0" anchor="b"/>
          <a:lstStyle/>
          <a:p>
            <a:pPr algn="r" defTabSz="916334"/>
            <a:r>
              <a:rPr lang="en-US" sz="1000" i="1" dirty="0"/>
              <a:t>12</a:t>
            </a:r>
          </a:p>
        </p:txBody>
      </p:sp>
      <p:sp>
        <p:nvSpPr>
          <p:cNvPr id="55305" name="Rectangle 8"/>
          <p:cNvSpPr>
            <a:spLocks noChangeArrowheads="1"/>
          </p:cNvSpPr>
          <p:nvPr/>
        </p:nvSpPr>
        <p:spPr bwMode="auto">
          <a:xfrm>
            <a:off x="1" y="883542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6" name="Rectangle 9"/>
          <p:cNvSpPr>
            <a:spLocks noChangeArrowheads="1"/>
          </p:cNvSpPr>
          <p:nvPr/>
        </p:nvSpPr>
        <p:spPr bwMode="auto">
          <a:xfrm>
            <a:off x="1" y="-1601"/>
            <a:ext cx="3037466" cy="462580"/>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55307" name="Rectangle 10"/>
          <p:cNvSpPr>
            <a:spLocks noGrp="1" noRot="1" noChangeAspect="1" noChangeArrowheads="1" noTextEdit="1"/>
          </p:cNvSpPr>
          <p:nvPr>
            <p:ph type="sldImg"/>
          </p:nvPr>
        </p:nvSpPr>
        <p:spPr>
          <a:xfrm>
            <a:off x="1192213" y="703263"/>
            <a:ext cx="4624387" cy="3470275"/>
          </a:xfrm>
          <a:ln w="12700" cap="flat">
            <a:solidFill>
              <a:schemeClr val="tx1"/>
            </a:solidFill>
          </a:ln>
        </p:spPr>
      </p:sp>
      <p:sp>
        <p:nvSpPr>
          <p:cNvPr id="55308" name="Rectangle 11"/>
          <p:cNvSpPr>
            <a:spLocks noGrp="1" noChangeArrowheads="1"/>
          </p:cNvSpPr>
          <p:nvPr>
            <p:ph type="body" idx="1"/>
          </p:nvPr>
        </p:nvSpPr>
        <p:spPr>
          <a:xfrm>
            <a:off x="933865" y="4412912"/>
            <a:ext cx="5142672" cy="4182419"/>
          </a:xfrm>
          <a:noFill/>
          <a:ln/>
        </p:spPr>
        <p:txBody>
          <a:bodyPr lIns="92861" tIns="46431" rIns="92861" bIns="46431"/>
          <a:lstStyle/>
          <a:p>
            <a:pPr eaLnBrk="1" hangingPunct="1"/>
            <a:r>
              <a:rPr lang="en-US" dirty="0"/>
              <a:t>CO’s must control Interview Appraisal Board process and establish and</a:t>
            </a:r>
            <a:r>
              <a:rPr lang="en-US" baseline="0" dirty="0"/>
              <a:t> appoint board members or a command coordinator that ensures Interview Appraisals are not hand-picked by member.  Interview boards must provide honest feedback to the member and to the CO on member’s qualifications and abilities as outlined per the instruction.  If not ready, then DO NOT recommend at the command level, don’t leave this up to the board to filter out.  </a:t>
            </a:r>
            <a:r>
              <a:rPr lang="en-US" dirty="0"/>
              <a:t>Highlight</a:t>
            </a:r>
            <a:r>
              <a:rPr lang="en-US" baseline="0" dirty="0"/>
              <a:t> accomplishments and qualifications here.  Read the precepts from past boards (online).  If there is any issue that needs to be brought to the boards attention, this is the best place to address it.</a:t>
            </a:r>
            <a:endParaRPr lang="en-US" dirty="0"/>
          </a:p>
        </p:txBody>
      </p:sp>
    </p:spTree>
    <p:extLst>
      <p:ext uri="{BB962C8B-B14F-4D97-AF65-F5344CB8AC3E}">
        <p14:creationId xmlns:p14="http://schemas.microsoft.com/office/powerpoint/2010/main" val="2770662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44</a:t>
            </a:fld>
            <a:endParaRPr lang="en-US"/>
          </a:p>
        </p:txBody>
      </p:sp>
    </p:spTree>
    <p:extLst>
      <p:ext uri="{BB962C8B-B14F-4D97-AF65-F5344CB8AC3E}">
        <p14:creationId xmlns:p14="http://schemas.microsoft.com/office/powerpoint/2010/main" val="1423883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sample application.  Don’t deviate.  If in doubt, ask an LDO/CWO.</a:t>
            </a:r>
            <a:r>
              <a:rPr lang="en-US" baseline="0" dirty="0"/>
              <a:t> Reach out to OCM/PERS-803.</a:t>
            </a:r>
            <a:endParaRPr lang="en-US" dirty="0"/>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45</a:t>
            </a:fld>
            <a:endParaRPr lang="en-US"/>
          </a:p>
        </p:txBody>
      </p:sp>
    </p:spTree>
    <p:extLst>
      <p:ext uri="{BB962C8B-B14F-4D97-AF65-F5344CB8AC3E}">
        <p14:creationId xmlns:p14="http://schemas.microsoft.com/office/powerpoint/2010/main" val="1470184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3435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almost identical to previous years</a:t>
            </a:r>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52</a:t>
            </a:fld>
            <a:endParaRPr lang="en-US"/>
          </a:p>
        </p:txBody>
      </p:sp>
    </p:spTree>
    <p:extLst>
      <p:ext uri="{BB962C8B-B14F-4D97-AF65-F5344CB8AC3E}">
        <p14:creationId xmlns:p14="http://schemas.microsoft.com/office/powerpoint/2010/main" val="414514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ChangeArrowheads="1"/>
          </p:cNvSpPr>
          <p:nvPr/>
        </p:nvSpPr>
        <p:spPr bwMode="auto">
          <a:xfrm>
            <a:off x="3974542" y="-1599"/>
            <a:ext cx="3037465" cy="465781"/>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60420" name="Rectangle 3"/>
          <p:cNvSpPr>
            <a:spLocks noChangeArrowheads="1"/>
          </p:cNvSpPr>
          <p:nvPr/>
        </p:nvSpPr>
        <p:spPr bwMode="auto">
          <a:xfrm>
            <a:off x="3974542" y="8832223"/>
            <a:ext cx="3037465" cy="465781"/>
          </a:xfrm>
          <a:prstGeom prst="rect">
            <a:avLst/>
          </a:prstGeom>
          <a:noFill/>
          <a:ln w="9525">
            <a:noFill/>
            <a:miter lim="800000"/>
            <a:headEnd/>
            <a:tailEnd/>
          </a:ln>
        </p:spPr>
        <p:txBody>
          <a:bodyPr lIns="19679" tIns="0" rIns="19679" bIns="0" anchor="b"/>
          <a:lstStyle/>
          <a:p>
            <a:pPr algn="r" defTabSz="941965"/>
            <a:r>
              <a:rPr lang="en-US" sz="1000" i="1" dirty="0"/>
              <a:t>20</a:t>
            </a:r>
          </a:p>
        </p:txBody>
      </p:sp>
      <p:sp>
        <p:nvSpPr>
          <p:cNvPr id="60421" name="Rectangle 4"/>
          <p:cNvSpPr>
            <a:spLocks noChangeArrowheads="1"/>
          </p:cNvSpPr>
          <p:nvPr/>
        </p:nvSpPr>
        <p:spPr bwMode="auto">
          <a:xfrm>
            <a:off x="-1604" y="8832223"/>
            <a:ext cx="3037466" cy="465781"/>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60422" name="Rectangle 5"/>
          <p:cNvSpPr>
            <a:spLocks noChangeArrowheads="1"/>
          </p:cNvSpPr>
          <p:nvPr/>
        </p:nvSpPr>
        <p:spPr bwMode="auto">
          <a:xfrm>
            <a:off x="-1604" y="-1599"/>
            <a:ext cx="3037466" cy="465781"/>
          </a:xfrm>
          <a:prstGeom prst="rect">
            <a:avLst/>
          </a:prstGeom>
          <a:noFill/>
          <a:ln w="9525">
            <a:noFill/>
            <a:miter lim="800000"/>
            <a:headEnd/>
            <a:tailEnd/>
          </a:ln>
        </p:spPr>
        <p:txBody>
          <a:bodyPr wrap="none" lIns="92273" tIns="46136" rIns="92273" bIns="46136" anchor="ctr"/>
          <a:lstStyle/>
          <a:p>
            <a:pPr>
              <a:spcBef>
                <a:spcPct val="20000"/>
              </a:spcBef>
              <a:buFontTx/>
              <a:buChar char="•"/>
            </a:pPr>
            <a:endParaRPr lang="en-US" dirty="0"/>
          </a:p>
        </p:txBody>
      </p:sp>
      <p:sp>
        <p:nvSpPr>
          <p:cNvPr id="60423" name="Rectangle 6"/>
          <p:cNvSpPr>
            <a:spLocks noGrp="1" noRot="1" noChangeAspect="1" noChangeArrowheads="1" noTextEdit="1"/>
          </p:cNvSpPr>
          <p:nvPr>
            <p:ph type="sldImg"/>
          </p:nvPr>
        </p:nvSpPr>
        <p:spPr>
          <a:xfrm>
            <a:off x="1223963" y="739775"/>
            <a:ext cx="4576762" cy="3433763"/>
          </a:xfrm>
          <a:ln w="12700" cap="flat">
            <a:solidFill>
              <a:schemeClr val="tx1"/>
            </a:solidFill>
          </a:ln>
        </p:spPr>
      </p:sp>
      <p:sp>
        <p:nvSpPr>
          <p:cNvPr id="60424" name="Rectangle 7"/>
          <p:cNvSpPr>
            <a:spLocks noGrp="1" noChangeArrowheads="1"/>
          </p:cNvSpPr>
          <p:nvPr>
            <p:ph type="body" idx="1"/>
          </p:nvPr>
        </p:nvSpPr>
        <p:spPr>
          <a:xfrm>
            <a:off x="779825" y="4414510"/>
            <a:ext cx="5607999" cy="3681426"/>
          </a:xfrm>
          <a:noFill/>
          <a:ln/>
        </p:spPr>
        <p:txBody>
          <a:bodyPr lIns="91841" tIns="47560" rIns="91841" bIns="47560"/>
          <a:lstStyle/>
          <a:p>
            <a:pPr defTabSz="903517" eaLnBrk="1" hangingPunct="1"/>
            <a:endParaRPr lang="en-US" sz="16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96142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a:defRPr/>
            </a:pPr>
            <a:fld id="{3BC16C88-8FD6-457D-8F96-90868437154E}" type="slidenum">
              <a:rPr lang="en-US">
                <a:solidFill>
                  <a:srgbClr val="000000"/>
                </a:solidFill>
                <a:latin typeface="Arial" pitchFamily="34" charset="0"/>
                <a:cs typeface="Arial" pitchFamily="34" charset="0"/>
              </a:rPr>
              <a:pPr>
                <a:defRPr/>
              </a:pPr>
              <a:t>60</a:t>
            </a:fld>
            <a:endParaRPr lang="en-US">
              <a:solidFill>
                <a:srgbClr val="000000"/>
              </a:solidFill>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4275" y="698500"/>
            <a:ext cx="4648200" cy="3486150"/>
          </a:xfrm>
          <a:ln/>
        </p:spPr>
      </p:sp>
      <p:sp>
        <p:nvSpPr>
          <p:cNvPr id="11268" name="Rectangle 3"/>
          <p:cNvSpPr>
            <a:spLocks noGrp="1" noChangeArrowheads="1"/>
          </p:cNvSpPr>
          <p:nvPr>
            <p:ph type="body" idx="1"/>
          </p:nvPr>
        </p:nvSpPr>
        <p:spPr>
          <a:xfrm>
            <a:off x="935253" y="4415792"/>
            <a:ext cx="5139898" cy="4181789"/>
          </a:xfrm>
          <a:noFill/>
          <a:ln/>
        </p:spPr>
        <p:txBody>
          <a:bodyPr lIns="90838" tIns="45417" rIns="90838" bIns="45417"/>
          <a:lstStyle/>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15866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5</a:t>
            </a:fld>
            <a:endParaRPr lang="en-US"/>
          </a:p>
        </p:txBody>
      </p:sp>
    </p:spTree>
    <p:extLst>
      <p:ext uri="{BB962C8B-B14F-4D97-AF65-F5344CB8AC3E}">
        <p14:creationId xmlns:p14="http://schemas.microsoft.com/office/powerpoint/2010/main" val="953064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a:defRPr/>
            </a:pPr>
            <a:fld id="{3BC16C88-8FD6-457D-8F96-90868437154E}" type="slidenum">
              <a:rPr lang="en-US">
                <a:solidFill>
                  <a:srgbClr val="000000"/>
                </a:solidFill>
                <a:latin typeface="Arial" pitchFamily="34" charset="0"/>
                <a:cs typeface="Arial" pitchFamily="34" charset="0"/>
              </a:rPr>
              <a:pPr>
                <a:defRPr/>
              </a:pPr>
              <a:t>61</a:t>
            </a:fld>
            <a:endParaRPr lang="en-US">
              <a:solidFill>
                <a:srgbClr val="000000"/>
              </a:solidFill>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1184275" y="698500"/>
            <a:ext cx="4648200" cy="3486150"/>
          </a:xfrm>
          <a:ln/>
        </p:spPr>
      </p:sp>
      <p:sp>
        <p:nvSpPr>
          <p:cNvPr id="11268" name="Rectangle 3"/>
          <p:cNvSpPr>
            <a:spLocks noGrp="1" noChangeArrowheads="1"/>
          </p:cNvSpPr>
          <p:nvPr>
            <p:ph type="body" idx="1"/>
          </p:nvPr>
        </p:nvSpPr>
        <p:spPr>
          <a:xfrm>
            <a:off x="935253" y="4415792"/>
            <a:ext cx="5139898" cy="4181789"/>
          </a:xfrm>
          <a:noFill/>
          <a:ln/>
        </p:spPr>
        <p:txBody>
          <a:bodyPr lIns="90838" tIns="45417" rIns="90838" bIns="45417"/>
          <a:lstStyle/>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45521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6</a:t>
            </a:fld>
            <a:endParaRPr lang="en-US"/>
          </a:p>
        </p:txBody>
      </p:sp>
    </p:spTree>
    <p:extLst>
      <p:ext uri="{BB962C8B-B14F-4D97-AF65-F5344CB8AC3E}">
        <p14:creationId xmlns:p14="http://schemas.microsoft.com/office/powerpoint/2010/main" val="260200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7</a:t>
            </a:fld>
            <a:endParaRPr lang="en-US"/>
          </a:p>
        </p:txBody>
      </p:sp>
    </p:spTree>
    <p:extLst>
      <p:ext uri="{BB962C8B-B14F-4D97-AF65-F5344CB8AC3E}">
        <p14:creationId xmlns:p14="http://schemas.microsoft.com/office/powerpoint/2010/main" val="132412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D6946E-320B-4325-8E04-50F0DEE45CD9}" type="slidenum">
              <a:rPr lang="en-US" smtClean="0"/>
              <a:pPr>
                <a:defRPr/>
              </a:pPr>
              <a:t>8</a:t>
            </a:fld>
            <a:endParaRPr lang="en-US"/>
          </a:p>
        </p:txBody>
      </p:sp>
    </p:spTree>
    <p:extLst>
      <p:ext uri="{BB962C8B-B14F-4D97-AF65-F5344CB8AC3E}">
        <p14:creationId xmlns:p14="http://schemas.microsoft.com/office/powerpoint/2010/main" val="125990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1E1F39BD-B18C-438D-8302-1100E6C2676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31003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141538" y="6446839"/>
            <a:ext cx="1090362" cy="276999"/>
          </a:xfrm>
          <a:prstGeom prst="rect">
            <a:avLst/>
          </a:prstGeom>
          <a:noFill/>
          <a:ln w="9525">
            <a:noFill/>
            <a:miter lim="800000"/>
            <a:headEnd/>
            <a:tailEnd/>
          </a:ln>
          <a:effectLst/>
        </p:spPr>
        <p:txBody>
          <a:bodyPr wrap="none">
            <a:spAutoFit/>
          </a:bodyPr>
          <a:lstStyle/>
          <a:p>
            <a:pPr algn="r">
              <a:defRPr/>
            </a:pPr>
            <a:r>
              <a:rPr lang="en-US" sz="1200" dirty="0">
                <a:solidFill>
                  <a:srgbClr val="00CC00"/>
                </a:solidFill>
                <a:latin typeface="+mn-lt"/>
              </a:rPr>
              <a:t>Unclassified</a:t>
            </a:r>
          </a:p>
        </p:txBody>
      </p:sp>
      <p:sp>
        <p:nvSpPr>
          <p:cNvPr id="9" name="Title 1"/>
          <p:cNvSpPr>
            <a:spLocks noGrp="1"/>
          </p:cNvSpPr>
          <p:nvPr>
            <p:ph type="title"/>
          </p:nvPr>
        </p:nvSpPr>
        <p:spPr>
          <a:xfrm>
            <a:off x="749300" y="76200"/>
            <a:ext cx="7645400" cy="1143000"/>
          </a:xfrm>
        </p:spPr>
        <p:txBody>
          <a:bodyPr/>
          <a:lstStyle>
            <a:lvl1pPr algn="ctr">
              <a:defRPr sz="3600"/>
            </a:lvl1pPr>
          </a:lstStyle>
          <a:p>
            <a:r>
              <a:rPr lang="en-US" dirty="0"/>
              <a:t>Click to edit Master title style</a:t>
            </a:r>
          </a:p>
        </p:txBody>
      </p:sp>
      <p:sp>
        <p:nvSpPr>
          <p:cNvPr id="11" name="Text Placeholder 10"/>
          <p:cNvSpPr>
            <a:spLocks noGrp="1"/>
          </p:cNvSpPr>
          <p:nvPr>
            <p:ph type="body" sz="quarter" idx="11"/>
          </p:nvPr>
        </p:nvSpPr>
        <p:spPr>
          <a:xfrm>
            <a:off x="1515270" y="4429125"/>
            <a:ext cx="6113463" cy="1980640"/>
          </a:xfrm>
        </p:spPr>
        <p:txBody>
          <a:bodyPr/>
          <a:lstStyle>
            <a:lvl1pPr marL="0" indent="0" algn="ctr">
              <a:buNone/>
              <a:defRPr/>
            </a:lvl1pPr>
            <a:lvl2pPr marL="0" indent="0" algn="ctr">
              <a:buNone/>
              <a:defRPr/>
            </a:lvl2pPr>
            <a:lvl3pPr marL="0" indent="0" algn="ctr">
              <a:buNone/>
              <a:defRPr/>
            </a:lvl3pPr>
            <a:lvl4pPr algn="ctr">
              <a:buNone/>
              <a:defRPr/>
            </a:lvl4pPr>
            <a:lvl5pPr marL="0" indent="0" algn="ctr">
              <a:buNone/>
              <a:defRPr b="1"/>
            </a:lvl5pPr>
          </a:lstStyle>
          <a:p>
            <a:pPr lvl="0"/>
            <a:r>
              <a:rPr lang="en-US" dirty="0"/>
              <a:t>Click to edit Master text styles</a:t>
            </a:r>
          </a:p>
          <a:p>
            <a:pPr lvl="1"/>
            <a:r>
              <a:rPr lang="en-US" dirty="0"/>
              <a:t>Second level</a:t>
            </a:r>
          </a:p>
          <a:p>
            <a:pPr lvl="4"/>
            <a:endParaRPr lang="en-US" dirty="0"/>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FC63BB6-36FC-44DC-B3C1-E02F664611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4AB8AB-3EBC-43BA-8934-64629AF2189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4"/>
          <p:cNvSpPr>
            <a:spLocks noGrp="1" noChangeArrowheads="1"/>
          </p:cNvSpPr>
          <p:nvPr>
            <p:ph type="ftr" sz="quarter" idx="10"/>
          </p:nvPr>
        </p:nvSpPr>
        <p:spPr>
          <a:xfrm>
            <a:off x="8582025" y="6510338"/>
            <a:ext cx="533400" cy="323850"/>
          </a:xfrm>
          <a:prstGeom prst="rect">
            <a:avLst/>
          </a:prstGeom>
          <a:ln/>
        </p:spPr>
        <p:txBody>
          <a:bodyPr/>
          <a:lstStyle>
            <a:lvl1pPr>
              <a:defRPr/>
            </a:lvl1pPr>
          </a:lstStyle>
          <a:p>
            <a:pPr>
              <a:defRPr/>
            </a:pPr>
            <a:endParaRPr lang="en-US" dirty="0">
              <a:solidFill>
                <a:srgbClr val="0000CC"/>
              </a:solidFill>
            </a:endParaRPr>
          </a:p>
        </p:txBody>
      </p:sp>
    </p:spTree>
    <p:extLst>
      <p:ext uri="{BB962C8B-B14F-4D97-AF65-F5344CB8AC3E}">
        <p14:creationId xmlns:p14="http://schemas.microsoft.com/office/powerpoint/2010/main" val="138383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p:cNvSpPr txBox="1">
            <a:spLocks/>
          </p:cNvSpPr>
          <p:nvPr userDrawn="1"/>
        </p:nvSpPr>
        <p:spPr>
          <a:xfrm>
            <a:off x="6146314" y="6429004"/>
            <a:ext cx="2895600"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D573D8-63DA-4DDD-B977-99004235DF61}" type="slidenum">
              <a:rPr lang="en-US" smtClean="0"/>
              <a:pPr>
                <a:defRPr/>
              </a:pPr>
              <a:t>‹#›</a:t>
            </a:fld>
            <a:endParaRPr lang="en-US" dirty="0"/>
          </a:p>
        </p:txBody>
      </p:sp>
      <p:grpSp>
        <p:nvGrpSpPr>
          <p:cNvPr id="9" name="Group 8"/>
          <p:cNvGrpSpPr/>
          <p:nvPr userDrawn="1"/>
        </p:nvGrpSpPr>
        <p:grpSpPr>
          <a:xfrm>
            <a:off x="228600" y="1121571"/>
            <a:ext cx="8686800" cy="76200"/>
            <a:chOff x="228600" y="1173163"/>
            <a:chExt cx="8686800" cy="76200"/>
          </a:xfrm>
        </p:grpSpPr>
        <p:sp>
          <p:nvSpPr>
            <p:cNvPr id="10"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1"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Tree>
    <p:extLst>
      <p:ext uri="{BB962C8B-B14F-4D97-AF65-F5344CB8AC3E}">
        <p14:creationId xmlns:p14="http://schemas.microsoft.com/office/powerpoint/2010/main" val="138296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Slide Number Placeholder 1"/>
          <p:cNvSpPr txBox="1">
            <a:spLocks/>
          </p:cNvSpPr>
          <p:nvPr userDrawn="1"/>
        </p:nvSpPr>
        <p:spPr>
          <a:xfrm>
            <a:off x="6146314" y="6429004"/>
            <a:ext cx="2895600"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D573D8-63DA-4DDD-B977-99004235DF61}" type="slidenum">
              <a:rPr lang="en-US" smtClean="0"/>
              <a:pPr>
                <a:defRPr/>
              </a:pPr>
              <a:t>‹#›</a:t>
            </a:fld>
            <a:endParaRPr lang="en-US" dirty="0"/>
          </a:p>
        </p:txBody>
      </p:sp>
    </p:spTree>
    <p:extLst>
      <p:ext uri="{BB962C8B-B14F-4D97-AF65-F5344CB8AC3E}">
        <p14:creationId xmlns:p14="http://schemas.microsoft.com/office/powerpoint/2010/main" val="321291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09688" y="76200"/>
            <a:ext cx="764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8313" y="1509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30" name="Rectangle 6"/>
          <p:cNvSpPr>
            <a:spLocks noGrp="1" noChangeArrowheads="1"/>
          </p:cNvSpPr>
          <p:nvPr>
            <p:ph type="sldNum" sz="quarter" idx="4"/>
          </p:nvPr>
        </p:nvSpPr>
        <p:spPr bwMode="auto">
          <a:xfrm>
            <a:off x="8472488" y="6604000"/>
            <a:ext cx="671512"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charset="0"/>
              </a:defRPr>
            </a:lvl1pPr>
          </a:lstStyle>
          <a:p>
            <a:pPr>
              <a:defRPr/>
            </a:pPr>
            <a:fld id="{404AB8AB-3EBC-43BA-8934-64629AF21890}" type="slidenum">
              <a:rPr lang="en-US"/>
              <a:pPr>
                <a:defRPr/>
              </a:pPr>
              <a:t>‹#›</a:t>
            </a:fld>
            <a:endParaRPr lang="en-US"/>
          </a:p>
        </p:txBody>
      </p:sp>
      <p:grpSp>
        <p:nvGrpSpPr>
          <p:cNvPr id="9" name="Group 8"/>
          <p:cNvGrpSpPr/>
          <p:nvPr userDrawn="1"/>
        </p:nvGrpSpPr>
        <p:grpSpPr>
          <a:xfrm>
            <a:off x="228600" y="1121571"/>
            <a:ext cx="8686800" cy="76200"/>
            <a:chOff x="228600" y="1173163"/>
            <a:chExt cx="8686800" cy="76200"/>
          </a:xfrm>
        </p:grpSpPr>
        <p:sp>
          <p:nvSpPr>
            <p:cNvPr id="10"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1"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4" name="Picture 13"/>
          <p:cNvPicPr>
            <a:picLocks noChangeAspect="1"/>
          </p:cNvPicPr>
          <p:nvPr userDrawn="1"/>
        </p:nvPicPr>
        <p:blipFill>
          <a:blip r:embed="rId8"/>
          <a:stretch>
            <a:fillRect/>
          </a:stretch>
        </p:blipFill>
        <p:spPr>
          <a:xfrm>
            <a:off x="308282" y="138023"/>
            <a:ext cx="921725" cy="92172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Lst>
  <p:hf hdr="0" ftr="0" dt="0"/>
  <p:txStyles>
    <p:titleStyle>
      <a:lvl1pPr algn="r" rtl="0" eaLnBrk="0" fontAlgn="base" hangingPunct="0">
        <a:spcBef>
          <a:spcPct val="0"/>
        </a:spcBef>
        <a:spcAft>
          <a:spcPct val="0"/>
        </a:spcAft>
        <a:defRPr sz="3200" b="1" i="1">
          <a:solidFill>
            <a:srgbClr val="000066"/>
          </a:solidFill>
          <a:latin typeface="+mj-lt"/>
          <a:ea typeface="+mj-ea"/>
          <a:cs typeface="+mj-cs"/>
        </a:defRPr>
      </a:lvl1pPr>
      <a:lvl2pPr algn="r" rtl="0" eaLnBrk="0" fontAlgn="base" hangingPunct="0">
        <a:spcBef>
          <a:spcPct val="0"/>
        </a:spcBef>
        <a:spcAft>
          <a:spcPct val="0"/>
        </a:spcAft>
        <a:defRPr sz="3200" b="1" i="1">
          <a:solidFill>
            <a:srgbClr val="000066"/>
          </a:solidFill>
          <a:latin typeface="Arial" charset="0"/>
          <a:cs typeface="Times New Roman" pitchFamily="18" charset="0"/>
        </a:defRPr>
      </a:lvl2pPr>
      <a:lvl3pPr algn="r" rtl="0" eaLnBrk="0" fontAlgn="base" hangingPunct="0">
        <a:spcBef>
          <a:spcPct val="0"/>
        </a:spcBef>
        <a:spcAft>
          <a:spcPct val="0"/>
        </a:spcAft>
        <a:defRPr sz="3200" b="1" i="1">
          <a:solidFill>
            <a:srgbClr val="000066"/>
          </a:solidFill>
          <a:latin typeface="Arial" charset="0"/>
          <a:cs typeface="Times New Roman" pitchFamily="18" charset="0"/>
        </a:defRPr>
      </a:lvl3pPr>
      <a:lvl4pPr algn="r" rtl="0" eaLnBrk="0" fontAlgn="base" hangingPunct="0">
        <a:spcBef>
          <a:spcPct val="0"/>
        </a:spcBef>
        <a:spcAft>
          <a:spcPct val="0"/>
        </a:spcAft>
        <a:defRPr sz="3200" b="1" i="1">
          <a:solidFill>
            <a:srgbClr val="000066"/>
          </a:solidFill>
          <a:latin typeface="Arial" charset="0"/>
          <a:cs typeface="Times New Roman" pitchFamily="18" charset="0"/>
        </a:defRPr>
      </a:lvl4pPr>
      <a:lvl5pPr algn="r" rtl="0" eaLnBrk="0" fontAlgn="base" hangingPunct="0">
        <a:spcBef>
          <a:spcPct val="0"/>
        </a:spcBef>
        <a:spcAft>
          <a:spcPct val="0"/>
        </a:spcAft>
        <a:defRPr sz="3200" b="1" i="1">
          <a:solidFill>
            <a:srgbClr val="000066"/>
          </a:solidFill>
          <a:latin typeface="Arial" charset="0"/>
          <a:cs typeface="Times New Roman" pitchFamily="18" charset="0"/>
        </a:defRPr>
      </a:lvl5pPr>
      <a:lvl6pPr marL="457200" algn="r" rtl="0" fontAlgn="base">
        <a:spcBef>
          <a:spcPct val="0"/>
        </a:spcBef>
        <a:spcAft>
          <a:spcPct val="0"/>
        </a:spcAft>
        <a:defRPr sz="3200" b="1" i="1">
          <a:solidFill>
            <a:srgbClr val="000066"/>
          </a:solidFill>
          <a:latin typeface="Arial" charset="0"/>
          <a:cs typeface="Times New Roman" pitchFamily="18" charset="0"/>
        </a:defRPr>
      </a:lvl6pPr>
      <a:lvl7pPr marL="914400" algn="r" rtl="0" fontAlgn="base">
        <a:spcBef>
          <a:spcPct val="0"/>
        </a:spcBef>
        <a:spcAft>
          <a:spcPct val="0"/>
        </a:spcAft>
        <a:defRPr sz="3200" b="1" i="1">
          <a:solidFill>
            <a:srgbClr val="000066"/>
          </a:solidFill>
          <a:latin typeface="Arial" charset="0"/>
          <a:cs typeface="Times New Roman" pitchFamily="18" charset="0"/>
        </a:defRPr>
      </a:lvl7pPr>
      <a:lvl8pPr marL="1371600" algn="r" rtl="0" fontAlgn="base">
        <a:spcBef>
          <a:spcPct val="0"/>
        </a:spcBef>
        <a:spcAft>
          <a:spcPct val="0"/>
        </a:spcAft>
        <a:defRPr sz="3200" b="1" i="1">
          <a:solidFill>
            <a:srgbClr val="000066"/>
          </a:solidFill>
          <a:latin typeface="Arial" charset="0"/>
          <a:cs typeface="Times New Roman" pitchFamily="18" charset="0"/>
        </a:defRPr>
      </a:lvl8pPr>
      <a:lvl9pPr marL="1828800" algn="r" rtl="0" fontAlgn="base">
        <a:spcBef>
          <a:spcPct val="0"/>
        </a:spcBef>
        <a:spcAft>
          <a:spcPct val="0"/>
        </a:spcAft>
        <a:defRPr sz="3200" b="1" i="1">
          <a:solidFill>
            <a:srgbClr val="000066"/>
          </a:solidFill>
          <a:latin typeface="Arial" charset="0"/>
          <a:cs typeface="Times New Roman" pitchFamily="18" charset="0"/>
        </a:defRPr>
      </a:lvl9pPr>
    </p:titleStyle>
    <p:body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tmp"/></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www.ijreview.com/2014/12/220726-kim-jong-un-going-lose-finds-sony-just-decided-intervie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google.com/url?sa=i&amp;rct=j&amp;q=&amp;esrc=s&amp;frm=1&amp;source=images&amp;cd=&amp;cad=rja&amp;uact=8&amp;ved=0CAcQjRw&amp;url=https://www.navycs.com/officer/intelligenceofficer.html&amp;ei=d2YRVar8DYXVggTcgoDwCA&amp;psig=AFQjCNFeqbAVWqDcXTj-jsVSQsLC2F4ylA&amp;ust=1427289808710715" TargetMode="External"/><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google.com/url?sa=i&amp;rct=j&amp;q=&amp;esrc=s&amp;frm=1&amp;source=images&amp;cd=&amp;cad=rja&amp;uact=8&amp;ved=0CAcQjRw&amp;url=http://www.msc.navy.mil/sealift/2009/august/safeguard.htm&amp;ei=d2sRVcfBAYGxggT_loOIDw&amp;psig=AFQjCNFsVz-hozky_9LL73jJLLanq7tH-w&amp;ust=1427290355690722" TargetMode="External"/><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google.com/url?sa=i&amp;rct=j&amp;q=&amp;esrc=s&amp;frm=1&amp;source=images&amp;cd=&amp;cad=rja&amp;uact=8&amp;ved=0CAcQjRw&amp;url=https://www.navycs.com/officer/intelligenceofficer.html&amp;ei=d2YRVar8DYXVggTcgoDwCA&amp;psig=AFQjCNFeqbAVWqDcXTj-jsVSQsLC2F4ylA&amp;ust=1427289808710715"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mynavyhr.navy.mil/Career-Management/Community-Management/Officer/Active-OCM/LDO-CWO/Applicant-Informa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587375"/>
            <a:ext cx="8686800" cy="1470025"/>
          </a:xfrm>
        </p:spPr>
        <p:txBody>
          <a:bodyPr>
            <a:noAutofit/>
          </a:bodyPr>
          <a:lstStyle/>
          <a:p>
            <a:pPr algn="ctr"/>
            <a:r>
              <a:rPr lang="en-US" sz="4800" b="1" i="0" dirty="0"/>
              <a:t>Submarine-specific </a:t>
            </a:r>
            <a:br>
              <a:rPr lang="en-US" sz="4800" b="1" i="0" dirty="0"/>
            </a:br>
            <a:r>
              <a:rPr lang="en-US" sz="4800" b="1" i="0" dirty="0"/>
              <a:t>LDO/CWO Applicant Brief</a:t>
            </a:r>
          </a:p>
        </p:txBody>
      </p:sp>
      <p:pic>
        <p:nvPicPr>
          <p:cNvPr id="9" name="Picture 2" descr="C:\Users\michael.dahlgren\Pictures\mustang ldo cw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280" y="2269651"/>
            <a:ext cx="2102848" cy="2051949"/>
          </a:xfrm>
          <a:prstGeom prst="rect">
            <a:avLst/>
          </a:prstGeom>
          <a:noFill/>
          <a:effectLst>
            <a:glow rad="114300">
              <a:srgbClr val="000099">
                <a:alpha val="18000"/>
              </a:srgbClr>
            </a:glow>
          </a:effectLst>
          <a:scene3d>
            <a:camera prst="orthographicFront"/>
            <a:lightRig rig="chilly" dir="t"/>
          </a:scene3d>
          <a:sp3d>
            <a:bevelT prst="slope"/>
            <a:bevelB w="114300" prst="artDeco"/>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685800" y="2955764"/>
            <a:ext cx="1459017" cy="1459017"/>
          </a:xfrm>
          <a:prstGeom prst="rect">
            <a:avLst/>
          </a:prstGeom>
          <a:effectLst>
            <a:glow rad="139700">
              <a:schemeClr val="accent6">
                <a:satMod val="175000"/>
                <a:alpha val="40000"/>
              </a:schemeClr>
            </a:glow>
            <a:reflection blurRad="6350" stA="52000" endA="300" endPos="35000" dist="787400" dir="5400000" sy="-100000" algn="bl" rotWithShape="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935" y="2703524"/>
            <a:ext cx="1963496" cy="1963496"/>
          </a:xfrm>
          <a:prstGeom prst="ellipse">
            <a:avLst/>
          </a:prstGeom>
          <a:ln w="63500" cap="rnd">
            <a:solidFill>
              <a:srgbClr val="333333"/>
            </a:solidFill>
          </a:ln>
          <a:effectLst>
            <a:glow rad="495300">
              <a:srgbClr val="0000FF">
                <a:alpha val="8000"/>
              </a:srgb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
          <p:cNvSpPr txBox="1"/>
          <p:nvPr/>
        </p:nvSpPr>
        <p:spPr>
          <a:xfrm>
            <a:off x="334109" y="375124"/>
            <a:ext cx="8150469" cy="246221"/>
          </a:xfrm>
          <a:prstGeom prst="rect">
            <a:avLst/>
          </a:prstGeom>
          <a:solidFill>
            <a:srgbClr val="FFFF00"/>
          </a:solidFill>
        </p:spPr>
        <p:txBody>
          <a:bodyPr wrap="square" rtlCol="0">
            <a:spAutoFit/>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pPr algn="l"/>
            <a:r>
              <a:rPr lang="en-US" sz="1000" dirty="0"/>
              <a:t>https://www.mynavyhr.navy.mil/Career-Management/Community-Management/Officer/Active-OCM/LDO-CWO/Applicant-Information/</a:t>
            </a:r>
          </a:p>
        </p:txBody>
      </p:sp>
      <p:sp>
        <p:nvSpPr>
          <p:cNvPr id="5" name="Subtitle 4">
            <a:extLst>
              <a:ext uri="{FF2B5EF4-FFF2-40B4-BE49-F238E27FC236}">
                <a16:creationId xmlns:a16="http://schemas.microsoft.com/office/drawing/2014/main" id="{E0261122-B96A-BC16-9BF3-8FFA638DD7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452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1509166020"/>
              </p:ext>
            </p:extLst>
          </p:nvPr>
        </p:nvGraphicFramePr>
        <p:xfrm>
          <a:off x="873125" y="1521345"/>
          <a:ext cx="3073400" cy="4766015"/>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375165">
                <a:tc>
                  <a:txBody>
                    <a:bodyPr/>
                    <a:lstStyle/>
                    <a:p>
                      <a:pPr algn="ctr"/>
                      <a:r>
                        <a:rPr lang="en-US" sz="1800" b="1" dirty="0"/>
                        <a:t>Assignments</a:t>
                      </a:r>
                    </a:p>
                  </a:txBody>
                  <a:tcPr marL="91462" marR="91462" marT="45721" marB="45721" anchor="ctr"/>
                </a:tc>
                <a:extLst>
                  <a:ext uri="{0D108BD9-81ED-4DB2-BD59-A6C34878D82A}">
                    <a16:rowId xmlns:a16="http://schemas.microsoft.com/office/drawing/2014/main" val="10000"/>
                  </a:ext>
                </a:extLst>
              </a:tr>
              <a:tr h="403850">
                <a:tc>
                  <a:txBody>
                    <a:bodyPr/>
                    <a:lstStyle/>
                    <a:p>
                      <a:pPr algn="ctr"/>
                      <a:r>
                        <a:rPr lang="en-US" sz="1200" b="1">
                          <a:solidFill>
                            <a:schemeClr val="tx1"/>
                          </a:solidFill>
                        </a:rPr>
                        <a:t>Maintenance Facility Command</a:t>
                      </a: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1"/>
                  </a:ext>
                </a:extLst>
              </a:tr>
              <a:tr h="403850">
                <a:tc>
                  <a:txBody>
                    <a:bodyPr/>
                    <a:lstStyle/>
                    <a:p>
                      <a:pPr algn="ctr"/>
                      <a:r>
                        <a:rPr lang="en-US" sz="1200" b="1">
                          <a:solidFill>
                            <a:schemeClr val="tx1"/>
                          </a:solidFill>
                        </a:rPr>
                        <a:t>DEPUTY SY CMDR</a:t>
                      </a: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2"/>
                  </a:ext>
                </a:extLst>
              </a:tr>
              <a:tr h="403850">
                <a:tc>
                  <a:txBody>
                    <a:bodyPr/>
                    <a:lstStyle/>
                    <a:p>
                      <a:pPr algn="ctr"/>
                      <a:r>
                        <a:rPr lang="en-US" sz="1200" b="1">
                          <a:solidFill>
                            <a:srgbClr val="FF0000"/>
                          </a:solidFill>
                        </a:rPr>
                        <a:t>CVN CHIEF ENGINEER</a:t>
                      </a:r>
                      <a:endParaRPr lang="en-US" sz="1200" b="1" dirty="0">
                        <a:solidFill>
                          <a:srgbClr val="FF0000"/>
                        </a:solidFill>
                      </a:endParaRPr>
                    </a:p>
                  </a:txBody>
                  <a:tcPr marL="91462" marR="91462" marT="45721" marB="45721" anchor="ctr"/>
                </a:tc>
                <a:extLst>
                  <a:ext uri="{0D108BD9-81ED-4DB2-BD59-A6C34878D82A}">
                    <a16:rowId xmlns:a16="http://schemas.microsoft.com/office/drawing/2014/main" val="10003"/>
                  </a:ext>
                </a:extLst>
              </a:tr>
              <a:tr h="486699">
                <a:tc>
                  <a:txBody>
                    <a:bodyPr/>
                    <a:lstStyle/>
                    <a:p>
                      <a:pPr algn="ctr"/>
                      <a:r>
                        <a:rPr lang="en-US" sz="1100" b="1">
                          <a:solidFill>
                            <a:schemeClr val="tx1"/>
                          </a:solidFill>
                        </a:rPr>
                        <a:t>MAJOR PMA,</a:t>
                      </a:r>
                      <a:r>
                        <a:rPr lang="en-US" sz="1100" b="1" baseline="0">
                          <a:solidFill>
                            <a:schemeClr val="tx1"/>
                          </a:solidFill>
                        </a:rPr>
                        <a:t> OCM, IMA XO, SUB Base XO, </a:t>
                      </a:r>
                    </a:p>
                    <a:p>
                      <a:pPr algn="ctr"/>
                      <a:r>
                        <a:rPr lang="en-US" sz="1100" b="1" baseline="0"/>
                        <a:t>NFAS DIRECTOR</a:t>
                      </a:r>
                      <a:endParaRPr lang="en-US" sz="1100" b="1" baseline="0" dirty="0">
                        <a:solidFill>
                          <a:schemeClr val="tx1"/>
                        </a:solidFill>
                      </a:endParaRPr>
                    </a:p>
                  </a:txBody>
                  <a:tcPr marL="91462" marR="91462" marT="45721" marB="45721" anchor="ctr"/>
                </a:tc>
                <a:extLst>
                  <a:ext uri="{0D108BD9-81ED-4DB2-BD59-A6C34878D82A}">
                    <a16:rowId xmlns:a16="http://schemas.microsoft.com/office/drawing/2014/main" val="10004"/>
                  </a:ext>
                </a:extLst>
              </a:tr>
              <a:tr h="656539">
                <a:tc>
                  <a:txBody>
                    <a:bodyPr/>
                    <a:lstStyle/>
                    <a:p>
                      <a:pPr algn="ctr"/>
                      <a:r>
                        <a:rPr lang="en-US" sz="1100" b="1" dirty="0">
                          <a:solidFill>
                            <a:schemeClr val="tx1"/>
                          </a:solidFill>
                        </a:rPr>
                        <a:t>PMA,</a:t>
                      </a:r>
                      <a:r>
                        <a:rPr lang="en-US" sz="1100" b="1" baseline="0" dirty="0"/>
                        <a:t> TYCOM STAFF, IMA PA, MISC REPAIR, FORCE RADCON ASST </a:t>
                      </a:r>
                      <a:endParaRPr lang="en-US" sz="1100" b="1" dirty="0"/>
                    </a:p>
                  </a:txBody>
                  <a:tcPr marL="91462" marR="91462" marT="45721" marB="45721" anchor="ctr"/>
                </a:tc>
                <a:extLst>
                  <a:ext uri="{0D108BD9-81ED-4DB2-BD59-A6C34878D82A}">
                    <a16:rowId xmlns:a16="http://schemas.microsoft.com/office/drawing/2014/main" val="10005"/>
                  </a:ext>
                </a:extLst>
              </a:tr>
              <a:tr h="403850">
                <a:tc>
                  <a:txBody>
                    <a:bodyPr/>
                    <a:lstStyle/>
                    <a:p>
                      <a:pPr algn="ctr"/>
                      <a:r>
                        <a:rPr lang="en-US" sz="1200" b="1" dirty="0">
                          <a:solidFill>
                            <a:srgbClr val="FF0000"/>
                          </a:solidFill>
                        </a:rPr>
                        <a:t>CVN/AS PRINCIPAL ASSISTANT</a:t>
                      </a:r>
                    </a:p>
                    <a:p>
                      <a:pPr algn="ctr"/>
                      <a:r>
                        <a:rPr lang="en-US" sz="1100" b="1" dirty="0">
                          <a:solidFill>
                            <a:schemeClr val="tx1"/>
                          </a:solidFill>
                        </a:rPr>
                        <a:t>(</a:t>
                      </a:r>
                      <a:r>
                        <a:rPr lang="en-US" sz="1100" b="1" kern="1200" dirty="0">
                          <a:solidFill>
                            <a:schemeClr val="tx1"/>
                          </a:solidFill>
                          <a:latin typeface="+mn-lt"/>
                          <a:ea typeface="+mn-ea"/>
                          <a:cs typeface="+mn-cs"/>
                        </a:rPr>
                        <a:t>CRA,RMA/REA,RMO,SMM, ELECTRO, PMA, RCO)</a:t>
                      </a:r>
                    </a:p>
                  </a:txBody>
                  <a:tcPr marL="91462" marR="91462" marT="45721" marB="45721" anchor="ctr"/>
                </a:tc>
                <a:extLst>
                  <a:ext uri="{0D108BD9-81ED-4DB2-BD59-A6C34878D82A}">
                    <a16:rowId xmlns:a16="http://schemas.microsoft.com/office/drawing/2014/main" val="10006"/>
                  </a:ext>
                </a:extLst>
              </a:tr>
              <a:tr h="656539">
                <a:tc>
                  <a:txBody>
                    <a:bodyPr/>
                    <a:lstStyle/>
                    <a:p>
                      <a:pPr algn="ctr"/>
                      <a:r>
                        <a:rPr lang="en-US" sz="1100" b="1" dirty="0">
                          <a:solidFill>
                            <a:schemeClr val="tx1"/>
                          </a:solidFill>
                        </a:rPr>
                        <a:t>IMA DIVO</a:t>
                      </a:r>
                      <a:r>
                        <a:rPr lang="en-US" sz="1100" b="1" baseline="0" dirty="0">
                          <a:solidFill>
                            <a:schemeClr val="tx1"/>
                          </a:solidFill>
                        </a:rPr>
                        <a:t>, TYCOM, SY PROJ SUPT, </a:t>
                      </a:r>
                      <a:r>
                        <a:rPr lang="en-US" sz="1100" b="1" i="0" u="none" baseline="0" dirty="0">
                          <a:solidFill>
                            <a:schemeClr val="tx1"/>
                          </a:solidFill>
                        </a:rPr>
                        <a:t>DRYDOCK XO</a:t>
                      </a:r>
                      <a:r>
                        <a:rPr lang="en-US" sz="1100" b="1" i="0" baseline="0" dirty="0">
                          <a:solidFill>
                            <a:schemeClr val="tx1"/>
                          </a:solidFill>
                        </a:rPr>
                        <a:t>, </a:t>
                      </a:r>
                      <a:r>
                        <a:rPr lang="en-US" sz="1100" b="1" baseline="0" dirty="0">
                          <a:solidFill>
                            <a:schemeClr val="tx1"/>
                          </a:solidFill>
                        </a:rPr>
                        <a:t>PCU/SOC,  NPC</a:t>
                      </a:r>
                      <a:endParaRPr lang="en-US" sz="1100" b="1" dirty="0"/>
                    </a:p>
                  </a:txBody>
                  <a:tcPr marL="91462" marR="91462" marT="45721" marB="45721" anchor="ctr"/>
                </a:tc>
                <a:extLst>
                  <a:ext uri="{0D108BD9-81ED-4DB2-BD59-A6C34878D82A}">
                    <a16:rowId xmlns:a16="http://schemas.microsoft.com/office/drawing/2014/main" val="10007"/>
                  </a:ext>
                </a:extLst>
              </a:tr>
              <a:tr h="403850">
                <a:tc>
                  <a:txBody>
                    <a:bodyPr/>
                    <a:lstStyle/>
                    <a:p>
                      <a:pPr algn="ctr"/>
                      <a:r>
                        <a:rPr lang="en-US" sz="1200" b="1" dirty="0">
                          <a:solidFill>
                            <a:srgbClr val="FF0000"/>
                          </a:solidFill>
                        </a:rPr>
                        <a:t>CVN TA</a:t>
                      </a:r>
                      <a:r>
                        <a:rPr lang="en-US" sz="1200" b="1" dirty="0">
                          <a:solidFill>
                            <a:schemeClr val="tx1"/>
                          </a:solidFill>
                        </a:rPr>
                        <a:t>, TENDER, S</a:t>
                      </a:r>
                      <a:r>
                        <a:rPr lang="en-US" sz="1200" b="1" baseline="0" dirty="0">
                          <a:solidFill>
                            <a:schemeClr val="tx1"/>
                          </a:solidFill>
                        </a:rPr>
                        <a:t>SN PCU, Submarine Overhaul Coord</a:t>
                      </a: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8"/>
                  </a:ext>
                </a:extLst>
              </a:tr>
              <a:tr h="312719">
                <a:tc>
                  <a:txBody>
                    <a:bodyPr/>
                    <a:lstStyle/>
                    <a:p>
                      <a:pPr algn="ctr"/>
                      <a:r>
                        <a:rPr lang="en-US" sz="1200" b="1" dirty="0">
                          <a:solidFill>
                            <a:srgbClr val="FF0000"/>
                          </a:solidFill>
                        </a:rPr>
                        <a:t>CVN TA,</a:t>
                      </a:r>
                      <a:r>
                        <a:rPr lang="en-US" sz="1200" b="1" baseline="0" dirty="0">
                          <a:solidFill>
                            <a:schemeClr val="tx1"/>
                          </a:solidFill>
                        </a:rPr>
                        <a:t> TENDER, NPTU ASE</a:t>
                      </a: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4294967295"/>
          </p:nvPr>
        </p:nvSpPr>
        <p:spPr/>
        <p:txBody>
          <a:bodyPr/>
          <a:lstStyle/>
          <a:p>
            <a:pPr>
              <a:defRPr/>
            </a:pPr>
            <a:fld id="{B8008707-276C-42C0-9598-8AA992A07AF6}" type="slidenum">
              <a:rPr lang="en-US" smtClean="0"/>
              <a:pPr>
                <a:defRPr/>
              </a:pPr>
              <a:t>10</a:t>
            </a:fld>
            <a:endParaRPr lang="en-US" dirty="0"/>
          </a:p>
        </p:txBody>
      </p:sp>
      <p:grpSp>
        <p:nvGrpSpPr>
          <p:cNvPr id="70684" name="Group 31"/>
          <p:cNvGrpSpPr>
            <a:grpSpLocks/>
          </p:cNvGrpSpPr>
          <p:nvPr/>
        </p:nvGrpSpPr>
        <p:grpSpPr bwMode="auto">
          <a:xfrm>
            <a:off x="89781" y="1239898"/>
            <a:ext cx="7698550" cy="5054861"/>
            <a:chOff x="89820" y="1598282"/>
            <a:chExt cx="7698413" cy="4961190"/>
          </a:xfrm>
        </p:grpSpPr>
        <p:grpSp>
          <p:nvGrpSpPr>
            <p:cNvPr id="70689" name="Group 30"/>
            <p:cNvGrpSpPr>
              <a:grpSpLocks/>
            </p:cNvGrpSpPr>
            <p:nvPr/>
          </p:nvGrpSpPr>
          <p:grpSpPr bwMode="auto">
            <a:xfrm>
              <a:off x="89820" y="2251577"/>
              <a:ext cx="7698413" cy="4307895"/>
              <a:chOff x="89820" y="2251577"/>
              <a:chExt cx="7698413" cy="4307895"/>
            </a:xfrm>
          </p:grpSpPr>
          <p:grpSp>
            <p:nvGrpSpPr>
              <p:cNvPr id="70691" name="Group 38"/>
              <p:cNvGrpSpPr>
                <a:grpSpLocks/>
              </p:cNvGrpSpPr>
              <p:nvPr/>
            </p:nvGrpSpPr>
            <p:grpSpPr bwMode="auto">
              <a:xfrm>
                <a:off x="89820" y="2895968"/>
                <a:ext cx="813975" cy="3663504"/>
                <a:chOff x="472431" y="2988262"/>
                <a:chExt cx="813745" cy="3566917"/>
              </a:xfrm>
            </p:grpSpPr>
            <p:sp>
              <p:nvSpPr>
                <p:cNvPr id="70707" name="TextBox 18"/>
                <p:cNvSpPr txBox="1">
                  <a:spLocks noChangeArrowheads="1"/>
                </p:cNvSpPr>
                <p:nvPr/>
              </p:nvSpPr>
              <p:spPr bwMode="auto">
                <a:xfrm>
                  <a:off x="571893" y="6261069"/>
                  <a:ext cx="700558"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70708" name="TextBox 19"/>
                <p:cNvSpPr txBox="1">
                  <a:spLocks noChangeArrowheads="1"/>
                </p:cNvSpPr>
                <p:nvPr/>
              </p:nvSpPr>
              <p:spPr bwMode="auto">
                <a:xfrm>
                  <a:off x="581751" y="5953709"/>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70709" name="TextBox 20"/>
                <p:cNvSpPr txBox="1">
                  <a:spLocks noChangeArrowheads="1"/>
                </p:cNvSpPr>
                <p:nvPr/>
              </p:nvSpPr>
              <p:spPr bwMode="auto">
                <a:xfrm>
                  <a:off x="581856" y="5518139"/>
                  <a:ext cx="700558"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5 YCS</a:t>
                  </a:r>
                </a:p>
              </p:txBody>
            </p:sp>
            <p:sp>
              <p:nvSpPr>
                <p:cNvPr id="70710" name="TextBox 21"/>
                <p:cNvSpPr txBox="1">
                  <a:spLocks noChangeArrowheads="1"/>
                </p:cNvSpPr>
                <p:nvPr/>
              </p:nvSpPr>
              <p:spPr bwMode="auto">
                <a:xfrm>
                  <a:off x="571787" y="4879481"/>
                  <a:ext cx="700558"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8 YCS</a:t>
                  </a:r>
                </a:p>
              </p:txBody>
            </p:sp>
            <p:sp>
              <p:nvSpPr>
                <p:cNvPr id="70711" name="TextBox 22"/>
                <p:cNvSpPr txBox="1">
                  <a:spLocks noChangeArrowheads="1"/>
                </p:cNvSpPr>
                <p:nvPr/>
              </p:nvSpPr>
              <p:spPr bwMode="auto">
                <a:xfrm>
                  <a:off x="496133" y="4446241"/>
                  <a:ext cx="790043"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11 YCS</a:t>
                  </a:r>
                </a:p>
              </p:txBody>
            </p:sp>
            <p:sp>
              <p:nvSpPr>
                <p:cNvPr id="70712" name="TextBox 23"/>
                <p:cNvSpPr txBox="1">
                  <a:spLocks noChangeArrowheads="1"/>
                </p:cNvSpPr>
                <p:nvPr/>
              </p:nvSpPr>
              <p:spPr bwMode="auto">
                <a:xfrm>
                  <a:off x="472431" y="3833947"/>
                  <a:ext cx="799914"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14 YCS</a:t>
                  </a:r>
                </a:p>
              </p:txBody>
            </p:sp>
            <p:sp>
              <p:nvSpPr>
                <p:cNvPr id="70713" name="TextBox 24"/>
                <p:cNvSpPr txBox="1">
                  <a:spLocks noChangeArrowheads="1"/>
                </p:cNvSpPr>
                <p:nvPr/>
              </p:nvSpPr>
              <p:spPr bwMode="auto">
                <a:xfrm>
                  <a:off x="480344" y="3364931"/>
                  <a:ext cx="799914"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17 YCS</a:t>
                  </a:r>
                </a:p>
              </p:txBody>
            </p:sp>
            <p:sp>
              <p:nvSpPr>
                <p:cNvPr id="70714" name="TextBox 25"/>
                <p:cNvSpPr txBox="1">
                  <a:spLocks noChangeArrowheads="1"/>
                </p:cNvSpPr>
                <p:nvPr/>
              </p:nvSpPr>
              <p:spPr bwMode="auto">
                <a:xfrm>
                  <a:off x="480344" y="2988262"/>
                  <a:ext cx="799914"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20 YCS</a:t>
                  </a:r>
                </a:p>
              </p:txBody>
            </p:sp>
          </p:grpSp>
          <p:grpSp>
            <p:nvGrpSpPr>
              <p:cNvPr id="70692" name="Group 39"/>
              <p:cNvGrpSpPr>
                <a:grpSpLocks/>
              </p:cNvGrpSpPr>
              <p:nvPr/>
            </p:nvGrpSpPr>
            <p:grpSpPr bwMode="auto">
              <a:xfrm>
                <a:off x="3915963" y="2894365"/>
                <a:ext cx="682626" cy="3535228"/>
                <a:chOff x="7296267" y="3097768"/>
                <a:chExt cx="683200" cy="3331602"/>
              </a:xfrm>
            </p:grpSpPr>
            <p:sp>
              <p:nvSpPr>
                <p:cNvPr id="70701" name="TextBox 26"/>
                <p:cNvSpPr txBox="1">
                  <a:spLocks noChangeArrowheads="1"/>
                </p:cNvSpPr>
                <p:nvPr/>
              </p:nvSpPr>
              <p:spPr bwMode="auto">
                <a:xfrm>
                  <a:off x="7350595" y="6121593"/>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a:solidFill>
                        <a:srgbClr val="000000"/>
                      </a:solidFill>
                    </a:rPr>
                    <a:t>ENS</a:t>
                  </a:r>
                </a:p>
              </p:txBody>
            </p:sp>
            <p:sp>
              <p:nvSpPr>
                <p:cNvPr id="70702" name="TextBox 27"/>
                <p:cNvSpPr txBox="1">
                  <a:spLocks noChangeArrowheads="1"/>
                </p:cNvSpPr>
                <p:nvPr/>
              </p:nvSpPr>
              <p:spPr bwMode="auto">
                <a:xfrm>
                  <a:off x="7433405" y="5215189"/>
                  <a:ext cx="38933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a:t>
                  </a:r>
                </a:p>
              </p:txBody>
            </p:sp>
            <p:sp>
              <p:nvSpPr>
                <p:cNvPr id="70703" name="TextBox 28"/>
                <p:cNvSpPr txBox="1">
                  <a:spLocks noChangeArrowheads="1"/>
                </p:cNvSpPr>
                <p:nvPr/>
              </p:nvSpPr>
              <p:spPr bwMode="auto">
                <a:xfrm>
                  <a:off x="7320715" y="5760687"/>
                  <a:ext cx="628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LTJG</a:t>
                  </a:r>
                </a:p>
              </p:txBody>
            </p:sp>
            <p:sp>
              <p:nvSpPr>
                <p:cNvPr id="70704" name="TextBox 29"/>
                <p:cNvSpPr txBox="1">
                  <a:spLocks noChangeArrowheads="1"/>
                </p:cNvSpPr>
                <p:nvPr/>
              </p:nvSpPr>
              <p:spPr bwMode="auto">
                <a:xfrm>
                  <a:off x="7296267" y="4731304"/>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LCDR</a:t>
                  </a:r>
                </a:p>
              </p:txBody>
            </p:sp>
            <p:sp>
              <p:nvSpPr>
                <p:cNvPr id="70705" name="TextBox 30"/>
                <p:cNvSpPr txBox="1">
                  <a:spLocks noChangeArrowheads="1"/>
                </p:cNvSpPr>
                <p:nvPr/>
              </p:nvSpPr>
              <p:spPr bwMode="auto">
                <a:xfrm>
                  <a:off x="7350595" y="3688093"/>
                  <a:ext cx="57419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CDR</a:t>
                  </a:r>
                </a:p>
              </p:txBody>
            </p:sp>
            <p:sp>
              <p:nvSpPr>
                <p:cNvPr id="70706" name="TextBox 31"/>
                <p:cNvSpPr txBox="1">
                  <a:spLocks noChangeArrowheads="1"/>
                </p:cNvSpPr>
                <p:nvPr/>
              </p:nvSpPr>
              <p:spPr bwMode="auto">
                <a:xfrm>
                  <a:off x="7304653" y="3097768"/>
                  <a:ext cx="673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CAPT</a:t>
                  </a:r>
                </a:p>
              </p:txBody>
            </p:sp>
          </p:grpSp>
          <p:grpSp>
            <p:nvGrpSpPr>
              <p:cNvPr id="70693" name="Group 29"/>
              <p:cNvGrpSpPr>
                <a:grpSpLocks/>
              </p:cNvGrpSpPr>
              <p:nvPr/>
            </p:nvGrpSpPr>
            <p:grpSpPr bwMode="auto">
              <a:xfrm>
                <a:off x="4597358" y="2251577"/>
                <a:ext cx="3190875" cy="4136099"/>
                <a:chOff x="4597358" y="2251577"/>
                <a:chExt cx="3190875" cy="4136099"/>
              </a:xfrm>
            </p:grpSpPr>
            <p:sp>
              <p:nvSpPr>
                <p:cNvPr id="70694" name="TextBox 40"/>
                <p:cNvSpPr txBox="1">
                  <a:spLocks noChangeArrowheads="1"/>
                </p:cNvSpPr>
                <p:nvPr/>
              </p:nvSpPr>
              <p:spPr bwMode="auto">
                <a:xfrm>
                  <a:off x="4604156" y="6079702"/>
                  <a:ext cx="3179763" cy="307974"/>
                </a:xfrm>
                <a:prstGeom prst="rect">
                  <a:avLst/>
                </a:prstGeom>
                <a:solidFill>
                  <a:srgbClr val="FFFF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for most LDOs: CVN TA*</a:t>
                  </a:r>
                </a:p>
              </p:txBody>
            </p:sp>
            <p:sp>
              <p:nvSpPr>
                <p:cNvPr id="70695" name="TextBox 41"/>
                <p:cNvSpPr txBox="1">
                  <a:spLocks noChangeArrowheads="1"/>
                </p:cNvSpPr>
                <p:nvPr/>
              </p:nvSpPr>
              <p:spPr bwMode="auto">
                <a:xfrm>
                  <a:off x="4606882" y="5687800"/>
                  <a:ext cx="3177037" cy="302074"/>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Repair/Maintenance</a:t>
                  </a:r>
                </a:p>
              </p:txBody>
            </p:sp>
            <p:sp>
              <p:nvSpPr>
                <p:cNvPr id="70696" name="TextBox 42"/>
                <p:cNvSpPr txBox="1">
                  <a:spLocks noChangeArrowheads="1"/>
                </p:cNvSpPr>
                <p:nvPr/>
              </p:nvSpPr>
              <p:spPr bwMode="auto">
                <a:xfrm>
                  <a:off x="4604949" y="4613272"/>
                  <a:ext cx="3178970" cy="307974"/>
                </a:xfrm>
                <a:prstGeom prst="rect">
                  <a:avLst/>
                </a:prstGeom>
                <a:solidFill>
                  <a:srgbClr val="CCFF99"/>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CVN/AS PA*</a:t>
                  </a:r>
                </a:p>
              </p:txBody>
            </p:sp>
            <p:sp>
              <p:nvSpPr>
                <p:cNvPr id="70697" name="TextBox 43"/>
                <p:cNvSpPr txBox="1">
                  <a:spLocks noChangeArrowheads="1"/>
                </p:cNvSpPr>
                <p:nvPr/>
              </p:nvSpPr>
              <p:spPr bwMode="auto">
                <a:xfrm>
                  <a:off x="4597358" y="3650401"/>
                  <a:ext cx="3189287" cy="738187"/>
                </a:xfrm>
                <a:prstGeom prst="rect">
                  <a:avLst/>
                </a:prstGeom>
                <a:solidFill>
                  <a:srgbClr val="CF9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Senior LCDRs/junior CDRs have opportunity for PMA or equivalent maintenance leadership positions</a:t>
                  </a:r>
                </a:p>
              </p:txBody>
            </p:sp>
            <p:sp>
              <p:nvSpPr>
                <p:cNvPr id="70698" name="TextBox 44"/>
                <p:cNvSpPr txBox="1">
                  <a:spLocks noChangeArrowheads="1"/>
                </p:cNvSpPr>
                <p:nvPr/>
              </p:nvSpPr>
              <p:spPr bwMode="auto">
                <a:xfrm>
                  <a:off x="4597358" y="3086726"/>
                  <a:ext cx="3186561" cy="306388"/>
                </a:xfrm>
                <a:prstGeom prst="rect">
                  <a:avLst/>
                </a:prstGeom>
                <a:solidFill>
                  <a:srgbClr val="FFC0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Pinnacle Position: CVN CHENG</a:t>
                  </a:r>
                </a:p>
              </p:txBody>
            </p:sp>
            <p:sp>
              <p:nvSpPr>
                <p:cNvPr id="70699" name="TextBox 32"/>
                <p:cNvSpPr txBox="1">
                  <a:spLocks noChangeArrowheads="1"/>
                </p:cNvSpPr>
                <p:nvPr/>
              </p:nvSpPr>
              <p:spPr bwMode="auto">
                <a:xfrm>
                  <a:off x="4605744" y="5145931"/>
                  <a:ext cx="3178175" cy="307974"/>
                </a:xfrm>
                <a:prstGeom prst="rect">
                  <a:avLst/>
                </a:prstGeom>
                <a:solidFill>
                  <a:srgbClr val="FF7C8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Elective Tour</a:t>
                  </a:r>
                </a:p>
              </p:txBody>
            </p:sp>
            <p:sp>
              <p:nvSpPr>
                <p:cNvPr id="70700" name="TextBox 44"/>
                <p:cNvSpPr txBox="1">
                  <a:spLocks noChangeArrowheads="1"/>
                </p:cNvSpPr>
                <p:nvPr/>
              </p:nvSpPr>
              <p:spPr bwMode="auto">
                <a:xfrm>
                  <a:off x="4597358" y="2251577"/>
                  <a:ext cx="3190875" cy="331716"/>
                </a:xfrm>
                <a:prstGeom prst="rect">
                  <a:avLst/>
                </a:prstGeom>
                <a:solidFill>
                  <a:srgbClr val="FF0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Major Command</a:t>
                  </a:r>
                </a:p>
              </p:txBody>
            </p:sp>
          </p:grpSp>
        </p:grpSp>
        <p:sp>
          <p:nvSpPr>
            <p:cNvPr id="70690" name="TextBox 27"/>
            <p:cNvSpPr txBox="1">
              <a:spLocks noChangeArrowheads="1"/>
            </p:cNvSpPr>
            <p:nvPr/>
          </p:nvSpPr>
          <p:spPr bwMode="auto">
            <a:xfrm>
              <a:off x="1171573" y="1598282"/>
              <a:ext cx="2476500" cy="33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600" dirty="0">
                  <a:solidFill>
                    <a:srgbClr val="000000"/>
                  </a:solidFill>
                </a:rPr>
                <a:t>36 Month Tour Lengths</a:t>
              </a:r>
            </a:p>
          </p:txBody>
        </p:sp>
      </p:grpSp>
      <p:sp>
        <p:nvSpPr>
          <p:cNvPr id="70685" name="TextBox 25"/>
          <p:cNvSpPr txBox="1">
            <a:spLocks noChangeArrowheads="1"/>
          </p:cNvSpPr>
          <p:nvPr/>
        </p:nvSpPr>
        <p:spPr bwMode="auto">
          <a:xfrm>
            <a:off x="108580" y="2168192"/>
            <a:ext cx="800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23 YCS</a:t>
            </a:r>
          </a:p>
        </p:txBody>
      </p:sp>
      <p:sp>
        <p:nvSpPr>
          <p:cNvPr id="70686" name="TextBox 44"/>
          <p:cNvSpPr txBox="1">
            <a:spLocks noChangeArrowheads="1"/>
          </p:cNvSpPr>
          <p:nvPr/>
        </p:nvSpPr>
        <p:spPr bwMode="auto">
          <a:xfrm>
            <a:off x="4597457" y="2341791"/>
            <a:ext cx="3190875" cy="307975"/>
          </a:xfrm>
          <a:prstGeom prst="rect">
            <a:avLst/>
          </a:prstGeom>
          <a:solidFill>
            <a:srgbClr val="619C34"/>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Maintenance Leadership</a:t>
            </a:r>
          </a:p>
        </p:txBody>
      </p:sp>
      <p:sp>
        <p:nvSpPr>
          <p:cNvPr id="70687" name="TextBox 1"/>
          <p:cNvSpPr txBox="1">
            <a:spLocks noChangeArrowheads="1"/>
          </p:cNvSpPr>
          <p:nvPr/>
        </p:nvSpPr>
        <p:spPr bwMode="auto">
          <a:xfrm>
            <a:off x="7993065" y="4625602"/>
            <a:ext cx="962024" cy="1169551"/>
          </a:xfrm>
          <a:prstGeom prst="rect">
            <a:avLst/>
          </a:prstGeom>
          <a:solidFill>
            <a:srgbClr val="FF99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t>Must </a:t>
            </a:r>
          </a:p>
          <a:p>
            <a:pPr algn="ctr" eaLnBrk="1" hangingPunct="1">
              <a:spcBef>
                <a:spcPct val="0"/>
              </a:spcBef>
              <a:buClrTx/>
              <a:buSzTx/>
              <a:buFontTx/>
              <a:buNone/>
            </a:pPr>
            <a:r>
              <a:rPr lang="en-US" altLang="en-US" sz="1400" dirty="0"/>
              <a:t>do </a:t>
            </a:r>
          </a:p>
          <a:p>
            <a:pPr algn="ctr" eaLnBrk="1" hangingPunct="1">
              <a:spcBef>
                <a:spcPct val="0"/>
              </a:spcBef>
              <a:buClrTx/>
              <a:buSzTx/>
              <a:buFontTx/>
              <a:buNone/>
            </a:pPr>
            <a:r>
              <a:rPr lang="en-US" altLang="en-US" sz="1400" dirty="0"/>
              <a:t>CVN TA to be CVN PA</a:t>
            </a:r>
          </a:p>
        </p:txBody>
      </p:sp>
      <p:sp>
        <p:nvSpPr>
          <p:cNvPr id="70688" name="TextBox 1"/>
          <p:cNvSpPr txBox="1">
            <a:spLocks noChangeArrowheads="1"/>
          </p:cNvSpPr>
          <p:nvPr/>
        </p:nvSpPr>
        <p:spPr bwMode="auto">
          <a:xfrm>
            <a:off x="7993065" y="3011295"/>
            <a:ext cx="962025" cy="1384300"/>
          </a:xfrm>
          <a:prstGeom prst="rect">
            <a:avLst/>
          </a:prstGeom>
          <a:solidFill>
            <a:srgbClr val="FF99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t>Must </a:t>
            </a:r>
          </a:p>
          <a:p>
            <a:pPr algn="ctr" eaLnBrk="1" hangingPunct="1">
              <a:spcBef>
                <a:spcPct val="0"/>
              </a:spcBef>
              <a:buClrTx/>
              <a:buSzTx/>
              <a:buFontTx/>
              <a:buNone/>
            </a:pPr>
            <a:r>
              <a:rPr lang="en-US" altLang="en-US" sz="1400" dirty="0"/>
              <a:t>do </a:t>
            </a:r>
          </a:p>
          <a:p>
            <a:pPr algn="ctr" eaLnBrk="1" hangingPunct="1">
              <a:spcBef>
                <a:spcPct val="0"/>
              </a:spcBef>
              <a:buClrTx/>
              <a:buSzTx/>
              <a:buFontTx/>
              <a:buNone/>
            </a:pPr>
            <a:r>
              <a:rPr lang="en-US" altLang="en-US" sz="1400" dirty="0"/>
              <a:t>CVN PA to be CVN CHENG</a:t>
            </a:r>
          </a:p>
        </p:txBody>
      </p:sp>
      <p:sp>
        <p:nvSpPr>
          <p:cNvPr id="2" name="Rectangle 1"/>
          <p:cNvSpPr/>
          <p:nvPr/>
        </p:nvSpPr>
        <p:spPr>
          <a:xfrm>
            <a:off x="1538048" y="6162428"/>
            <a:ext cx="1743554" cy="338554"/>
          </a:xfrm>
          <a:prstGeom prst="rect">
            <a:avLst/>
          </a:prstGeom>
        </p:spPr>
        <p:txBody>
          <a:bodyPr wrap="none">
            <a:spAutoFit/>
          </a:bodyPr>
          <a:lstStyle/>
          <a:p>
            <a:r>
              <a:rPr lang="en-US" sz="1600" b="1" dirty="0">
                <a:solidFill>
                  <a:srgbClr val="FF0000"/>
                </a:solidFill>
              </a:rPr>
              <a:t>Milestone Tours</a:t>
            </a:r>
            <a:endParaRPr lang="en-US" sz="1600" dirty="0"/>
          </a:p>
        </p:txBody>
      </p:sp>
      <p:sp>
        <p:nvSpPr>
          <p:cNvPr id="38" name="Title 1"/>
          <p:cNvSpPr txBox="1">
            <a:spLocks/>
          </p:cNvSpPr>
          <p:nvPr/>
        </p:nvSpPr>
        <p:spPr bwMode="auto">
          <a:xfrm>
            <a:off x="1360163" y="-22755"/>
            <a:ext cx="764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i="1">
                <a:solidFill>
                  <a:srgbClr val="000066"/>
                </a:solidFill>
                <a:latin typeface="+mj-lt"/>
                <a:ea typeface="+mj-ea"/>
                <a:cs typeface="+mj-cs"/>
              </a:defRPr>
            </a:lvl1pPr>
            <a:lvl2pPr algn="r" rtl="0" eaLnBrk="0" fontAlgn="base" hangingPunct="0">
              <a:spcBef>
                <a:spcPct val="0"/>
              </a:spcBef>
              <a:spcAft>
                <a:spcPct val="0"/>
              </a:spcAft>
              <a:defRPr sz="3200" b="1" i="1">
                <a:solidFill>
                  <a:srgbClr val="000066"/>
                </a:solidFill>
                <a:latin typeface="Arial" charset="0"/>
                <a:cs typeface="Times New Roman" pitchFamily="18" charset="0"/>
              </a:defRPr>
            </a:lvl2pPr>
            <a:lvl3pPr algn="r" rtl="0" eaLnBrk="0" fontAlgn="base" hangingPunct="0">
              <a:spcBef>
                <a:spcPct val="0"/>
              </a:spcBef>
              <a:spcAft>
                <a:spcPct val="0"/>
              </a:spcAft>
              <a:defRPr sz="3200" b="1" i="1">
                <a:solidFill>
                  <a:srgbClr val="000066"/>
                </a:solidFill>
                <a:latin typeface="Arial" charset="0"/>
                <a:cs typeface="Times New Roman" pitchFamily="18" charset="0"/>
              </a:defRPr>
            </a:lvl3pPr>
            <a:lvl4pPr algn="r" rtl="0" eaLnBrk="0" fontAlgn="base" hangingPunct="0">
              <a:spcBef>
                <a:spcPct val="0"/>
              </a:spcBef>
              <a:spcAft>
                <a:spcPct val="0"/>
              </a:spcAft>
              <a:defRPr sz="3200" b="1" i="1">
                <a:solidFill>
                  <a:srgbClr val="000066"/>
                </a:solidFill>
                <a:latin typeface="Arial" charset="0"/>
                <a:cs typeface="Times New Roman" pitchFamily="18" charset="0"/>
              </a:defRPr>
            </a:lvl4pPr>
            <a:lvl5pPr algn="r" rtl="0" eaLnBrk="0" fontAlgn="base" hangingPunct="0">
              <a:spcBef>
                <a:spcPct val="0"/>
              </a:spcBef>
              <a:spcAft>
                <a:spcPct val="0"/>
              </a:spcAft>
              <a:defRPr sz="3200" b="1" i="1">
                <a:solidFill>
                  <a:srgbClr val="000066"/>
                </a:solidFill>
                <a:latin typeface="Arial" charset="0"/>
                <a:cs typeface="Times New Roman" pitchFamily="18" charset="0"/>
              </a:defRPr>
            </a:lvl5pPr>
            <a:lvl6pPr marL="457200" algn="r" rtl="0" fontAlgn="base">
              <a:spcBef>
                <a:spcPct val="0"/>
              </a:spcBef>
              <a:spcAft>
                <a:spcPct val="0"/>
              </a:spcAft>
              <a:defRPr sz="3200" b="1" i="1">
                <a:solidFill>
                  <a:srgbClr val="000066"/>
                </a:solidFill>
                <a:latin typeface="Arial" charset="0"/>
                <a:cs typeface="Times New Roman" pitchFamily="18" charset="0"/>
              </a:defRPr>
            </a:lvl6pPr>
            <a:lvl7pPr marL="914400" algn="r" rtl="0" fontAlgn="base">
              <a:spcBef>
                <a:spcPct val="0"/>
              </a:spcBef>
              <a:spcAft>
                <a:spcPct val="0"/>
              </a:spcAft>
              <a:defRPr sz="3200" b="1" i="1">
                <a:solidFill>
                  <a:srgbClr val="000066"/>
                </a:solidFill>
                <a:latin typeface="Arial" charset="0"/>
                <a:cs typeface="Times New Roman" pitchFamily="18" charset="0"/>
              </a:defRPr>
            </a:lvl7pPr>
            <a:lvl8pPr marL="1371600" algn="r" rtl="0" fontAlgn="base">
              <a:spcBef>
                <a:spcPct val="0"/>
              </a:spcBef>
              <a:spcAft>
                <a:spcPct val="0"/>
              </a:spcAft>
              <a:defRPr sz="3200" b="1" i="1">
                <a:solidFill>
                  <a:srgbClr val="000066"/>
                </a:solidFill>
                <a:latin typeface="Arial" charset="0"/>
                <a:cs typeface="Times New Roman" pitchFamily="18" charset="0"/>
              </a:defRPr>
            </a:lvl8pPr>
            <a:lvl9pPr marL="1828800" algn="r" rtl="0" fontAlgn="base">
              <a:spcBef>
                <a:spcPct val="0"/>
              </a:spcBef>
              <a:spcAft>
                <a:spcPct val="0"/>
              </a:spcAft>
              <a:defRPr sz="3200" b="1" i="1">
                <a:solidFill>
                  <a:srgbClr val="000066"/>
                </a:solidFill>
                <a:latin typeface="Arial" charset="0"/>
                <a:cs typeface="Times New Roman" pitchFamily="18" charset="0"/>
              </a:defRPr>
            </a:lvl9pPr>
          </a:lstStyle>
          <a:p>
            <a:r>
              <a:rPr lang="en-US" i="0" kern="0" dirty="0"/>
              <a:t>Nuclear Power LDO</a:t>
            </a:r>
            <a:br>
              <a:rPr lang="en-US" kern="0" dirty="0"/>
            </a:br>
            <a:r>
              <a:rPr lang="en-US" kern="0" dirty="0"/>
              <a:t>Career Path - Fleet</a:t>
            </a:r>
          </a:p>
        </p:txBody>
      </p:sp>
      <p:sp>
        <p:nvSpPr>
          <p:cNvPr id="39" name="Rectangle 38"/>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rgbClr val="FFFF66"/>
                </a:solidFill>
                <a:latin typeface="+mn-lt"/>
                <a:cs typeface="Times New Roman"/>
              </a:rPr>
              <a:t>Career Flexibility to Meet Milestones &amp; Life</a:t>
            </a:r>
            <a:endParaRPr lang="en-US" dirty="0">
              <a:solidFill>
                <a:srgbClr val="FFFF66"/>
              </a:solidFill>
              <a:latin typeface="+mn-lt"/>
              <a:cs typeface="Arial" panose="020B0604020202020204" pitchFamily="34" charset="0"/>
            </a:endParaRPr>
          </a:p>
        </p:txBody>
      </p:sp>
      <p:sp>
        <p:nvSpPr>
          <p:cNvPr id="40" name="Rectangle 39"/>
          <p:cNvSpPr/>
          <p:nvPr/>
        </p:nvSpPr>
        <p:spPr>
          <a:xfrm>
            <a:off x="5688646" y="6106057"/>
            <a:ext cx="1143262" cy="338554"/>
          </a:xfrm>
          <a:prstGeom prst="rect">
            <a:avLst/>
          </a:prstGeom>
        </p:spPr>
        <p:txBody>
          <a:bodyPr wrap="none">
            <a:spAutoFit/>
          </a:bodyPr>
          <a:lstStyle/>
          <a:p>
            <a:r>
              <a:rPr lang="en-US" sz="1600" b="1" dirty="0"/>
              <a:t>Normally*</a:t>
            </a:r>
            <a:endParaRPr lang="en-US" sz="1600" dirty="0"/>
          </a:p>
        </p:txBody>
      </p:sp>
    </p:spTree>
    <p:extLst>
      <p:ext uri="{BB962C8B-B14F-4D97-AF65-F5344CB8AC3E}">
        <p14:creationId xmlns:p14="http://schemas.microsoft.com/office/powerpoint/2010/main" val="413786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2755600010"/>
              </p:ext>
            </p:extLst>
          </p:nvPr>
        </p:nvGraphicFramePr>
        <p:xfrm>
          <a:off x="873125" y="1521345"/>
          <a:ext cx="3073400" cy="4766015"/>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375165">
                <a:tc>
                  <a:txBody>
                    <a:bodyPr/>
                    <a:lstStyle/>
                    <a:p>
                      <a:pPr algn="ctr"/>
                      <a:r>
                        <a:rPr lang="en-US" sz="1800" b="1" dirty="0"/>
                        <a:t>Assignments</a:t>
                      </a:r>
                    </a:p>
                  </a:txBody>
                  <a:tcPr marL="91462" marR="91462" marT="45721" marB="45721" anchor="ctr"/>
                </a:tc>
                <a:extLst>
                  <a:ext uri="{0D108BD9-81ED-4DB2-BD59-A6C34878D82A}">
                    <a16:rowId xmlns:a16="http://schemas.microsoft.com/office/drawing/2014/main" val="10000"/>
                  </a:ext>
                </a:extLst>
              </a:tr>
              <a:tr h="403850">
                <a:tc>
                  <a:txBody>
                    <a:bodyPr/>
                    <a:lstStyle/>
                    <a:p>
                      <a:pPr algn="ct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1"/>
                  </a:ext>
                </a:extLst>
              </a:tr>
              <a:tr h="403850">
                <a:tc>
                  <a:txBody>
                    <a:bodyPr/>
                    <a:lstStyle/>
                    <a:p>
                      <a:pPr algn="ct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2"/>
                  </a:ext>
                </a:extLst>
              </a:tr>
              <a:tr h="403850">
                <a:tc>
                  <a:txBody>
                    <a:bodyPr/>
                    <a:lstStyle/>
                    <a:p>
                      <a:pPr algn="ctr"/>
                      <a:endParaRPr lang="en-US" sz="1200" b="1" dirty="0">
                        <a:solidFill>
                          <a:srgbClr val="FF0000"/>
                        </a:solidFill>
                      </a:endParaRPr>
                    </a:p>
                  </a:txBody>
                  <a:tcPr marL="91462" marR="91462" marT="45721" marB="45721" anchor="ctr"/>
                </a:tc>
                <a:extLst>
                  <a:ext uri="{0D108BD9-81ED-4DB2-BD59-A6C34878D82A}">
                    <a16:rowId xmlns:a16="http://schemas.microsoft.com/office/drawing/2014/main" val="10003"/>
                  </a:ext>
                </a:extLst>
              </a:tr>
              <a:tr h="486699">
                <a:tc>
                  <a:txBody>
                    <a:bodyPr/>
                    <a:lstStyle/>
                    <a:p>
                      <a:pPr algn="ctr"/>
                      <a:endParaRPr lang="en-US" sz="1100" b="1" baseline="0" dirty="0">
                        <a:solidFill>
                          <a:schemeClr val="tx1"/>
                        </a:solidFill>
                      </a:endParaRPr>
                    </a:p>
                  </a:txBody>
                  <a:tcPr marL="91462" marR="91462" marT="45721" marB="45721" anchor="ctr"/>
                </a:tc>
                <a:extLst>
                  <a:ext uri="{0D108BD9-81ED-4DB2-BD59-A6C34878D82A}">
                    <a16:rowId xmlns:a16="http://schemas.microsoft.com/office/drawing/2014/main" val="10004"/>
                  </a:ext>
                </a:extLst>
              </a:tr>
              <a:tr h="656539">
                <a:tc>
                  <a:txBody>
                    <a:bodyPr/>
                    <a:lstStyle/>
                    <a:p>
                      <a:pPr algn="ctr"/>
                      <a:endParaRPr lang="en-US" sz="1100" b="1" dirty="0"/>
                    </a:p>
                  </a:txBody>
                  <a:tcPr marL="91462" marR="91462" marT="45721" marB="45721" anchor="ctr"/>
                </a:tc>
                <a:extLst>
                  <a:ext uri="{0D108BD9-81ED-4DB2-BD59-A6C34878D82A}">
                    <a16:rowId xmlns:a16="http://schemas.microsoft.com/office/drawing/2014/main" val="10005"/>
                  </a:ext>
                </a:extLst>
              </a:tr>
              <a:tr h="403850">
                <a:tc>
                  <a:txBody>
                    <a:bodyPr/>
                    <a:lstStyle/>
                    <a:p>
                      <a:pPr algn="ctr"/>
                      <a:r>
                        <a:rPr lang="en-US" sz="1200" b="1" dirty="0">
                          <a:solidFill>
                            <a:srgbClr val="FF0000"/>
                          </a:solidFill>
                        </a:rPr>
                        <a:t>CVN/AS PRINCIPAL ASSISTANT</a:t>
                      </a:r>
                    </a:p>
                    <a:p>
                      <a:pPr algn="ctr"/>
                      <a:r>
                        <a:rPr lang="en-US" sz="1100" b="1" dirty="0">
                          <a:solidFill>
                            <a:schemeClr val="tx1"/>
                          </a:solidFill>
                        </a:rPr>
                        <a:t>(</a:t>
                      </a:r>
                      <a:r>
                        <a:rPr lang="en-US" sz="1100" b="1" kern="1200" dirty="0">
                          <a:solidFill>
                            <a:schemeClr val="tx1"/>
                          </a:solidFill>
                          <a:latin typeface="+mn-lt"/>
                          <a:ea typeface="+mn-ea"/>
                          <a:cs typeface="+mn-cs"/>
                        </a:rPr>
                        <a:t>CRA,RMA/REA,RMO,SMM, ELECTRO, PMA, RCO)</a:t>
                      </a:r>
                    </a:p>
                  </a:txBody>
                  <a:tcPr marL="91462" marR="91462" marT="45721" marB="45721" anchor="ctr"/>
                </a:tc>
                <a:extLst>
                  <a:ext uri="{0D108BD9-81ED-4DB2-BD59-A6C34878D82A}">
                    <a16:rowId xmlns:a16="http://schemas.microsoft.com/office/drawing/2014/main" val="10006"/>
                  </a:ext>
                </a:extLst>
              </a:tr>
              <a:tr h="656539">
                <a:tc>
                  <a:txBody>
                    <a:bodyPr/>
                    <a:lstStyle/>
                    <a:p>
                      <a:pPr algn="ctr"/>
                      <a:r>
                        <a:rPr lang="en-US" sz="1100" b="1" dirty="0">
                          <a:solidFill>
                            <a:schemeClr val="tx1"/>
                          </a:solidFill>
                        </a:rPr>
                        <a:t>IMA DIVO, </a:t>
                      </a:r>
                      <a:r>
                        <a:rPr lang="en-US" sz="1100" b="1" baseline="0" dirty="0">
                          <a:solidFill>
                            <a:schemeClr val="tx1"/>
                          </a:solidFill>
                        </a:rPr>
                        <a:t>TYCOM, SY PROJ SUPT, </a:t>
                      </a:r>
                      <a:r>
                        <a:rPr lang="en-US" sz="1100" b="1" i="0" u="none" baseline="0" dirty="0">
                          <a:solidFill>
                            <a:schemeClr val="tx1"/>
                          </a:solidFill>
                        </a:rPr>
                        <a:t>DRYDOCK XO</a:t>
                      </a:r>
                      <a:r>
                        <a:rPr lang="en-US" sz="1100" b="1" i="0" baseline="0" dirty="0">
                          <a:solidFill>
                            <a:schemeClr val="tx1"/>
                          </a:solidFill>
                        </a:rPr>
                        <a:t>, </a:t>
                      </a:r>
                      <a:r>
                        <a:rPr lang="en-US" sz="1100" b="1" baseline="0" dirty="0">
                          <a:solidFill>
                            <a:schemeClr val="tx1"/>
                          </a:solidFill>
                        </a:rPr>
                        <a:t>PCU/SOC,  NPC</a:t>
                      </a:r>
                      <a:endParaRPr lang="en-US" sz="1100" b="1" dirty="0"/>
                    </a:p>
                  </a:txBody>
                  <a:tcPr marL="91462" marR="91462" marT="45721" marB="45721" anchor="ctr"/>
                </a:tc>
                <a:extLst>
                  <a:ext uri="{0D108BD9-81ED-4DB2-BD59-A6C34878D82A}">
                    <a16:rowId xmlns:a16="http://schemas.microsoft.com/office/drawing/2014/main" val="10007"/>
                  </a:ext>
                </a:extLst>
              </a:tr>
              <a:tr h="403850">
                <a:tc>
                  <a:txBody>
                    <a:bodyPr/>
                    <a:lstStyle/>
                    <a:p>
                      <a:pPr algn="ctr"/>
                      <a:r>
                        <a:rPr lang="en-US" sz="1200" b="1" dirty="0">
                          <a:solidFill>
                            <a:srgbClr val="FF0000"/>
                          </a:solidFill>
                        </a:rPr>
                        <a:t>CVN TA</a:t>
                      </a:r>
                      <a:r>
                        <a:rPr lang="en-US" sz="1200" b="1" dirty="0">
                          <a:solidFill>
                            <a:schemeClr val="tx1"/>
                          </a:solidFill>
                        </a:rPr>
                        <a:t>, TENDER, S</a:t>
                      </a:r>
                      <a:r>
                        <a:rPr lang="en-US" sz="1200" b="1" baseline="0" dirty="0">
                          <a:solidFill>
                            <a:schemeClr val="tx1"/>
                          </a:solidFill>
                        </a:rPr>
                        <a:t>SN PCU, Submarine Overhaul Coord</a:t>
                      </a: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8"/>
                  </a:ext>
                </a:extLst>
              </a:tr>
              <a:tr h="312719">
                <a:tc>
                  <a:txBody>
                    <a:bodyPr/>
                    <a:lstStyle/>
                    <a:p>
                      <a:pPr algn="ctr"/>
                      <a:r>
                        <a:rPr lang="en-US" sz="1200" b="1" dirty="0">
                          <a:solidFill>
                            <a:srgbClr val="FF0000"/>
                          </a:solidFill>
                        </a:rPr>
                        <a:t>CVN TA,</a:t>
                      </a:r>
                      <a:r>
                        <a:rPr lang="en-US" sz="1200" b="1" baseline="0" dirty="0">
                          <a:solidFill>
                            <a:schemeClr val="tx1"/>
                          </a:solidFill>
                        </a:rPr>
                        <a:t> TENDER, NPTU ASE</a:t>
                      </a:r>
                      <a:endParaRPr lang="en-US" sz="1200" b="1" dirty="0">
                        <a:solidFill>
                          <a:schemeClr val="tx1"/>
                        </a:solidFill>
                      </a:endParaRPr>
                    </a:p>
                  </a:txBody>
                  <a:tcPr marL="91462" marR="91462" marT="45721" marB="45721" anchor="ct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4294967295"/>
          </p:nvPr>
        </p:nvSpPr>
        <p:spPr/>
        <p:txBody>
          <a:bodyPr/>
          <a:lstStyle/>
          <a:p>
            <a:pPr>
              <a:defRPr/>
            </a:pPr>
            <a:fld id="{B8008707-276C-42C0-9598-8AA992A07AF6}" type="slidenum">
              <a:rPr lang="en-US" smtClean="0"/>
              <a:pPr>
                <a:defRPr/>
              </a:pPr>
              <a:t>11</a:t>
            </a:fld>
            <a:endParaRPr lang="en-US" dirty="0"/>
          </a:p>
        </p:txBody>
      </p:sp>
      <p:grpSp>
        <p:nvGrpSpPr>
          <p:cNvPr id="70684" name="Group 31"/>
          <p:cNvGrpSpPr>
            <a:grpSpLocks/>
          </p:cNvGrpSpPr>
          <p:nvPr/>
        </p:nvGrpSpPr>
        <p:grpSpPr bwMode="auto">
          <a:xfrm>
            <a:off x="189167" y="1239898"/>
            <a:ext cx="7599164" cy="5054861"/>
            <a:chOff x="189204" y="1598282"/>
            <a:chExt cx="7599029" cy="4961190"/>
          </a:xfrm>
        </p:grpSpPr>
        <p:grpSp>
          <p:nvGrpSpPr>
            <p:cNvPr id="70689" name="Group 30"/>
            <p:cNvGrpSpPr>
              <a:grpSpLocks/>
            </p:cNvGrpSpPr>
            <p:nvPr/>
          </p:nvGrpSpPr>
          <p:grpSpPr bwMode="auto">
            <a:xfrm>
              <a:off x="189204" y="2251577"/>
              <a:ext cx="7599029" cy="4307895"/>
              <a:chOff x="189204" y="2251577"/>
              <a:chExt cx="7599029" cy="4307895"/>
            </a:xfrm>
          </p:grpSpPr>
          <p:grpSp>
            <p:nvGrpSpPr>
              <p:cNvPr id="70691" name="Group 38"/>
              <p:cNvGrpSpPr>
                <a:grpSpLocks/>
              </p:cNvGrpSpPr>
              <p:nvPr/>
            </p:nvGrpSpPr>
            <p:grpSpPr bwMode="auto">
              <a:xfrm>
                <a:off x="189204" y="2895968"/>
                <a:ext cx="710934" cy="3663504"/>
                <a:chOff x="571787" y="2988262"/>
                <a:chExt cx="710733" cy="3566917"/>
              </a:xfrm>
            </p:grpSpPr>
            <p:sp>
              <p:nvSpPr>
                <p:cNvPr id="70707" name="TextBox 18"/>
                <p:cNvSpPr txBox="1">
                  <a:spLocks noChangeArrowheads="1"/>
                </p:cNvSpPr>
                <p:nvPr/>
              </p:nvSpPr>
              <p:spPr bwMode="auto">
                <a:xfrm>
                  <a:off x="571893" y="6261069"/>
                  <a:ext cx="700558"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70708" name="TextBox 19"/>
                <p:cNvSpPr txBox="1">
                  <a:spLocks noChangeArrowheads="1"/>
                </p:cNvSpPr>
                <p:nvPr/>
              </p:nvSpPr>
              <p:spPr bwMode="auto">
                <a:xfrm>
                  <a:off x="581751" y="5953709"/>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70709" name="TextBox 20"/>
                <p:cNvSpPr txBox="1">
                  <a:spLocks noChangeArrowheads="1"/>
                </p:cNvSpPr>
                <p:nvPr/>
              </p:nvSpPr>
              <p:spPr bwMode="auto">
                <a:xfrm>
                  <a:off x="581856" y="5518139"/>
                  <a:ext cx="700558"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5 YCS</a:t>
                  </a:r>
                </a:p>
              </p:txBody>
            </p:sp>
            <p:sp>
              <p:nvSpPr>
                <p:cNvPr id="70710" name="TextBox 21"/>
                <p:cNvSpPr txBox="1">
                  <a:spLocks noChangeArrowheads="1"/>
                </p:cNvSpPr>
                <p:nvPr/>
              </p:nvSpPr>
              <p:spPr bwMode="auto">
                <a:xfrm>
                  <a:off x="571787" y="4879481"/>
                  <a:ext cx="700558"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8 YCS</a:t>
                  </a:r>
                </a:p>
              </p:txBody>
            </p:sp>
            <p:sp>
              <p:nvSpPr>
                <p:cNvPr id="70711" name="TextBox 22"/>
                <p:cNvSpPr txBox="1">
                  <a:spLocks noChangeArrowheads="1"/>
                </p:cNvSpPr>
                <p:nvPr/>
              </p:nvSpPr>
              <p:spPr bwMode="auto">
                <a:xfrm>
                  <a:off x="798817" y="4446241"/>
                  <a:ext cx="184675"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sp>
              <p:nvSpPr>
                <p:cNvPr id="70712" name="TextBox 23"/>
                <p:cNvSpPr txBox="1">
                  <a:spLocks noChangeArrowheads="1"/>
                </p:cNvSpPr>
                <p:nvPr/>
              </p:nvSpPr>
              <p:spPr bwMode="auto">
                <a:xfrm>
                  <a:off x="780050" y="3833947"/>
                  <a:ext cx="184675"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sp>
              <p:nvSpPr>
                <p:cNvPr id="70713" name="TextBox 24"/>
                <p:cNvSpPr txBox="1">
                  <a:spLocks noChangeArrowheads="1"/>
                </p:cNvSpPr>
                <p:nvPr/>
              </p:nvSpPr>
              <p:spPr bwMode="auto">
                <a:xfrm>
                  <a:off x="787964" y="3364931"/>
                  <a:ext cx="184675"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sp>
              <p:nvSpPr>
                <p:cNvPr id="70714" name="TextBox 25"/>
                <p:cNvSpPr txBox="1">
                  <a:spLocks noChangeArrowheads="1"/>
                </p:cNvSpPr>
                <p:nvPr/>
              </p:nvSpPr>
              <p:spPr bwMode="auto">
                <a:xfrm>
                  <a:off x="787963" y="2988262"/>
                  <a:ext cx="184674" cy="2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grpSp>
          <p:grpSp>
            <p:nvGrpSpPr>
              <p:cNvPr id="70692" name="Group 39"/>
              <p:cNvGrpSpPr>
                <a:grpSpLocks/>
              </p:cNvGrpSpPr>
              <p:nvPr/>
            </p:nvGrpSpPr>
            <p:grpSpPr bwMode="auto">
              <a:xfrm>
                <a:off x="3915963" y="2894365"/>
                <a:ext cx="682626" cy="3535228"/>
                <a:chOff x="7296267" y="3097768"/>
                <a:chExt cx="683200" cy="3331602"/>
              </a:xfrm>
            </p:grpSpPr>
            <p:sp>
              <p:nvSpPr>
                <p:cNvPr id="70701" name="TextBox 26"/>
                <p:cNvSpPr txBox="1">
                  <a:spLocks noChangeArrowheads="1"/>
                </p:cNvSpPr>
                <p:nvPr/>
              </p:nvSpPr>
              <p:spPr bwMode="auto">
                <a:xfrm>
                  <a:off x="7350595" y="6121593"/>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a:solidFill>
                        <a:srgbClr val="000000"/>
                      </a:solidFill>
                    </a:rPr>
                    <a:t>ENS</a:t>
                  </a:r>
                </a:p>
              </p:txBody>
            </p:sp>
            <p:sp>
              <p:nvSpPr>
                <p:cNvPr id="70702" name="TextBox 27"/>
                <p:cNvSpPr txBox="1">
                  <a:spLocks noChangeArrowheads="1"/>
                </p:cNvSpPr>
                <p:nvPr/>
              </p:nvSpPr>
              <p:spPr bwMode="auto">
                <a:xfrm>
                  <a:off x="7433405" y="5215189"/>
                  <a:ext cx="38933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a:t>
                  </a:r>
                </a:p>
              </p:txBody>
            </p:sp>
            <p:sp>
              <p:nvSpPr>
                <p:cNvPr id="70703" name="TextBox 28"/>
                <p:cNvSpPr txBox="1">
                  <a:spLocks noChangeArrowheads="1"/>
                </p:cNvSpPr>
                <p:nvPr/>
              </p:nvSpPr>
              <p:spPr bwMode="auto">
                <a:xfrm>
                  <a:off x="7320715" y="5760687"/>
                  <a:ext cx="628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LTJG</a:t>
                  </a:r>
                </a:p>
              </p:txBody>
            </p:sp>
            <p:sp>
              <p:nvSpPr>
                <p:cNvPr id="70704" name="TextBox 29"/>
                <p:cNvSpPr txBox="1">
                  <a:spLocks noChangeArrowheads="1"/>
                </p:cNvSpPr>
                <p:nvPr/>
              </p:nvSpPr>
              <p:spPr bwMode="auto">
                <a:xfrm>
                  <a:off x="7296267" y="4731304"/>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LCDR</a:t>
                  </a:r>
                </a:p>
              </p:txBody>
            </p:sp>
            <p:sp>
              <p:nvSpPr>
                <p:cNvPr id="70705" name="TextBox 30"/>
                <p:cNvSpPr txBox="1">
                  <a:spLocks noChangeArrowheads="1"/>
                </p:cNvSpPr>
                <p:nvPr/>
              </p:nvSpPr>
              <p:spPr bwMode="auto">
                <a:xfrm>
                  <a:off x="7350595" y="3688093"/>
                  <a:ext cx="57419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CDR</a:t>
                  </a:r>
                </a:p>
              </p:txBody>
            </p:sp>
            <p:sp>
              <p:nvSpPr>
                <p:cNvPr id="70706" name="TextBox 31"/>
                <p:cNvSpPr txBox="1">
                  <a:spLocks noChangeArrowheads="1"/>
                </p:cNvSpPr>
                <p:nvPr/>
              </p:nvSpPr>
              <p:spPr bwMode="auto">
                <a:xfrm>
                  <a:off x="7304653" y="3097768"/>
                  <a:ext cx="673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CAPT</a:t>
                  </a:r>
                </a:p>
              </p:txBody>
            </p:sp>
          </p:grpSp>
          <p:grpSp>
            <p:nvGrpSpPr>
              <p:cNvPr id="70693" name="Group 29"/>
              <p:cNvGrpSpPr>
                <a:grpSpLocks/>
              </p:cNvGrpSpPr>
              <p:nvPr/>
            </p:nvGrpSpPr>
            <p:grpSpPr bwMode="auto">
              <a:xfrm>
                <a:off x="4597358" y="2251577"/>
                <a:ext cx="3190875" cy="4136099"/>
                <a:chOff x="4597358" y="2251577"/>
                <a:chExt cx="3190875" cy="4136099"/>
              </a:xfrm>
            </p:grpSpPr>
            <p:sp>
              <p:nvSpPr>
                <p:cNvPr id="70694" name="TextBox 40"/>
                <p:cNvSpPr txBox="1">
                  <a:spLocks noChangeArrowheads="1"/>
                </p:cNvSpPr>
                <p:nvPr/>
              </p:nvSpPr>
              <p:spPr bwMode="auto">
                <a:xfrm>
                  <a:off x="4604156" y="6079702"/>
                  <a:ext cx="3179763" cy="307974"/>
                </a:xfrm>
                <a:prstGeom prst="rect">
                  <a:avLst/>
                </a:prstGeom>
                <a:solidFill>
                  <a:srgbClr val="FFFF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for most LDOs: CVN TA*</a:t>
                  </a:r>
                </a:p>
              </p:txBody>
            </p:sp>
            <p:sp>
              <p:nvSpPr>
                <p:cNvPr id="70695" name="TextBox 41"/>
                <p:cNvSpPr txBox="1">
                  <a:spLocks noChangeArrowheads="1"/>
                </p:cNvSpPr>
                <p:nvPr/>
              </p:nvSpPr>
              <p:spPr bwMode="auto">
                <a:xfrm>
                  <a:off x="4606882" y="5687800"/>
                  <a:ext cx="3177037" cy="302074"/>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Repair/Maintenance</a:t>
                  </a:r>
                </a:p>
              </p:txBody>
            </p:sp>
            <p:sp>
              <p:nvSpPr>
                <p:cNvPr id="70696" name="TextBox 42"/>
                <p:cNvSpPr txBox="1">
                  <a:spLocks noChangeArrowheads="1"/>
                </p:cNvSpPr>
                <p:nvPr/>
              </p:nvSpPr>
              <p:spPr bwMode="auto">
                <a:xfrm>
                  <a:off x="4604949" y="4613272"/>
                  <a:ext cx="3178970" cy="307974"/>
                </a:xfrm>
                <a:prstGeom prst="rect">
                  <a:avLst/>
                </a:prstGeom>
                <a:solidFill>
                  <a:srgbClr val="CCFF99"/>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CVN/AS PA*</a:t>
                  </a:r>
                </a:p>
              </p:txBody>
            </p:sp>
            <p:sp>
              <p:nvSpPr>
                <p:cNvPr id="70697" name="TextBox 43"/>
                <p:cNvSpPr txBox="1">
                  <a:spLocks noChangeArrowheads="1"/>
                </p:cNvSpPr>
                <p:nvPr/>
              </p:nvSpPr>
              <p:spPr bwMode="auto">
                <a:xfrm>
                  <a:off x="4597358" y="3650401"/>
                  <a:ext cx="3189287" cy="302074"/>
                </a:xfrm>
                <a:prstGeom prst="rect">
                  <a:avLst/>
                </a:prstGeom>
                <a:solidFill>
                  <a:srgbClr val="CF9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endParaRPr lang="en-US" altLang="en-US" sz="1400" dirty="0">
                    <a:solidFill>
                      <a:srgbClr val="000000"/>
                    </a:solidFill>
                  </a:endParaRPr>
                </a:p>
              </p:txBody>
            </p:sp>
            <p:sp>
              <p:nvSpPr>
                <p:cNvPr id="70698" name="TextBox 44"/>
                <p:cNvSpPr txBox="1">
                  <a:spLocks noChangeArrowheads="1"/>
                </p:cNvSpPr>
                <p:nvPr/>
              </p:nvSpPr>
              <p:spPr bwMode="auto">
                <a:xfrm>
                  <a:off x="4597358" y="3086726"/>
                  <a:ext cx="3186561" cy="306388"/>
                </a:xfrm>
                <a:prstGeom prst="rect">
                  <a:avLst/>
                </a:prstGeom>
                <a:solidFill>
                  <a:srgbClr val="FFC0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endParaRPr lang="en-US" altLang="en-US" sz="1400" dirty="0">
                    <a:solidFill>
                      <a:srgbClr val="000000"/>
                    </a:solidFill>
                  </a:endParaRPr>
                </a:p>
              </p:txBody>
            </p:sp>
            <p:sp>
              <p:nvSpPr>
                <p:cNvPr id="70699" name="TextBox 32"/>
                <p:cNvSpPr txBox="1">
                  <a:spLocks noChangeArrowheads="1"/>
                </p:cNvSpPr>
                <p:nvPr/>
              </p:nvSpPr>
              <p:spPr bwMode="auto">
                <a:xfrm>
                  <a:off x="4605744" y="5145931"/>
                  <a:ext cx="3178175" cy="307974"/>
                </a:xfrm>
                <a:prstGeom prst="rect">
                  <a:avLst/>
                </a:prstGeom>
                <a:solidFill>
                  <a:srgbClr val="FF7C8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Elective Tour</a:t>
                  </a:r>
                </a:p>
              </p:txBody>
            </p:sp>
            <p:sp>
              <p:nvSpPr>
                <p:cNvPr id="70700" name="TextBox 44"/>
                <p:cNvSpPr txBox="1">
                  <a:spLocks noChangeArrowheads="1"/>
                </p:cNvSpPr>
                <p:nvPr/>
              </p:nvSpPr>
              <p:spPr bwMode="auto">
                <a:xfrm>
                  <a:off x="4597358" y="2251577"/>
                  <a:ext cx="3190875" cy="302074"/>
                </a:xfrm>
                <a:prstGeom prst="rect">
                  <a:avLst/>
                </a:prstGeom>
                <a:solidFill>
                  <a:srgbClr val="FF0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endParaRPr lang="en-US" altLang="en-US" sz="1400" dirty="0">
                    <a:solidFill>
                      <a:srgbClr val="000000"/>
                    </a:solidFill>
                  </a:endParaRPr>
                </a:p>
              </p:txBody>
            </p:sp>
          </p:grpSp>
        </p:grpSp>
        <p:sp>
          <p:nvSpPr>
            <p:cNvPr id="70690" name="TextBox 27"/>
            <p:cNvSpPr txBox="1">
              <a:spLocks noChangeArrowheads="1"/>
            </p:cNvSpPr>
            <p:nvPr/>
          </p:nvSpPr>
          <p:spPr bwMode="auto">
            <a:xfrm>
              <a:off x="1171573" y="1598282"/>
              <a:ext cx="2476500" cy="33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600" dirty="0">
                  <a:solidFill>
                    <a:srgbClr val="000000"/>
                  </a:solidFill>
                </a:rPr>
                <a:t>36 Month Tour Lengths</a:t>
              </a:r>
            </a:p>
          </p:txBody>
        </p:sp>
      </p:grpSp>
      <p:sp>
        <p:nvSpPr>
          <p:cNvPr id="70686" name="TextBox 44"/>
          <p:cNvSpPr txBox="1">
            <a:spLocks noChangeArrowheads="1"/>
          </p:cNvSpPr>
          <p:nvPr/>
        </p:nvSpPr>
        <p:spPr bwMode="auto">
          <a:xfrm>
            <a:off x="4597457" y="2341791"/>
            <a:ext cx="3190875" cy="307975"/>
          </a:xfrm>
          <a:prstGeom prst="rect">
            <a:avLst/>
          </a:prstGeom>
          <a:solidFill>
            <a:srgbClr val="619C34"/>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endParaRPr lang="en-US" altLang="en-US" sz="1400" dirty="0">
              <a:solidFill>
                <a:srgbClr val="000000"/>
              </a:solidFill>
            </a:endParaRPr>
          </a:p>
        </p:txBody>
      </p:sp>
      <p:sp>
        <p:nvSpPr>
          <p:cNvPr id="70687" name="TextBox 1"/>
          <p:cNvSpPr txBox="1">
            <a:spLocks noChangeArrowheads="1"/>
          </p:cNvSpPr>
          <p:nvPr/>
        </p:nvSpPr>
        <p:spPr bwMode="auto">
          <a:xfrm>
            <a:off x="7993065" y="4625602"/>
            <a:ext cx="962024" cy="1169551"/>
          </a:xfrm>
          <a:prstGeom prst="rect">
            <a:avLst/>
          </a:prstGeom>
          <a:solidFill>
            <a:srgbClr val="FF99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t>Must </a:t>
            </a:r>
          </a:p>
          <a:p>
            <a:pPr algn="ctr" eaLnBrk="1" hangingPunct="1">
              <a:spcBef>
                <a:spcPct val="0"/>
              </a:spcBef>
              <a:buClrTx/>
              <a:buSzTx/>
              <a:buFontTx/>
              <a:buNone/>
            </a:pPr>
            <a:r>
              <a:rPr lang="en-US" altLang="en-US" sz="1400" dirty="0"/>
              <a:t>do </a:t>
            </a:r>
          </a:p>
          <a:p>
            <a:pPr algn="ctr" eaLnBrk="1" hangingPunct="1">
              <a:spcBef>
                <a:spcPct val="0"/>
              </a:spcBef>
              <a:buClrTx/>
              <a:buSzTx/>
              <a:buFontTx/>
              <a:buNone/>
            </a:pPr>
            <a:r>
              <a:rPr lang="en-US" altLang="en-US" sz="1400" dirty="0"/>
              <a:t>CVN TA to be CVN PA</a:t>
            </a:r>
          </a:p>
        </p:txBody>
      </p:sp>
      <p:sp>
        <p:nvSpPr>
          <p:cNvPr id="70688" name="TextBox 1"/>
          <p:cNvSpPr txBox="1">
            <a:spLocks noChangeArrowheads="1"/>
          </p:cNvSpPr>
          <p:nvPr/>
        </p:nvSpPr>
        <p:spPr bwMode="auto">
          <a:xfrm>
            <a:off x="7993065" y="3011295"/>
            <a:ext cx="962025" cy="307777"/>
          </a:xfrm>
          <a:prstGeom prst="rect">
            <a:avLst/>
          </a:prstGeom>
          <a:solidFill>
            <a:srgbClr val="FF99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endParaRPr lang="en-US" altLang="en-US" sz="1400" dirty="0"/>
          </a:p>
        </p:txBody>
      </p:sp>
      <p:sp>
        <p:nvSpPr>
          <p:cNvPr id="2" name="Rectangle 1"/>
          <p:cNvSpPr/>
          <p:nvPr/>
        </p:nvSpPr>
        <p:spPr>
          <a:xfrm>
            <a:off x="1538048" y="6151856"/>
            <a:ext cx="1743554" cy="338554"/>
          </a:xfrm>
          <a:prstGeom prst="rect">
            <a:avLst/>
          </a:prstGeom>
        </p:spPr>
        <p:txBody>
          <a:bodyPr wrap="none">
            <a:spAutoFit/>
          </a:bodyPr>
          <a:lstStyle/>
          <a:p>
            <a:r>
              <a:rPr lang="en-US" sz="1600" b="1" dirty="0">
                <a:solidFill>
                  <a:srgbClr val="FF0000"/>
                </a:solidFill>
              </a:rPr>
              <a:t>Milestone Tours</a:t>
            </a:r>
            <a:endParaRPr lang="en-US" sz="1600" dirty="0"/>
          </a:p>
        </p:txBody>
      </p:sp>
      <p:sp>
        <p:nvSpPr>
          <p:cNvPr id="38" name="Title 1"/>
          <p:cNvSpPr txBox="1">
            <a:spLocks/>
          </p:cNvSpPr>
          <p:nvPr/>
        </p:nvSpPr>
        <p:spPr bwMode="auto">
          <a:xfrm>
            <a:off x="1360163" y="-22755"/>
            <a:ext cx="764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i="1">
                <a:solidFill>
                  <a:srgbClr val="000066"/>
                </a:solidFill>
                <a:latin typeface="+mj-lt"/>
                <a:ea typeface="+mj-ea"/>
                <a:cs typeface="+mj-cs"/>
              </a:defRPr>
            </a:lvl1pPr>
            <a:lvl2pPr algn="r" rtl="0" eaLnBrk="0" fontAlgn="base" hangingPunct="0">
              <a:spcBef>
                <a:spcPct val="0"/>
              </a:spcBef>
              <a:spcAft>
                <a:spcPct val="0"/>
              </a:spcAft>
              <a:defRPr sz="3200" b="1" i="1">
                <a:solidFill>
                  <a:srgbClr val="000066"/>
                </a:solidFill>
                <a:latin typeface="Arial" charset="0"/>
                <a:cs typeface="Times New Roman" pitchFamily="18" charset="0"/>
              </a:defRPr>
            </a:lvl2pPr>
            <a:lvl3pPr algn="r" rtl="0" eaLnBrk="0" fontAlgn="base" hangingPunct="0">
              <a:spcBef>
                <a:spcPct val="0"/>
              </a:spcBef>
              <a:spcAft>
                <a:spcPct val="0"/>
              </a:spcAft>
              <a:defRPr sz="3200" b="1" i="1">
                <a:solidFill>
                  <a:srgbClr val="000066"/>
                </a:solidFill>
                <a:latin typeface="Arial" charset="0"/>
                <a:cs typeface="Times New Roman" pitchFamily="18" charset="0"/>
              </a:defRPr>
            </a:lvl3pPr>
            <a:lvl4pPr algn="r" rtl="0" eaLnBrk="0" fontAlgn="base" hangingPunct="0">
              <a:spcBef>
                <a:spcPct val="0"/>
              </a:spcBef>
              <a:spcAft>
                <a:spcPct val="0"/>
              </a:spcAft>
              <a:defRPr sz="3200" b="1" i="1">
                <a:solidFill>
                  <a:srgbClr val="000066"/>
                </a:solidFill>
                <a:latin typeface="Arial" charset="0"/>
                <a:cs typeface="Times New Roman" pitchFamily="18" charset="0"/>
              </a:defRPr>
            </a:lvl4pPr>
            <a:lvl5pPr algn="r" rtl="0" eaLnBrk="0" fontAlgn="base" hangingPunct="0">
              <a:spcBef>
                <a:spcPct val="0"/>
              </a:spcBef>
              <a:spcAft>
                <a:spcPct val="0"/>
              </a:spcAft>
              <a:defRPr sz="3200" b="1" i="1">
                <a:solidFill>
                  <a:srgbClr val="000066"/>
                </a:solidFill>
                <a:latin typeface="Arial" charset="0"/>
                <a:cs typeface="Times New Roman" pitchFamily="18" charset="0"/>
              </a:defRPr>
            </a:lvl5pPr>
            <a:lvl6pPr marL="457200" algn="r" rtl="0" fontAlgn="base">
              <a:spcBef>
                <a:spcPct val="0"/>
              </a:spcBef>
              <a:spcAft>
                <a:spcPct val="0"/>
              </a:spcAft>
              <a:defRPr sz="3200" b="1" i="1">
                <a:solidFill>
                  <a:srgbClr val="000066"/>
                </a:solidFill>
                <a:latin typeface="Arial" charset="0"/>
                <a:cs typeface="Times New Roman" pitchFamily="18" charset="0"/>
              </a:defRPr>
            </a:lvl6pPr>
            <a:lvl7pPr marL="914400" algn="r" rtl="0" fontAlgn="base">
              <a:spcBef>
                <a:spcPct val="0"/>
              </a:spcBef>
              <a:spcAft>
                <a:spcPct val="0"/>
              </a:spcAft>
              <a:defRPr sz="3200" b="1" i="1">
                <a:solidFill>
                  <a:srgbClr val="000066"/>
                </a:solidFill>
                <a:latin typeface="Arial" charset="0"/>
                <a:cs typeface="Times New Roman" pitchFamily="18" charset="0"/>
              </a:defRPr>
            </a:lvl7pPr>
            <a:lvl8pPr marL="1371600" algn="r" rtl="0" fontAlgn="base">
              <a:spcBef>
                <a:spcPct val="0"/>
              </a:spcBef>
              <a:spcAft>
                <a:spcPct val="0"/>
              </a:spcAft>
              <a:defRPr sz="3200" b="1" i="1">
                <a:solidFill>
                  <a:srgbClr val="000066"/>
                </a:solidFill>
                <a:latin typeface="Arial" charset="0"/>
                <a:cs typeface="Times New Roman" pitchFamily="18" charset="0"/>
              </a:defRPr>
            </a:lvl8pPr>
            <a:lvl9pPr marL="1828800" algn="r" rtl="0" fontAlgn="base">
              <a:spcBef>
                <a:spcPct val="0"/>
              </a:spcBef>
              <a:spcAft>
                <a:spcPct val="0"/>
              </a:spcAft>
              <a:defRPr sz="3200" b="1" i="1">
                <a:solidFill>
                  <a:srgbClr val="000066"/>
                </a:solidFill>
                <a:latin typeface="Arial" charset="0"/>
                <a:cs typeface="Times New Roman" pitchFamily="18" charset="0"/>
              </a:defRPr>
            </a:lvl9pPr>
          </a:lstStyle>
          <a:p>
            <a:r>
              <a:rPr lang="en-US" i="0" kern="0" dirty="0"/>
              <a:t>Nuclear Power LDO</a:t>
            </a:r>
            <a:br>
              <a:rPr lang="en-US" kern="0" dirty="0"/>
            </a:br>
            <a:r>
              <a:rPr lang="en-US" kern="0" dirty="0"/>
              <a:t>JO Career Path - Fleet</a:t>
            </a:r>
          </a:p>
        </p:txBody>
      </p:sp>
      <p:sp>
        <p:nvSpPr>
          <p:cNvPr id="39" name="Rectangle 38"/>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rgbClr val="FFFF66"/>
                </a:solidFill>
                <a:latin typeface="+mn-lt"/>
                <a:cs typeface="Times New Roman"/>
              </a:rPr>
              <a:t>Career Flexibility to Meet Milestones &amp; Life</a:t>
            </a:r>
            <a:endParaRPr lang="en-US" dirty="0">
              <a:solidFill>
                <a:srgbClr val="FFFF66"/>
              </a:solidFill>
              <a:latin typeface="+mn-lt"/>
              <a:cs typeface="Arial" panose="020B0604020202020204" pitchFamily="34" charset="0"/>
            </a:endParaRPr>
          </a:p>
        </p:txBody>
      </p:sp>
      <p:sp>
        <p:nvSpPr>
          <p:cNvPr id="40" name="Rectangle 39"/>
          <p:cNvSpPr/>
          <p:nvPr/>
        </p:nvSpPr>
        <p:spPr>
          <a:xfrm>
            <a:off x="5688646" y="6106057"/>
            <a:ext cx="1143262" cy="338554"/>
          </a:xfrm>
          <a:prstGeom prst="rect">
            <a:avLst/>
          </a:prstGeom>
        </p:spPr>
        <p:txBody>
          <a:bodyPr wrap="none">
            <a:spAutoFit/>
          </a:bodyPr>
          <a:lstStyle/>
          <a:p>
            <a:r>
              <a:rPr lang="en-US" sz="1600" b="1" dirty="0"/>
              <a:t>Normally*</a:t>
            </a:r>
            <a:endParaRPr lang="en-US" sz="1600" dirty="0"/>
          </a:p>
        </p:txBody>
      </p:sp>
    </p:spTree>
    <p:extLst>
      <p:ext uri="{BB962C8B-B14F-4D97-AF65-F5344CB8AC3E}">
        <p14:creationId xmlns:p14="http://schemas.microsoft.com/office/powerpoint/2010/main" val="225847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1173163" y="1328730"/>
          <a:ext cx="3048000" cy="4745912"/>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tblGrid>
              <a:tr h="365672">
                <a:tc>
                  <a:txBody>
                    <a:bodyPr/>
                    <a:lstStyle/>
                    <a:p>
                      <a:pPr algn="ctr"/>
                      <a:r>
                        <a:rPr lang="en-US" sz="1800" b="1" dirty="0"/>
                        <a:t>Assignments</a:t>
                      </a:r>
                    </a:p>
                  </a:txBody>
                  <a:tcPr marT="45678" marB="45678" anchor="ctr"/>
                </a:tc>
                <a:extLst>
                  <a:ext uri="{0D108BD9-81ED-4DB2-BD59-A6C34878D82A}">
                    <a16:rowId xmlns:a16="http://schemas.microsoft.com/office/drawing/2014/main" val="10000"/>
                  </a:ext>
                </a:extLst>
              </a:tr>
              <a:tr h="726349">
                <a:tc>
                  <a:txBody>
                    <a:bodyPr/>
                    <a:lstStyle/>
                    <a:p>
                      <a:pPr algn="ctr">
                        <a:lnSpc>
                          <a:spcPts val="1000"/>
                        </a:lnSpc>
                        <a:spcBef>
                          <a:spcPts val="0"/>
                        </a:spcBef>
                      </a:pPr>
                      <a:r>
                        <a:rPr lang="en-US" sz="1200" b="1" dirty="0">
                          <a:solidFill>
                            <a:schemeClr val="tx1"/>
                          </a:solidFill>
                          <a:latin typeface="Arial" pitchFamily="34" charset="0"/>
                        </a:rPr>
                        <a:t>Senior Leadership (Upper Half)</a:t>
                      </a:r>
                    </a:p>
                    <a:p>
                      <a:pPr algn="ctr">
                        <a:lnSpc>
                          <a:spcPts val="1000"/>
                        </a:lnSpc>
                        <a:spcBef>
                          <a:spcPts val="0"/>
                        </a:spcBef>
                      </a:pPr>
                      <a:r>
                        <a:rPr lang="en-US" sz="1200" b="1" dirty="0">
                          <a:solidFill>
                            <a:schemeClr val="tx1"/>
                          </a:solidFill>
                          <a:latin typeface="Arial" pitchFamily="34" charset="0"/>
                        </a:rPr>
                        <a:t> </a:t>
                      </a:r>
                    </a:p>
                    <a:p>
                      <a:pPr algn="ctr">
                        <a:lnSpc>
                          <a:spcPts val="1000"/>
                        </a:lnSpc>
                        <a:spcBef>
                          <a:spcPts val="0"/>
                        </a:spcBef>
                        <a:buFontTx/>
                        <a:buChar char="•"/>
                      </a:pPr>
                      <a:r>
                        <a:rPr lang="en-US" sz="1200" b="1" dirty="0">
                          <a:solidFill>
                            <a:schemeClr val="tx1"/>
                          </a:solidFill>
                          <a:latin typeface="Arial" pitchFamily="34" charset="0"/>
                        </a:rPr>
                        <a:t>Deputy NRR, NR HQ Staff</a:t>
                      </a:r>
                    </a:p>
                    <a:p>
                      <a:pPr algn="ctr">
                        <a:lnSpc>
                          <a:spcPts val="1000"/>
                        </a:lnSpc>
                        <a:spcBef>
                          <a:spcPts val="0"/>
                        </a:spcBef>
                        <a:buFontTx/>
                        <a:buChar char="•"/>
                      </a:pPr>
                      <a:endParaRPr lang="en-US" sz="1200" b="1" dirty="0">
                        <a:solidFill>
                          <a:schemeClr val="tx1"/>
                        </a:solidFill>
                        <a:latin typeface="Arial" pitchFamily="34" charset="0"/>
                      </a:endParaRPr>
                    </a:p>
                    <a:p>
                      <a:pPr algn="ctr">
                        <a:lnSpc>
                          <a:spcPts val="1000"/>
                        </a:lnSpc>
                        <a:spcBef>
                          <a:spcPts val="0"/>
                        </a:spcBef>
                        <a:buFontTx/>
                        <a:buChar char="•"/>
                      </a:pPr>
                      <a:r>
                        <a:rPr lang="en-US" sz="1200" b="1" dirty="0">
                          <a:solidFill>
                            <a:schemeClr val="tx1"/>
                          </a:solidFill>
                          <a:latin typeface="Arial" pitchFamily="34" charset="0"/>
                        </a:rPr>
                        <a:t>Overall Projects Lead</a:t>
                      </a:r>
                      <a:endParaRPr lang="en-US" sz="1200" b="1" dirty="0"/>
                    </a:p>
                  </a:txBody>
                  <a:tcPr marT="45678" marB="45678" anchor="ctr"/>
                </a:tc>
                <a:extLst>
                  <a:ext uri="{0D108BD9-81ED-4DB2-BD59-A6C34878D82A}">
                    <a16:rowId xmlns:a16="http://schemas.microsoft.com/office/drawing/2014/main" val="10001"/>
                  </a:ext>
                </a:extLst>
              </a:tr>
              <a:tr h="1310543">
                <a:tc>
                  <a:txBody>
                    <a:bodyPr/>
                    <a:lstStyle/>
                    <a:p>
                      <a:pPr algn="ctr">
                        <a:lnSpc>
                          <a:spcPts val="1000"/>
                        </a:lnSpc>
                        <a:spcBef>
                          <a:spcPct val="50000"/>
                        </a:spcBef>
                      </a:pPr>
                      <a:r>
                        <a:rPr lang="en-US" sz="1200" b="1" dirty="0">
                          <a:solidFill>
                            <a:schemeClr val="tx1"/>
                          </a:solidFill>
                          <a:latin typeface="Arial" pitchFamily="34" charset="0"/>
                        </a:rPr>
                        <a:t>Senior Leadership (Lower half)</a:t>
                      </a:r>
                    </a:p>
                    <a:p>
                      <a:pPr algn="ctr">
                        <a:lnSpc>
                          <a:spcPts val="1000"/>
                        </a:lnSpc>
                        <a:spcBef>
                          <a:spcPct val="50000"/>
                        </a:spcBef>
                        <a:buFontTx/>
                        <a:buChar char="•"/>
                      </a:pPr>
                      <a:r>
                        <a:rPr lang="en-US" sz="1200" b="1" dirty="0">
                          <a:solidFill>
                            <a:schemeClr val="tx1"/>
                          </a:solidFill>
                          <a:latin typeface="Arial" pitchFamily="34" charset="0"/>
                        </a:rPr>
                        <a:t>CVN Overhaul Lead</a:t>
                      </a:r>
                    </a:p>
                    <a:p>
                      <a:pPr algn="ctr">
                        <a:lnSpc>
                          <a:spcPts val="1000"/>
                        </a:lnSpc>
                        <a:spcBef>
                          <a:spcPct val="50000"/>
                        </a:spcBef>
                        <a:buFontTx/>
                        <a:buChar char="•"/>
                      </a:pPr>
                      <a:r>
                        <a:rPr lang="en-US" sz="1200" b="1" dirty="0">
                          <a:solidFill>
                            <a:schemeClr val="tx1"/>
                          </a:solidFill>
                          <a:latin typeface="Arial" pitchFamily="34" charset="0"/>
                        </a:rPr>
                        <a:t>Reactor Servicing Lead </a:t>
                      </a:r>
                    </a:p>
                    <a:p>
                      <a:pPr algn="ctr">
                        <a:lnSpc>
                          <a:spcPts val="1000"/>
                        </a:lnSpc>
                        <a:spcBef>
                          <a:spcPct val="50000"/>
                        </a:spcBef>
                        <a:buFontTx/>
                        <a:buChar char="•"/>
                      </a:pPr>
                      <a:r>
                        <a:rPr lang="en-US" sz="1200" b="1" dirty="0">
                          <a:solidFill>
                            <a:schemeClr val="tx1"/>
                          </a:solidFill>
                          <a:latin typeface="Arial" pitchFamily="34" charset="0"/>
                        </a:rPr>
                        <a:t>CVN Projects Lead</a:t>
                      </a:r>
                    </a:p>
                    <a:p>
                      <a:pPr marL="0" marR="0" indent="0" algn="ctr" defTabSz="914400" rtl="0" eaLnBrk="1" fontAlgn="auto" latinLnBrk="0" hangingPunct="1">
                        <a:lnSpc>
                          <a:spcPts val="1000"/>
                        </a:lnSpc>
                        <a:spcBef>
                          <a:spcPct val="50000"/>
                        </a:spcBef>
                        <a:spcAft>
                          <a:spcPts val="0"/>
                        </a:spcAft>
                        <a:buClrTx/>
                        <a:buSzTx/>
                        <a:buFontTx/>
                        <a:buChar char="•"/>
                        <a:tabLst/>
                        <a:defRPr/>
                      </a:pPr>
                      <a:r>
                        <a:rPr lang="en-US" sz="1200" b="1" dirty="0">
                          <a:solidFill>
                            <a:schemeClr val="tx1"/>
                          </a:solidFill>
                          <a:latin typeface="Arial" pitchFamily="34" charset="0"/>
                        </a:rPr>
                        <a:t>Submarine Projects Lead</a:t>
                      </a:r>
                    </a:p>
                    <a:p>
                      <a:pPr marL="0" marR="0" indent="0" algn="ctr" defTabSz="914400" rtl="0" eaLnBrk="1" fontAlgn="auto" latinLnBrk="0" hangingPunct="1">
                        <a:lnSpc>
                          <a:spcPts val="1000"/>
                        </a:lnSpc>
                        <a:spcBef>
                          <a:spcPct val="50000"/>
                        </a:spcBef>
                        <a:spcAft>
                          <a:spcPts val="0"/>
                        </a:spcAft>
                        <a:buClrTx/>
                        <a:buSzTx/>
                        <a:buFontTx/>
                        <a:buChar char="•"/>
                        <a:tabLst/>
                        <a:defRPr/>
                      </a:pPr>
                      <a:r>
                        <a:rPr lang="en-US" sz="1200" b="1" dirty="0">
                          <a:solidFill>
                            <a:schemeClr val="tx1"/>
                          </a:solidFill>
                          <a:latin typeface="Arial" pitchFamily="34" charset="0"/>
                        </a:rPr>
                        <a:t>ANRR Kings Bay/San Diego/Guam</a:t>
                      </a:r>
                      <a:endParaRPr lang="en-US" sz="1200" b="1" dirty="0"/>
                    </a:p>
                  </a:txBody>
                  <a:tcPr marT="45678" marB="45678" anchor="ctr"/>
                </a:tc>
                <a:extLst>
                  <a:ext uri="{0D108BD9-81ED-4DB2-BD59-A6C34878D82A}">
                    <a16:rowId xmlns:a16="http://schemas.microsoft.com/office/drawing/2014/main" val="10002"/>
                  </a:ext>
                </a:extLst>
              </a:tr>
              <a:tr h="1092105">
                <a:tc>
                  <a:txBody>
                    <a:bodyPr/>
                    <a:lstStyle/>
                    <a:p>
                      <a:pPr algn="ctr">
                        <a:lnSpc>
                          <a:spcPts val="1000"/>
                        </a:lnSpc>
                        <a:spcBef>
                          <a:spcPct val="50000"/>
                        </a:spcBef>
                      </a:pPr>
                      <a:r>
                        <a:rPr lang="en-US" sz="1200" b="1" dirty="0">
                          <a:solidFill>
                            <a:schemeClr val="tx1"/>
                          </a:solidFill>
                          <a:latin typeface="Arial" pitchFamily="34" charset="0"/>
                        </a:rPr>
                        <a:t>Lead Position</a:t>
                      </a:r>
                    </a:p>
                    <a:p>
                      <a:pPr algn="ctr">
                        <a:lnSpc>
                          <a:spcPts val="1000"/>
                        </a:lnSpc>
                        <a:spcBef>
                          <a:spcPct val="50000"/>
                        </a:spcBef>
                        <a:buFontTx/>
                        <a:buChar char="•"/>
                      </a:pPr>
                      <a:r>
                        <a:rPr lang="en-US" sz="1200" b="1" dirty="0">
                          <a:solidFill>
                            <a:schemeClr val="tx1"/>
                          </a:solidFill>
                          <a:latin typeface="Arial" pitchFamily="34" charset="0"/>
                        </a:rPr>
                        <a:t> </a:t>
                      </a:r>
                      <a:r>
                        <a:rPr lang="en-US" sz="1200" b="1" dirty="0" err="1">
                          <a:solidFill>
                            <a:schemeClr val="tx1"/>
                          </a:solidFill>
                          <a:latin typeface="Arial" pitchFamily="34" charset="0"/>
                        </a:rPr>
                        <a:t>Radcon</a:t>
                      </a:r>
                      <a:r>
                        <a:rPr lang="en-US" sz="1200" b="1" dirty="0">
                          <a:solidFill>
                            <a:schemeClr val="tx1"/>
                          </a:solidFill>
                          <a:latin typeface="Arial" pitchFamily="34" charset="0"/>
                        </a:rPr>
                        <a:t> Lead</a:t>
                      </a:r>
                    </a:p>
                    <a:p>
                      <a:pPr algn="ctr">
                        <a:lnSpc>
                          <a:spcPts val="1000"/>
                        </a:lnSpc>
                        <a:spcBef>
                          <a:spcPct val="50000"/>
                        </a:spcBef>
                        <a:buFontTx/>
                        <a:buChar char="•"/>
                      </a:pPr>
                      <a:r>
                        <a:rPr lang="en-US" sz="1200" b="1" dirty="0">
                          <a:solidFill>
                            <a:schemeClr val="tx1"/>
                          </a:solidFill>
                          <a:latin typeface="Arial" pitchFamily="34" charset="0"/>
                        </a:rPr>
                        <a:t> JTG/Testing Lead</a:t>
                      </a:r>
                    </a:p>
                    <a:p>
                      <a:pPr algn="ctr">
                        <a:lnSpc>
                          <a:spcPts val="1000"/>
                        </a:lnSpc>
                        <a:spcBef>
                          <a:spcPct val="50000"/>
                        </a:spcBef>
                        <a:buFontTx/>
                        <a:buChar char="•"/>
                      </a:pPr>
                      <a:r>
                        <a:rPr lang="en-US" sz="1200" b="1" dirty="0">
                          <a:solidFill>
                            <a:schemeClr val="tx1"/>
                          </a:solidFill>
                          <a:latin typeface="Arial" pitchFamily="34" charset="0"/>
                        </a:rPr>
                        <a:t> JRG/Refueling Lead</a:t>
                      </a:r>
                    </a:p>
                    <a:p>
                      <a:pPr algn="ctr">
                        <a:lnSpc>
                          <a:spcPts val="1000"/>
                        </a:lnSpc>
                        <a:spcBef>
                          <a:spcPct val="50000"/>
                        </a:spcBef>
                        <a:buFontTx/>
                        <a:buChar char="•"/>
                      </a:pPr>
                      <a:r>
                        <a:rPr lang="en-US" sz="1200" b="1" dirty="0">
                          <a:solidFill>
                            <a:schemeClr val="tx1"/>
                          </a:solidFill>
                          <a:latin typeface="Arial" pitchFamily="34" charset="0"/>
                        </a:rPr>
                        <a:t> QA Lead</a:t>
                      </a:r>
                      <a:endParaRPr lang="en-US" sz="1200" b="1" dirty="0"/>
                    </a:p>
                  </a:txBody>
                  <a:tcPr marT="45678" marB="45678" anchor="ctr"/>
                </a:tc>
                <a:extLst>
                  <a:ext uri="{0D108BD9-81ED-4DB2-BD59-A6C34878D82A}">
                    <a16:rowId xmlns:a16="http://schemas.microsoft.com/office/drawing/2014/main" val="10003"/>
                  </a:ext>
                </a:extLst>
              </a:tr>
              <a:tr h="599350">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endParaRPr lang="en-US" sz="1200" b="1" dirty="0">
                        <a:solidFill>
                          <a:schemeClr val="tx1"/>
                        </a:solidFill>
                        <a:latin typeface="Arial" pitchFamily="34" charset="0"/>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200" b="1" dirty="0">
                          <a:solidFill>
                            <a:schemeClr val="tx1"/>
                          </a:solidFill>
                          <a:latin typeface="Arial" pitchFamily="34" charset="0"/>
                        </a:rPr>
                        <a:t>Large Project Lead</a:t>
                      </a:r>
                    </a:p>
                    <a:p>
                      <a:pPr marL="0" marR="0" indent="0" algn="ctr" defTabSz="914400" rtl="0" eaLnBrk="1" fontAlgn="auto" latinLnBrk="0" hangingPunct="1">
                        <a:lnSpc>
                          <a:spcPts val="1000"/>
                        </a:lnSpc>
                        <a:spcBef>
                          <a:spcPts val="0"/>
                        </a:spcBef>
                        <a:spcAft>
                          <a:spcPts val="0"/>
                        </a:spcAft>
                        <a:buClrTx/>
                        <a:buSzTx/>
                        <a:buFontTx/>
                        <a:buNone/>
                        <a:tabLst/>
                        <a:defRPr/>
                      </a:pPr>
                      <a:r>
                        <a:rPr lang="en-US" sz="1200" b="1" dirty="0">
                          <a:solidFill>
                            <a:schemeClr val="tx1"/>
                          </a:solidFill>
                          <a:latin typeface="Arial" pitchFamily="34" charset="0"/>
                        </a:rPr>
                        <a:t> </a:t>
                      </a:r>
                    </a:p>
                    <a:p>
                      <a:pPr marL="0" marR="0" indent="0" algn="ctr" defTabSz="914400" rtl="0" eaLnBrk="1" fontAlgn="auto" latinLnBrk="0" hangingPunct="1">
                        <a:lnSpc>
                          <a:spcPts val="1000"/>
                        </a:lnSpc>
                        <a:spcBef>
                          <a:spcPts val="0"/>
                        </a:spcBef>
                        <a:spcAft>
                          <a:spcPts val="0"/>
                        </a:spcAft>
                        <a:buClrTx/>
                        <a:buSzTx/>
                        <a:buFontTx/>
                        <a:buNone/>
                        <a:tabLst/>
                        <a:defRPr/>
                      </a:pPr>
                      <a:r>
                        <a:rPr lang="en-US" sz="1200" b="1" dirty="0">
                          <a:solidFill>
                            <a:schemeClr val="tx1"/>
                          </a:solidFill>
                          <a:latin typeface="Arial" pitchFamily="34" charset="0"/>
                        </a:rPr>
                        <a:t>(ERO, EOH, RCOH, PIA, DPIA, etc)</a:t>
                      </a:r>
                      <a:endParaRPr lang="en-US" sz="1200" b="1" dirty="0">
                        <a:solidFill>
                          <a:srgbClr val="0000FF"/>
                        </a:solidFill>
                      </a:endParaRPr>
                    </a:p>
                  </a:txBody>
                  <a:tcPr marT="45678" marB="45678" anchor="ctr"/>
                </a:tc>
                <a:extLst>
                  <a:ext uri="{0D108BD9-81ED-4DB2-BD59-A6C34878D82A}">
                    <a16:rowId xmlns:a16="http://schemas.microsoft.com/office/drawing/2014/main" val="10004"/>
                  </a:ext>
                </a:extLst>
              </a:tr>
              <a:tr h="365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itchFamily="34" charset="0"/>
                        </a:rPr>
                        <a:t>Small Project Lead (SRA, CMA</a:t>
                      </a:r>
                      <a:r>
                        <a:rPr lang="en-US" sz="1800" b="1" dirty="0">
                          <a:solidFill>
                            <a:schemeClr val="tx1"/>
                          </a:solidFill>
                          <a:latin typeface="Arial" pitchFamily="34" charset="0"/>
                        </a:rPr>
                        <a:t>)</a:t>
                      </a:r>
                      <a:endParaRPr lang="en-US" sz="1200" b="1" dirty="0"/>
                    </a:p>
                  </a:txBody>
                  <a:tcPr marT="45678" marB="45678" anchor="ctr"/>
                </a:tc>
                <a:extLst>
                  <a:ext uri="{0D108BD9-81ED-4DB2-BD59-A6C34878D82A}">
                    <a16:rowId xmlns:a16="http://schemas.microsoft.com/office/drawing/2014/main" val="10005"/>
                  </a:ext>
                </a:extLst>
              </a:tr>
              <a:tr h="274233">
                <a:tc>
                  <a:txBody>
                    <a:bodyPr/>
                    <a:lstStyle/>
                    <a:p>
                      <a:pPr algn="ctr"/>
                      <a:r>
                        <a:rPr lang="en-US" sz="1200" b="1" dirty="0"/>
                        <a:t>Qualification Tour</a:t>
                      </a:r>
                    </a:p>
                  </a:txBody>
                  <a:tcPr marT="45678" marB="45678" anchor="ctr"/>
                </a:tc>
                <a:extLst>
                  <a:ext uri="{0D108BD9-81ED-4DB2-BD59-A6C34878D82A}">
                    <a16:rowId xmlns:a16="http://schemas.microsoft.com/office/drawing/2014/main" val="10006"/>
                  </a:ext>
                </a:extLst>
              </a:tr>
            </a:tbl>
          </a:graphicData>
        </a:graphic>
      </p:graphicFrame>
      <p:grpSp>
        <p:nvGrpSpPr>
          <p:cNvPr id="71701" name="Group 28"/>
          <p:cNvGrpSpPr>
            <a:grpSpLocks/>
          </p:cNvGrpSpPr>
          <p:nvPr/>
        </p:nvGrpSpPr>
        <p:grpSpPr bwMode="auto">
          <a:xfrm>
            <a:off x="383340" y="1855336"/>
            <a:ext cx="8316161" cy="4448619"/>
            <a:chOff x="383340" y="1706586"/>
            <a:chExt cx="8316161" cy="5054577"/>
          </a:xfrm>
        </p:grpSpPr>
        <p:grpSp>
          <p:nvGrpSpPr>
            <p:cNvPr id="71703" name="Group 27"/>
            <p:cNvGrpSpPr>
              <a:grpSpLocks/>
            </p:cNvGrpSpPr>
            <p:nvPr/>
          </p:nvGrpSpPr>
          <p:grpSpPr bwMode="auto">
            <a:xfrm>
              <a:off x="383340" y="1706586"/>
              <a:ext cx="8316161" cy="4967795"/>
              <a:chOff x="383340" y="1706586"/>
              <a:chExt cx="8316161" cy="4967795"/>
            </a:xfrm>
          </p:grpSpPr>
          <p:grpSp>
            <p:nvGrpSpPr>
              <p:cNvPr id="71705" name="Group 38"/>
              <p:cNvGrpSpPr>
                <a:grpSpLocks/>
              </p:cNvGrpSpPr>
              <p:nvPr/>
            </p:nvGrpSpPr>
            <p:grpSpPr bwMode="auto">
              <a:xfrm>
                <a:off x="383340" y="1801243"/>
                <a:ext cx="828675" cy="4873138"/>
                <a:chOff x="764209" y="2409698"/>
                <a:chExt cx="829258" cy="4439568"/>
              </a:xfrm>
            </p:grpSpPr>
            <p:sp>
              <p:nvSpPr>
                <p:cNvPr id="71720" name="TextBox 18"/>
                <p:cNvSpPr txBox="1">
                  <a:spLocks noChangeArrowheads="1"/>
                </p:cNvSpPr>
                <p:nvPr/>
              </p:nvSpPr>
              <p:spPr bwMode="auto">
                <a:xfrm>
                  <a:off x="868475" y="6541489"/>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71721" name="TextBox 19"/>
                <p:cNvSpPr txBox="1">
                  <a:spLocks noChangeArrowheads="1"/>
                </p:cNvSpPr>
                <p:nvPr/>
              </p:nvSpPr>
              <p:spPr bwMode="auto">
                <a:xfrm>
                  <a:off x="868573" y="6230124"/>
                  <a:ext cx="700572" cy="2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 YCS</a:t>
                  </a:r>
                </a:p>
              </p:txBody>
            </p:sp>
            <p:sp>
              <p:nvSpPr>
                <p:cNvPr id="71722" name="TextBox 20"/>
                <p:cNvSpPr txBox="1">
                  <a:spLocks noChangeArrowheads="1"/>
                </p:cNvSpPr>
                <p:nvPr/>
              </p:nvSpPr>
              <p:spPr bwMode="auto">
                <a:xfrm>
                  <a:off x="868573" y="5515849"/>
                  <a:ext cx="700572" cy="2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4 YCS</a:t>
                  </a:r>
                </a:p>
              </p:txBody>
            </p:sp>
            <p:sp>
              <p:nvSpPr>
                <p:cNvPr id="71723" name="TextBox 21"/>
                <p:cNvSpPr txBox="1">
                  <a:spLocks noChangeArrowheads="1"/>
                </p:cNvSpPr>
                <p:nvPr/>
              </p:nvSpPr>
              <p:spPr bwMode="auto">
                <a:xfrm>
                  <a:off x="793540" y="4091585"/>
                  <a:ext cx="799927" cy="2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10 YCS</a:t>
                  </a:r>
                </a:p>
              </p:txBody>
            </p:sp>
            <p:sp>
              <p:nvSpPr>
                <p:cNvPr id="71724" name="TextBox 23"/>
                <p:cNvSpPr txBox="1">
                  <a:spLocks noChangeArrowheads="1"/>
                </p:cNvSpPr>
                <p:nvPr/>
              </p:nvSpPr>
              <p:spPr bwMode="auto">
                <a:xfrm>
                  <a:off x="773987" y="3348810"/>
                  <a:ext cx="800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sp>
              <p:nvSpPr>
                <p:cNvPr id="71725" name="TextBox 25"/>
                <p:cNvSpPr txBox="1">
                  <a:spLocks noChangeArrowheads="1"/>
                </p:cNvSpPr>
                <p:nvPr/>
              </p:nvSpPr>
              <p:spPr bwMode="auto">
                <a:xfrm>
                  <a:off x="764209" y="2409698"/>
                  <a:ext cx="8001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21 YCS</a:t>
                  </a:r>
                </a:p>
              </p:txBody>
            </p:sp>
          </p:grpSp>
          <p:grpSp>
            <p:nvGrpSpPr>
              <p:cNvPr id="71706" name="Group 39"/>
              <p:cNvGrpSpPr>
                <a:grpSpLocks/>
              </p:cNvGrpSpPr>
              <p:nvPr/>
            </p:nvGrpSpPr>
            <p:grpSpPr bwMode="auto">
              <a:xfrm>
                <a:off x="4221163" y="1765397"/>
                <a:ext cx="687387" cy="4779866"/>
                <a:chOff x="7601733" y="2377804"/>
                <a:chExt cx="687966" cy="4330985"/>
              </a:xfrm>
            </p:grpSpPr>
            <p:sp>
              <p:nvSpPr>
                <p:cNvPr id="71714" name="TextBox 26"/>
                <p:cNvSpPr txBox="1">
                  <a:spLocks noChangeArrowheads="1"/>
                </p:cNvSpPr>
                <p:nvPr/>
              </p:nvSpPr>
              <p:spPr bwMode="auto">
                <a:xfrm>
                  <a:off x="7611893" y="6401012"/>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a:solidFill>
                        <a:srgbClr val="000000"/>
                      </a:solidFill>
                    </a:rPr>
                    <a:t>ENS</a:t>
                  </a:r>
                </a:p>
              </p:txBody>
            </p:sp>
            <p:sp>
              <p:nvSpPr>
                <p:cNvPr id="71715" name="TextBox 27"/>
                <p:cNvSpPr txBox="1">
                  <a:spLocks noChangeArrowheads="1"/>
                </p:cNvSpPr>
                <p:nvPr/>
              </p:nvSpPr>
              <p:spPr bwMode="auto">
                <a:xfrm>
                  <a:off x="7607851" y="5408167"/>
                  <a:ext cx="389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a:solidFill>
                        <a:srgbClr val="000000"/>
                      </a:solidFill>
                    </a:rPr>
                    <a:t>LT</a:t>
                  </a:r>
                </a:p>
              </p:txBody>
            </p:sp>
            <p:sp>
              <p:nvSpPr>
                <p:cNvPr id="71716" name="TextBox 28"/>
                <p:cNvSpPr txBox="1">
                  <a:spLocks noChangeArrowheads="1"/>
                </p:cNvSpPr>
                <p:nvPr/>
              </p:nvSpPr>
              <p:spPr bwMode="auto">
                <a:xfrm>
                  <a:off x="7607854" y="5977071"/>
                  <a:ext cx="628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a:solidFill>
                        <a:srgbClr val="000000"/>
                      </a:solidFill>
                    </a:rPr>
                    <a:t>LTJG</a:t>
                  </a:r>
                </a:p>
              </p:txBody>
            </p:sp>
            <p:sp>
              <p:nvSpPr>
                <p:cNvPr id="71717" name="TextBox 29"/>
                <p:cNvSpPr txBox="1">
                  <a:spLocks noChangeArrowheads="1"/>
                </p:cNvSpPr>
                <p:nvPr/>
              </p:nvSpPr>
              <p:spPr bwMode="auto">
                <a:xfrm>
                  <a:off x="7606499" y="4250439"/>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a:solidFill>
                        <a:srgbClr val="000000"/>
                      </a:solidFill>
                    </a:rPr>
                    <a:t>LCDR</a:t>
                  </a:r>
                </a:p>
              </p:txBody>
            </p:sp>
            <p:sp>
              <p:nvSpPr>
                <p:cNvPr id="71718" name="TextBox 30"/>
                <p:cNvSpPr txBox="1">
                  <a:spLocks noChangeArrowheads="1"/>
                </p:cNvSpPr>
                <p:nvPr/>
              </p:nvSpPr>
              <p:spPr bwMode="auto">
                <a:xfrm>
                  <a:off x="7601733" y="3271456"/>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CDR</a:t>
                  </a:r>
                </a:p>
              </p:txBody>
            </p:sp>
            <p:sp>
              <p:nvSpPr>
                <p:cNvPr id="71719" name="TextBox 31"/>
                <p:cNvSpPr txBox="1">
                  <a:spLocks noChangeArrowheads="1"/>
                </p:cNvSpPr>
                <p:nvPr/>
              </p:nvSpPr>
              <p:spPr bwMode="auto">
                <a:xfrm>
                  <a:off x="7601733" y="2377804"/>
                  <a:ext cx="673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CAPT</a:t>
                  </a:r>
                </a:p>
              </p:txBody>
            </p:sp>
          </p:grpSp>
          <p:grpSp>
            <p:nvGrpSpPr>
              <p:cNvPr id="71707" name="Group 26"/>
              <p:cNvGrpSpPr>
                <a:grpSpLocks/>
              </p:cNvGrpSpPr>
              <p:nvPr/>
            </p:nvGrpSpPr>
            <p:grpSpPr bwMode="auto">
              <a:xfrm>
                <a:off x="5202238" y="1706586"/>
                <a:ext cx="3497263" cy="4764286"/>
                <a:chOff x="5202238" y="1706586"/>
                <a:chExt cx="3497263" cy="4764286"/>
              </a:xfrm>
            </p:grpSpPr>
            <p:sp>
              <p:nvSpPr>
                <p:cNvPr id="71708" name="TextBox 40"/>
                <p:cNvSpPr txBox="1">
                  <a:spLocks noChangeArrowheads="1"/>
                </p:cNvSpPr>
                <p:nvPr/>
              </p:nvSpPr>
              <p:spPr bwMode="auto">
                <a:xfrm>
                  <a:off x="5240337" y="5876383"/>
                  <a:ext cx="3459163" cy="594489"/>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Assignment: Qualification Tour, followed by Small Project Lead</a:t>
                  </a:r>
                </a:p>
              </p:txBody>
            </p:sp>
            <p:sp>
              <p:nvSpPr>
                <p:cNvPr id="71709" name="TextBox 41"/>
                <p:cNvSpPr txBox="1">
                  <a:spLocks noChangeArrowheads="1"/>
                </p:cNvSpPr>
                <p:nvPr/>
              </p:nvSpPr>
              <p:spPr bwMode="auto">
                <a:xfrm>
                  <a:off x="5233988" y="5490059"/>
                  <a:ext cx="3465512" cy="349700"/>
                </a:xfrm>
                <a:prstGeom prst="rect">
                  <a:avLst/>
                </a:prstGeom>
                <a:solidFill>
                  <a:srgbClr val="00F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Assignment: Large Project Lead</a:t>
                  </a:r>
                </a:p>
              </p:txBody>
            </p:sp>
            <p:sp>
              <p:nvSpPr>
                <p:cNvPr id="71710" name="TextBox 42"/>
                <p:cNvSpPr txBox="1">
                  <a:spLocks noChangeArrowheads="1"/>
                </p:cNvSpPr>
                <p:nvPr/>
              </p:nvSpPr>
              <p:spPr bwMode="auto">
                <a:xfrm>
                  <a:off x="5216525" y="2757488"/>
                  <a:ext cx="3482975" cy="1600200"/>
                </a:xfrm>
                <a:prstGeom prst="rect">
                  <a:avLst/>
                </a:prstGeom>
                <a:solidFill>
                  <a:srgbClr val="CCFF99"/>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a:solidFill>
                        <a:srgbClr val="000000"/>
                      </a:solidFill>
                    </a:rPr>
                    <a:t>4th Assignment: Senior Leadership Positions (Lower Half)</a:t>
                  </a:r>
                </a:p>
                <a:p>
                  <a:pPr eaLnBrk="1" hangingPunct="1">
                    <a:spcBef>
                      <a:spcPct val="0"/>
                    </a:spcBef>
                    <a:buClrTx/>
                    <a:buSzTx/>
                    <a:buFontTx/>
                    <a:buNone/>
                  </a:pPr>
                  <a:endParaRPr lang="en-US" altLang="en-US" sz="1400">
                    <a:solidFill>
                      <a:srgbClr val="000000"/>
                    </a:solidFill>
                  </a:endParaRPr>
                </a:p>
                <a:p>
                  <a:pPr eaLnBrk="1" hangingPunct="1">
                    <a:spcBef>
                      <a:spcPct val="0"/>
                    </a:spcBef>
                    <a:buClrTx/>
                    <a:buSzTx/>
                    <a:buFontTx/>
                    <a:buNone/>
                  </a:pPr>
                  <a:r>
                    <a:rPr lang="en-US" altLang="en-US" sz="1400">
                      <a:solidFill>
                        <a:srgbClr val="000000"/>
                      </a:solidFill>
                    </a:rPr>
                    <a:t>Senior LCDRs/junior CDRs have opportunity for leadership positions as ANRR</a:t>
                  </a:r>
                </a:p>
                <a:p>
                  <a:pPr eaLnBrk="1" hangingPunct="1">
                    <a:spcBef>
                      <a:spcPct val="0"/>
                    </a:spcBef>
                    <a:buClrTx/>
                    <a:buSzTx/>
                    <a:buFontTx/>
                    <a:buNone/>
                  </a:pPr>
                  <a:endParaRPr lang="en-US" altLang="en-US" sz="1400">
                    <a:solidFill>
                      <a:srgbClr val="000000"/>
                    </a:solidFill>
                  </a:endParaRPr>
                </a:p>
              </p:txBody>
            </p:sp>
            <p:sp>
              <p:nvSpPr>
                <p:cNvPr id="71711" name="TextBox 44"/>
                <p:cNvSpPr txBox="1">
                  <a:spLocks noChangeArrowheads="1"/>
                </p:cNvSpPr>
                <p:nvPr/>
              </p:nvSpPr>
              <p:spPr bwMode="auto">
                <a:xfrm>
                  <a:off x="5202238" y="2292350"/>
                  <a:ext cx="3484562" cy="349700"/>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a:solidFill>
                        <a:srgbClr val="000000"/>
                      </a:solidFill>
                    </a:rPr>
                    <a:t>Milestone Position: ANRR</a:t>
                  </a:r>
                </a:p>
              </p:txBody>
            </p:sp>
            <p:sp>
              <p:nvSpPr>
                <p:cNvPr id="71712" name="TextBox 32"/>
                <p:cNvSpPr txBox="1">
                  <a:spLocks noChangeArrowheads="1"/>
                </p:cNvSpPr>
                <p:nvPr/>
              </p:nvSpPr>
              <p:spPr bwMode="auto">
                <a:xfrm>
                  <a:off x="5233989" y="4430935"/>
                  <a:ext cx="3465512" cy="349700"/>
                </a:xfrm>
                <a:prstGeom prst="rect">
                  <a:avLst/>
                </a:prstGeom>
                <a:solidFill>
                  <a:srgbClr val="FF7C8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Assignment: Lead Positions </a:t>
                  </a:r>
                </a:p>
              </p:txBody>
            </p:sp>
            <p:sp>
              <p:nvSpPr>
                <p:cNvPr id="71713" name="TextBox 44"/>
                <p:cNvSpPr txBox="1">
                  <a:spLocks noChangeArrowheads="1"/>
                </p:cNvSpPr>
                <p:nvPr/>
              </p:nvSpPr>
              <p:spPr bwMode="auto">
                <a:xfrm>
                  <a:off x="5202238" y="1706586"/>
                  <a:ext cx="3481388" cy="349700"/>
                </a:xfrm>
                <a:prstGeom prst="rect">
                  <a:avLst/>
                </a:prstGeom>
                <a:solidFill>
                  <a:srgbClr val="FF0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Senior Leadership Positions </a:t>
                  </a:r>
                </a:p>
              </p:txBody>
            </p:sp>
          </p:grpSp>
        </p:grpSp>
        <p:sp>
          <p:nvSpPr>
            <p:cNvPr id="71704" name="TextBox 27"/>
            <p:cNvSpPr txBox="1">
              <a:spLocks noChangeArrowheads="1"/>
            </p:cNvSpPr>
            <p:nvPr/>
          </p:nvSpPr>
          <p:spPr bwMode="auto">
            <a:xfrm>
              <a:off x="1046163" y="6453188"/>
              <a:ext cx="3284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a:solidFill>
                    <a:srgbClr val="000000"/>
                  </a:solidFill>
                </a:rPr>
                <a:t>60 Month Tour Lengths (Nominally)</a:t>
              </a:r>
            </a:p>
          </p:txBody>
        </p:sp>
      </p:grpSp>
      <p:sp>
        <p:nvSpPr>
          <p:cNvPr id="2" name="Slide Number Placeholder 1"/>
          <p:cNvSpPr>
            <a:spLocks noGrp="1"/>
          </p:cNvSpPr>
          <p:nvPr>
            <p:ph type="sldNum" sz="quarter" idx="4294967295"/>
          </p:nvPr>
        </p:nvSpPr>
        <p:spPr/>
        <p:txBody>
          <a:bodyPr/>
          <a:lstStyle/>
          <a:p>
            <a:pPr>
              <a:defRPr/>
            </a:pPr>
            <a:fld id="{2B202276-3942-42F9-87FA-1B363CEF0F20}" type="slidenum">
              <a:rPr lang="en-US" smtClean="0"/>
              <a:pPr>
                <a:defRPr/>
              </a:pPr>
              <a:t>12</a:t>
            </a:fld>
            <a:endParaRPr lang="en-US" dirty="0"/>
          </a:p>
        </p:txBody>
      </p:sp>
      <p:sp>
        <p:nvSpPr>
          <p:cNvPr id="30" name="Title 1"/>
          <p:cNvSpPr txBox="1">
            <a:spLocks/>
          </p:cNvSpPr>
          <p:nvPr/>
        </p:nvSpPr>
        <p:spPr bwMode="auto">
          <a:xfrm>
            <a:off x="1360163" y="-22755"/>
            <a:ext cx="764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i="1">
                <a:solidFill>
                  <a:srgbClr val="000066"/>
                </a:solidFill>
                <a:latin typeface="+mj-lt"/>
                <a:ea typeface="+mj-ea"/>
                <a:cs typeface="+mj-cs"/>
              </a:defRPr>
            </a:lvl1pPr>
            <a:lvl2pPr algn="r" rtl="0" eaLnBrk="0" fontAlgn="base" hangingPunct="0">
              <a:spcBef>
                <a:spcPct val="0"/>
              </a:spcBef>
              <a:spcAft>
                <a:spcPct val="0"/>
              </a:spcAft>
              <a:defRPr sz="3200" b="1" i="1">
                <a:solidFill>
                  <a:srgbClr val="000066"/>
                </a:solidFill>
                <a:latin typeface="Arial" charset="0"/>
                <a:cs typeface="Times New Roman" pitchFamily="18" charset="0"/>
              </a:defRPr>
            </a:lvl2pPr>
            <a:lvl3pPr algn="r" rtl="0" eaLnBrk="0" fontAlgn="base" hangingPunct="0">
              <a:spcBef>
                <a:spcPct val="0"/>
              </a:spcBef>
              <a:spcAft>
                <a:spcPct val="0"/>
              </a:spcAft>
              <a:defRPr sz="3200" b="1" i="1">
                <a:solidFill>
                  <a:srgbClr val="000066"/>
                </a:solidFill>
                <a:latin typeface="Arial" charset="0"/>
                <a:cs typeface="Times New Roman" pitchFamily="18" charset="0"/>
              </a:defRPr>
            </a:lvl3pPr>
            <a:lvl4pPr algn="r" rtl="0" eaLnBrk="0" fontAlgn="base" hangingPunct="0">
              <a:spcBef>
                <a:spcPct val="0"/>
              </a:spcBef>
              <a:spcAft>
                <a:spcPct val="0"/>
              </a:spcAft>
              <a:defRPr sz="3200" b="1" i="1">
                <a:solidFill>
                  <a:srgbClr val="000066"/>
                </a:solidFill>
                <a:latin typeface="Arial" charset="0"/>
                <a:cs typeface="Times New Roman" pitchFamily="18" charset="0"/>
              </a:defRPr>
            </a:lvl4pPr>
            <a:lvl5pPr algn="r" rtl="0" eaLnBrk="0" fontAlgn="base" hangingPunct="0">
              <a:spcBef>
                <a:spcPct val="0"/>
              </a:spcBef>
              <a:spcAft>
                <a:spcPct val="0"/>
              </a:spcAft>
              <a:defRPr sz="3200" b="1" i="1">
                <a:solidFill>
                  <a:srgbClr val="000066"/>
                </a:solidFill>
                <a:latin typeface="Arial" charset="0"/>
                <a:cs typeface="Times New Roman" pitchFamily="18" charset="0"/>
              </a:defRPr>
            </a:lvl5pPr>
            <a:lvl6pPr marL="457200" algn="r" rtl="0" fontAlgn="base">
              <a:spcBef>
                <a:spcPct val="0"/>
              </a:spcBef>
              <a:spcAft>
                <a:spcPct val="0"/>
              </a:spcAft>
              <a:defRPr sz="3200" b="1" i="1">
                <a:solidFill>
                  <a:srgbClr val="000066"/>
                </a:solidFill>
                <a:latin typeface="Arial" charset="0"/>
                <a:cs typeface="Times New Roman" pitchFamily="18" charset="0"/>
              </a:defRPr>
            </a:lvl6pPr>
            <a:lvl7pPr marL="914400" algn="r" rtl="0" fontAlgn="base">
              <a:spcBef>
                <a:spcPct val="0"/>
              </a:spcBef>
              <a:spcAft>
                <a:spcPct val="0"/>
              </a:spcAft>
              <a:defRPr sz="3200" b="1" i="1">
                <a:solidFill>
                  <a:srgbClr val="000066"/>
                </a:solidFill>
                <a:latin typeface="Arial" charset="0"/>
                <a:cs typeface="Times New Roman" pitchFamily="18" charset="0"/>
              </a:defRPr>
            </a:lvl7pPr>
            <a:lvl8pPr marL="1371600" algn="r" rtl="0" fontAlgn="base">
              <a:spcBef>
                <a:spcPct val="0"/>
              </a:spcBef>
              <a:spcAft>
                <a:spcPct val="0"/>
              </a:spcAft>
              <a:defRPr sz="3200" b="1" i="1">
                <a:solidFill>
                  <a:srgbClr val="000066"/>
                </a:solidFill>
                <a:latin typeface="Arial" charset="0"/>
                <a:cs typeface="Times New Roman" pitchFamily="18" charset="0"/>
              </a:defRPr>
            </a:lvl8pPr>
            <a:lvl9pPr marL="1828800" algn="r" rtl="0" fontAlgn="base">
              <a:spcBef>
                <a:spcPct val="0"/>
              </a:spcBef>
              <a:spcAft>
                <a:spcPct val="0"/>
              </a:spcAft>
              <a:defRPr sz="3200" b="1" i="1">
                <a:solidFill>
                  <a:srgbClr val="000066"/>
                </a:solidFill>
                <a:latin typeface="Arial" charset="0"/>
                <a:cs typeface="Times New Roman" pitchFamily="18" charset="0"/>
              </a:defRPr>
            </a:lvl9pPr>
          </a:lstStyle>
          <a:p>
            <a:r>
              <a:rPr lang="en-US" i="0" kern="0" dirty="0"/>
              <a:t>Nuclear Power LDO</a:t>
            </a:r>
            <a:br>
              <a:rPr lang="en-US" kern="0" dirty="0"/>
            </a:br>
            <a:r>
              <a:rPr lang="en-US" kern="0" dirty="0"/>
              <a:t>Career Path – Naval Reactors</a:t>
            </a:r>
          </a:p>
        </p:txBody>
      </p:sp>
      <p:sp>
        <p:nvSpPr>
          <p:cNvPr id="31" name="Rectangle 30"/>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rgbClr val="FFFF66"/>
                </a:solidFill>
                <a:latin typeface="+mn-lt"/>
                <a:cs typeface="Times New Roman"/>
              </a:rPr>
              <a:t>Longer Tours for Better Stability</a:t>
            </a:r>
            <a:endParaRPr lang="en-US" dirty="0">
              <a:solidFill>
                <a:srgbClr val="FFFF66"/>
              </a:solidFill>
              <a:latin typeface="+mn-lt"/>
              <a:cs typeface="Arial" panose="020B0604020202020204" pitchFamily="34" charset="0"/>
            </a:endParaRPr>
          </a:p>
        </p:txBody>
      </p:sp>
    </p:spTree>
    <p:extLst>
      <p:ext uri="{BB962C8B-B14F-4D97-AF65-F5344CB8AC3E}">
        <p14:creationId xmlns:p14="http://schemas.microsoft.com/office/powerpoint/2010/main" val="205139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1"/>
          <p:cNvSpPr>
            <a:spLocks noGrp="1"/>
          </p:cNvSpPr>
          <p:nvPr>
            <p:ph idx="1"/>
          </p:nvPr>
        </p:nvSpPr>
        <p:spPr>
          <a:xfrm>
            <a:off x="300942" y="1447811"/>
            <a:ext cx="8712321" cy="4114800"/>
          </a:xfrm>
        </p:spPr>
        <p:txBody>
          <a:bodyPr>
            <a:normAutofit/>
          </a:bodyPr>
          <a:lstStyle/>
          <a:p>
            <a:r>
              <a:rPr lang="en-US" sz="2000" b="0" dirty="0"/>
              <a:t>Technical managers in marine engineering, including operations, maintenance and repair of main propulsion, auxiliary machinery and systems.</a:t>
            </a:r>
          </a:p>
          <a:p>
            <a:r>
              <a:rPr lang="en-US" altLang="en-US" sz="2000" b="0" dirty="0"/>
              <a:t>Source Enlisted Rating: Submarine MMA, ND, HT</a:t>
            </a:r>
          </a:p>
          <a:p>
            <a:pPr marL="0" indent="0">
              <a:buNone/>
            </a:pPr>
            <a:endParaRPr lang="en-US" altLang="en-US" sz="2000" b="0" dirty="0"/>
          </a:p>
        </p:txBody>
      </p:sp>
      <p:pic>
        <p:nvPicPr>
          <p:cNvPr id="6042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87" y="2931359"/>
            <a:ext cx="2396480" cy="16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762" y="4845767"/>
            <a:ext cx="2463331" cy="17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988" y="3830840"/>
            <a:ext cx="1602097" cy="24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0762" y="2845874"/>
            <a:ext cx="2567503" cy="176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99" y="4874172"/>
            <a:ext cx="2422967" cy="173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2307663" y="540589"/>
            <a:ext cx="6705600" cy="574122"/>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6230: Submarine Engineering</a:t>
            </a:r>
          </a:p>
        </p:txBody>
      </p:sp>
      <p:sp>
        <p:nvSpPr>
          <p:cNvPr id="11" name="TextBox 10"/>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Tree>
    <p:extLst>
      <p:ext uri="{BB962C8B-B14F-4D97-AF65-F5344CB8AC3E}">
        <p14:creationId xmlns:p14="http://schemas.microsoft.com/office/powerpoint/2010/main" val="331089443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1903778847"/>
              </p:ext>
            </p:extLst>
          </p:nvPr>
        </p:nvGraphicFramePr>
        <p:xfrm>
          <a:off x="1192213" y="1854200"/>
          <a:ext cx="3073400" cy="4568828"/>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417931">
                <a:tc>
                  <a:txBody>
                    <a:bodyPr/>
                    <a:lstStyle/>
                    <a:p>
                      <a:pPr algn="ctr"/>
                      <a:r>
                        <a:rPr lang="en-US" sz="1800" b="1" dirty="0"/>
                        <a:t>Assignments</a:t>
                      </a:r>
                    </a:p>
                  </a:txBody>
                  <a:tcPr marL="91462" marR="91462" marT="45719" marB="45719" anchor="ctr"/>
                </a:tc>
                <a:extLst>
                  <a:ext uri="{0D108BD9-81ED-4DB2-BD59-A6C34878D82A}">
                    <a16:rowId xmlns:a16="http://schemas.microsoft.com/office/drawing/2014/main" val="10000"/>
                  </a:ext>
                </a:extLst>
              </a:tr>
              <a:tr h="449886">
                <a:tc>
                  <a:txBody>
                    <a:bodyPr/>
                    <a:lstStyle/>
                    <a:p>
                      <a:pPr algn="ctr"/>
                      <a:r>
                        <a:rPr lang="en-US" sz="1100" b="1" dirty="0">
                          <a:solidFill>
                            <a:schemeClr val="tx1"/>
                          </a:solidFill>
                        </a:rPr>
                        <a:t>CNSWC</a:t>
                      </a:r>
                    </a:p>
                  </a:txBody>
                  <a:tcPr marL="91462" marR="91462" marT="45719" marB="45719" anchor="ctr"/>
                </a:tc>
                <a:extLst>
                  <a:ext uri="{0D108BD9-81ED-4DB2-BD59-A6C34878D82A}">
                    <a16:rowId xmlns:a16="http://schemas.microsoft.com/office/drawing/2014/main" val="10001"/>
                  </a:ext>
                </a:extLst>
              </a:tr>
              <a:tr h="761997">
                <a:tc>
                  <a:txBody>
                    <a:bodyPr/>
                    <a:lstStyle/>
                    <a:p>
                      <a:pPr algn="ctr"/>
                      <a:endParaRPr lang="en-US" sz="1100" b="1" dirty="0">
                        <a:solidFill>
                          <a:schemeClr val="tx1"/>
                        </a:solidFill>
                      </a:endParaRPr>
                    </a:p>
                    <a:p>
                      <a:pPr algn="ctr"/>
                      <a:r>
                        <a:rPr lang="en-US" sz="1100" b="1" dirty="0">
                          <a:solidFill>
                            <a:schemeClr val="tx1"/>
                          </a:solidFill>
                        </a:rPr>
                        <a:t>NAVAL SPECWAR LOGSU XO;</a:t>
                      </a:r>
                    </a:p>
                    <a:p>
                      <a:pPr algn="ctr"/>
                      <a:r>
                        <a:rPr lang="en-US" sz="1100" b="1" dirty="0">
                          <a:solidFill>
                            <a:schemeClr val="tx1"/>
                          </a:solidFill>
                        </a:rPr>
                        <a:t>NAVAL SPECWAR REPAIR;</a:t>
                      </a:r>
                    </a:p>
                    <a:p>
                      <a:pPr algn="ctr"/>
                      <a:r>
                        <a:rPr lang="en-US" sz="1100" b="1" dirty="0">
                          <a:solidFill>
                            <a:schemeClr val="tx1"/>
                          </a:solidFill>
                        </a:rPr>
                        <a:t>JBPHH CSO</a:t>
                      </a:r>
                    </a:p>
                  </a:txBody>
                  <a:tcPr marL="91462" marR="91462" marT="45719" marB="45719" anchor="ctr"/>
                </a:tc>
                <a:extLst>
                  <a:ext uri="{0D108BD9-81ED-4DB2-BD59-A6C34878D82A}">
                    <a16:rowId xmlns:a16="http://schemas.microsoft.com/office/drawing/2014/main" val="10002"/>
                  </a:ext>
                </a:extLst>
              </a:tr>
              <a:tr h="1097277">
                <a:tc>
                  <a:txBody>
                    <a:bodyPr/>
                    <a:lstStyle/>
                    <a:p>
                      <a:pPr algn="ctr"/>
                      <a:r>
                        <a:rPr lang="en-US" sz="1100" b="1" dirty="0">
                          <a:solidFill>
                            <a:schemeClr val="tx1"/>
                          </a:solidFill>
                        </a:rPr>
                        <a:t>DRY-DOCK CO;</a:t>
                      </a:r>
                    </a:p>
                    <a:p>
                      <a:pPr algn="ctr"/>
                      <a:r>
                        <a:rPr lang="en-US" sz="1100" b="1" dirty="0">
                          <a:solidFill>
                            <a:schemeClr val="tx1"/>
                          </a:solidFill>
                        </a:rPr>
                        <a:t>NAVAL SPECWAR ASST REPAIR</a:t>
                      </a:r>
                    </a:p>
                    <a:p>
                      <a:pPr algn="ctr"/>
                      <a:r>
                        <a:rPr lang="en-US" sz="1100" b="1" dirty="0">
                          <a:solidFill>
                            <a:schemeClr val="tx1"/>
                          </a:solidFill>
                        </a:rPr>
                        <a:t>NAVAL SPECWAR LOGSU RO;</a:t>
                      </a:r>
                    </a:p>
                    <a:p>
                      <a:pPr algn="ctr"/>
                      <a:r>
                        <a:rPr lang="en-US" sz="1100" b="1" dirty="0">
                          <a:solidFill>
                            <a:schemeClr val="tx1"/>
                          </a:solidFill>
                        </a:rPr>
                        <a:t>OIC NAVSEA PMS 394; CSL;</a:t>
                      </a:r>
                    </a:p>
                    <a:p>
                      <a:pPr algn="ctr"/>
                      <a:r>
                        <a:rPr lang="en-US" sz="1100" b="1" dirty="0">
                          <a:solidFill>
                            <a:schemeClr val="tx1"/>
                          </a:solidFill>
                        </a:rPr>
                        <a:t>NAVAL SAFETY CENTER;</a:t>
                      </a:r>
                    </a:p>
                    <a:p>
                      <a:pPr algn="ctr"/>
                      <a:r>
                        <a:rPr lang="en-US" sz="1100" b="1" dirty="0">
                          <a:solidFill>
                            <a:schemeClr val="tx1"/>
                          </a:solidFill>
                        </a:rPr>
                        <a:t>NAVAL BASE OPS OFF</a:t>
                      </a:r>
                      <a:endParaRPr lang="en-US" sz="1100" b="1" dirty="0"/>
                    </a:p>
                  </a:txBody>
                  <a:tcPr marL="91462" marR="91462" marT="45719" marB="45719" anchor="ctr"/>
                </a:tc>
                <a:extLst>
                  <a:ext uri="{0D108BD9-81ED-4DB2-BD59-A6C34878D82A}">
                    <a16:rowId xmlns:a16="http://schemas.microsoft.com/office/drawing/2014/main" val="10003"/>
                  </a:ext>
                </a:extLst>
              </a:tr>
              <a:tr h="731371">
                <a:tc>
                  <a:txBody>
                    <a:bodyPr/>
                    <a:lstStyle/>
                    <a:p>
                      <a:pPr algn="ctr"/>
                      <a:r>
                        <a:rPr lang="en-US" sz="1100" b="1" dirty="0">
                          <a:solidFill>
                            <a:schemeClr val="tx1"/>
                          </a:solidFill>
                        </a:rPr>
                        <a:t>NAVAL SPECWAR QAO;</a:t>
                      </a:r>
                    </a:p>
                    <a:p>
                      <a:pPr algn="ctr"/>
                      <a:r>
                        <a:rPr lang="en-US" sz="1100" b="1" dirty="0">
                          <a:solidFill>
                            <a:schemeClr val="tx1"/>
                          </a:solidFill>
                        </a:rPr>
                        <a:t>NAVAL SPECWAR DET AOIC;</a:t>
                      </a:r>
                    </a:p>
                  </a:txBody>
                  <a:tcPr marL="91462" marR="91462" marT="45719" marB="45719" anchor="ctr"/>
                </a:tc>
                <a:extLst>
                  <a:ext uri="{0D108BD9-81ED-4DB2-BD59-A6C34878D82A}">
                    <a16:rowId xmlns:a16="http://schemas.microsoft.com/office/drawing/2014/main" val="10004"/>
                  </a:ext>
                </a:extLst>
              </a:tr>
              <a:tr h="761997">
                <a:tc>
                  <a:txBody>
                    <a:bodyPr/>
                    <a:lstStyle/>
                    <a:p>
                      <a:pPr algn="ctr"/>
                      <a:r>
                        <a:rPr lang="en-US" sz="1100" b="1" dirty="0">
                          <a:solidFill>
                            <a:schemeClr val="tx1"/>
                          </a:solidFill>
                        </a:rPr>
                        <a:t>DRY-DOCK/IMA</a:t>
                      </a:r>
                      <a:r>
                        <a:rPr lang="en-US" sz="1100" b="1" baseline="0" dirty="0">
                          <a:solidFill>
                            <a:schemeClr val="tx1"/>
                          </a:solidFill>
                        </a:rPr>
                        <a:t> </a:t>
                      </a:r>
                      <a:r>
                        <a:rPr lang="en-US" sz="1100" b="1" dirty="0">
                          <a:solidFill>
                            <a:schemeClr val="tx1"/>
                          </a:solidFill>
                        </a:rPr>
                        <a:t>DOCKING OFFICER;</a:t>
                      </a:r>
                    </a:p>
                    <a:p>
                      <a:pPr algn="ctr"/>
                      <a:r>
                        <a:rPr lang="en-US" sz="1100" b="1" dirty="0">
                          <a:solidFill>
                            <a:schemeClr val="tx1"/>
                          </a:solidFill>
                        </a:rPr>
                        <a:t>SWRMC/NSY REPAIR OFF;</a:t>
                      </a:r>
                    </a:p>
                    <a:p>
                      <a:pPr algn="ctr"/>
                      <a:r>
                        <a:rPr lang="en-US" sz="1100" b="1" dirty="0">
                          <a:solidFill>
                            <a:schemeClr val="tx1"/>
                          </a:solidFill>
                        </a:rPr>
                        <a:t>PORT SERVICES;</a:t>
                      </a:r>
                    </a:p>
                    <a:p>
                      <a:pPr algn="ctr"/>
                      <a:r>
                        <a:rPr lang="en-US" sz="1100" b="1" dirty="0">
                          <a:solidFill>
                            <a:schemeClr val="tx1"/>
                          </a:solidFill>
                        </a:rPr>
                        <a:t>AS REPAIR OFF</a:t>
                      </a:r>
                    </a:p>
                  </a:txBody>
                  <a:tcPr marL="91462" marR="91462" marT="45719" marB="45719" anchor="ctr"/>
                </a:tc>
                <a:extLst>
                  <a:ext uri="{0D108BD9-81ED-4DB2-BD59-A6C34878D82A}">
                    <a16:rowId xmlns:a16="http://schemas.microsoft.com/office/drawing/2014/main" val="10005"/>
                  </a:ext>
                </a:extLst>
              </a:tr>
              <a:tr h="348366">
                <a:tc>
                  <a:txBody>
                    <a:bodyPr/>
                    <a:lstStyle/>
                    <a:p>
                      <a:pPr algn="ctr"/>
                      <a:r>
                        <a:rPr lang="en-US" sz="1100" b="1" dirty="0"/>
                        <a:t>DDS/SDV MAINT OFF; NRD, Repair</a:t>
                      </a:r>
                    </a:p>
                  </a:txBody>
                  <a:tcPr marL="91462" marR="91462" marT="45719" marB="45719" anchor="ctr"/>
                </a:tc>
                <a:extLst>
                  <a:ext uri="{0D108BD9-81ED-4DB2-BD59-A6C34878D82A}">
                    <a16:rowId xmlns:a16="http://schemas.microsoft.com/office/drawing/2014/main" val="10006"/>
                  </a:ext>
                </a:extLst>
              </a:tr>
            </a:tbl>
          </a:graphicData>
        </a:graphic>
      </p:graphicFrame>
      <p:grpSp>
        <p:nvGrpSpPr>
          <p:cNvPr id="61461" name="Group 31"/>
          <p:cNvGrpSpPr>
            <a:grpSpLocks/>
          </p:cNvGrpSpPr>
          <p:nvPr/>
        </p:nvGrpSpPr>
        <p:grpSpPr bwMode="auto">
          <a:xfrm>
            <a:off x="368300" y="2557796"/>
            <a:ext cx="8066088" cy="4181143"/>
            <a:chOff x="368043" y="2650932"/>
            <a:chExt cx="8066345" cy="4103018"/>
          </a:xfrm>
        </p:grpSpPr>
        <p:grpSp>
          <p:nvGrpSpPr>
            <p:cNvPr id="61465" name="Group 30"/>
            <p:cNvGrpSpPr>
              <a:grpSpLocks/>
            </p:cNvGrpSpPr>
            <p:nvPr/>
          </p:nvGrpSpPr>
          <p:grpSpPr bwMode="auto">
            <a:xfrm>
              <a:off x="368043" y="2650932"/>
              <a:ext cx="8066345" cy="3878390"/>
              <a:chOff x="368043" y="2650932"/>
              <a:chExt cx="8066345" cy="3878390"/>
            </a:xfrm>
          </p:grpSpPr>
          <p:grpSp>
            <p:nvGrpSpPr>
              <p:cNvPr id="61467" name="Group 38"/>
              <p:cNvGrpSpPr>
                <a:grpSpLocks/>
              </p:cNvGrpSpPr>
              <p:nvPr/>
            </p:nvGrpSpPr>
            <p:grpSpPr bwMode="auto">
              <a:xfrm>
                <a:off x="368043" y="2887484"/>
                <a:ext cx="824170" cy="3619569"/>
                <a:chOff x="750576" y="2980002"/>
                <a:chExt cx="823938" cy="3524140"/>
              </a:xfrm>
            </p:grpSpPr>
            <p:sp>
              <p:nvSpPr>
                <p:cNvPr id="61483" name="TextBox 18"/>
                <p:cNvSpPr txBox="1">
                  <a:spLocks noChangeArrowheads="1"/>
                </p:cNvSpPr>
                <p:nvPr/>
              </p:nvSpPr>
              <p:spPr bwMode="auto">
                <a:xfrm>
                  <a:off x="873745" y="619636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61484" name="TextBox 19"/>
                <p:cNvSpPr txBox="1">
                  <a:spLocks noChangeArrowheads="1"/>
                </p:cNvSpPr>
                <p:nvPr/>
              </p:nvSpPr>
              <p:spPr bwMode="auto">
                <a:xfrm>
                  <a:off x="849962" y="5875652"/>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61485" name="TextBox 20"/>
                <p:cNvSpPr txBox="1">
                  <a:spLocks noChangeArrowheads="1"/>
                </p:cNvSpPr>
                <p:nvPr/>
              </p:nvSpPr>
              <p:spPr bwMode="auto">
                <a:xfrm>
                  <a:off x="849961" y="531284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6 YCS</a:t>
                  </a:r>
                </a:p>
              </p:txBody>
            </p:sp>
            <p:sp>
              <p:nvSpPr>
                <p:cNvPr id="61486" name="TextBox 21"/>
                <p:cNvSpPr txBox="1">
                  <a:spLocks noChangeArrowheads="1"/>
                </p:cNvSpPr>
                <p:nvPr/>
              </p:nvSpPr>
              <p:spPr bwMode="auto">
                <a:xfrm>
                  <a:off x="814697" y="4628069"/>
                  <a:ext cx="7007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9 YCS</a:t>
                  </a:r>
                </a:p>
              </p:txBody>
            </p:sp>
            <p:sp>
              <p:nvSpPr>
                <p:cNvPr id="61487" name="TextBox 22"/>
                <p:cNvSpPr txBox="1">
                  <a:spLocks noChangeArrowheads="1"/>
                </p:cNvSpPr>
                <p:nvPr/>
              </p:nvSpPr>
              <p:spPr bwMode="auto">
                <a:xfrm>
                  <a:off x="774359" y="4228241"/>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12 YCS</a:t>
                  </a:r>
                </a:p>
              </p:txBody>
            </p:sp>
            <p:sp>
              <p:nvSpPr>
                <p:cNvPr id="61488" name="TextBox 23"/>
                <p:cNvSpPr txBox="1">
                  <a:spLocks noChangeArrowheads="1"/>
                </p:cNvSpPr>
                <p:nvPr/>
              </p:nvSpPr>
              <p:spPr bwMode="auto">
                <a:xfrm>
                  <a:off x="750576" y="3542624"/>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sp>
              <p:nvSpPr>
                <p:cNvPr id="61489" name="TextBox 24"/>
                <p:cNvSpPr txBox="1">
                  <a:spLocks noChangeArrowheads="1"/>
                </p:cNvSpPr>
                <p:nvPr/>
              </p:nvSpPr>
              <p:spPr bwMode="auto">
                <a:xfrm>
                  <a:off x="769156" y="3232989"/>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18 YCS</a:t>
                  </a:r>
                </a:p>
              </p:txBody>
            </p:sp>
            <p:sp>
              <p:nvSpPr>
                <p:cNvPr id="61490" name="TextBox 25"/>
                <p:cNvSpPr txBox="1">
                  <a:spLocks noChangeArrowheads="1"/>
                </p:cNvSpPr>
                <p:nvPr/>
              </p:nvSpPr>
              <p:spPr bwMode="auto">
                <a:xfrm>
                  <a:off x="765117" y="2980002"/>
                  <a:ext cx="799930" cy="30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21 YCS</a:t>
                  </a:r>
                </a:p>
              </p:txBody>
            </p:sp>
          </p:grpSp>
          <p:grpSp>
            <p:nvGrpSpPr>
              <p:cNvPr id="61468" name="Group 39"/>
              <p:cNvGrpSpPr>
                <a:grpSpLocks/>
              </p:cNvGrpSpPr>
              <p:nvPr/>
            </p:nvGrpSpPr>
            <p:grpSpPr bwMode="auto">
              <a:xfrm>
                <a:off x="4227279" y="2650932"/>
                <a:ext cx="718225" cy="3787969"/>
                <a:chOff x="7607854" y="2868356"/>
                <a:chExt cx="718830" cy="3569786"/>
              </a:xfrm>
            </p:grpSpPr>
            <p:sp>
              <p:nvSpPr>
                <p:cNvPr id="61477" name="TextBox 26"/>
                <p:cNvSpPr txBox="1">
                  <a:spLocks noChangeArrowheads="1"/>
                </p:cNvSpPr>
                <p:nvPr/>
              </p:nvSpPr>
              <p:spPr bwMode="auto">
                <a:xfrm>
                  <a:off x="7611893" y="6130365"/>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ENS</a:t>
                  </a:r>
                </a:p>
              </p:txBody>
            </p:sp>
            <p:sp>
              <p:nvSpPr>
                <p:cNvPr id="61478" name="TextBox 27"/>
                <p:cNvSpPr txBox="1">
                  <a:spLocks noChangeArrowheads="1"/>
                </p:cNvSpPr>
                <p:nvPr/>
              </p:nvSpPr>
              <p:spPr bwMode="auto">
                <a:xfrm>
                  <a:off x="7710886" y="5493104"/>
                  <a:ext cx="38933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a:t>
                  </a:r>
                </a:p>
              </p:txBody>
            </p:sp>
            <p:sp>
              <p:nvSpPr>
                <p:cNvPr id="61479" name="TextBox 28"/>
                <p:cNvSpPr txBox="1">
                  <a:spLocks noChangeArrowheads="1"/>
                </p:cNvSpPr>
                <p:nvPr/>
              </p:nvSpPr>
              <p:spPr bwMode="auto">
                <a:xfrm>
                  <a:off x="7607854" y="5773694"/>
                  <a:ext cx="628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LTJG</a:t>
                  </a:r>
                </a:p>
              </p:txBody>
            </p:sp>
            <p:sp>
              <p:nvSpPr>
                <p:cNvPr id="61480" name="TextBox 29"/>
                <p:cNvSpPr txBox="1">
                  <a:spLocks noChangeArrowheads="1"/>
                </p:cNvSpPr>
                <p:nvPr/>
              </p:nvSpPr>
              <p:spPr bwMode="auto">
                <a:xfrm>
                  <a:off x="7643484" y="4681543"/>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LCDR</a:t>
                  </a:r>
                </a:p>
              </p:txBody>
            </p:sp>
            <p:sp>
              <p:nvSpPr>
                <p:cNvPr id="61481" name="TextBox 30"/>
                <p:cNvSpPr txBox="1">
                  <a:spLocks noChangeArrowheads="1"/>
                </p:cNvSpPr>
                <p:nvPr/>
              </p:nvSpPr>
              <p:spPr bwMode="auto">
                <a:xfrm>
                  <a:off x="7659902" y="3478725"/>
                  <a:ext cx="57419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CDR</a:t>
                  </a:r>
                </a:p>
              </p:txBody>
            </p:sp>
            <p:sp>
              <p:nvSpPr>
                <p:cNvPr id="61482" name="TextBox 31"/>
                <p:cNvSpPr txBox="1">
                  <a:spLocks noChangeArrowheads="1"/>
                </p:cNvSpPr>
                <p:nvPr/>
              </p:nvSpPr>
              <p:spPr bwMode="auto">
                <a:xfrm>
                  <a:off x="7618457" y="2868356"/>
                  <a:ext cx="673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CAPT</a:t>
                  </a:r>
                </a:p>
              </p:txBody>
            </p:sp>
          </p:grpSp>
          <p:grpSp>
            <p:nvGrpSpPr>
              <p:cNvPr id="61469" name="Group 29"/>
              <p:cNvGrpSpPr>
                <a:grpSpLocks/>
              </p:cNvGrpSpPr>
              <p:nvPr/>
            </p:nvGrpSpPr>
            <p:grpSpPr bwMode="auto">
              <a:xfrm>
                <a:off x="5202238" y="3457060"/>
                <a:ext cx="3232150" cy="3072262"/>
                <a:chOff x="5202238" y="3457060"/>
                <a:chExt cx="3232150" cy="3072262"/>
              </a:xfrm>
            </p:grpSpPr>
            <p:sp>
              <p:nvSpPr>
                <p:cNvPr id="61470" name="TextBox 40"/>
                <p:cNvSpPr txBox="1">
                  <a:spLocks noChangeArrowheads="1"/>
                </p:cNvSpPr>
                <p:nvPr/>
              </p:nvSpPr>
              <p:spPr bwMode="auto">
                <a:xfrm>
                  <a:off x="5202238" y="6221348"/>
                  <a:ext cx="3219451" cy="307974"/>
                </a:xfrm>
                <a:prstGeom prst="rect">
                  <a:avLst/>
                </a:prstGeom>
                <a:solidFill>
                  <a:srgbClr val="FFFF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DO afloat/ashore</a:t>
                  </a:r>
                </a:p>
              </p:txBody>
            </p:sp>
            <p:sp>
              <p:nvSpPr>
                <p:cNvPr id="61471" name="TextBox 41"/>
                <p:cNvSpPr txBox="1">
                  <a:spLocks noChangeArrowheads="1"/>
                </p:cNvSpPr>
                <p:nvPr/>
              </p:nvSpPr>
              <p:spPr bwMode="auto">
                <a:xfrm>
                  <a:off x="5202238" y="5658464"/>
                  <a:ext cx="3228975" cy="513444"/>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Port OPS, Docking, SPECWAR</a:t>
                  </a:r>
                </a:p>
              </p:txBody>
            </p:sp>
            <p:sp>
              <p:nvSpPr>
                <p:cNvPr id="61472" name="TextBox 42"/>
                <p:cNvSpPr txBox="1">
                  <a:spLocks noChangeArrowheads="1"/>
                </p:cNvSpPr>
                <p:nvPr/>
              </p:nvSpPr>
              <p:spPr bwMode="auto">
                <a:xfrm>
                  <a:off x="5202238" y="4777510"/>
                  <a:ext cx="3228975" cy="302026"/>
                </a:xfrm>
                <a:prstGeom prst="rect">
                  <a:avLst/>
                </a:prstGeom>
                <a:solidFill>
                  <a:srgbClr val="CCFF99"/>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SPECWAR or staff repair</a:t>
                  </a:r>
                </a:p>
              </p:txBody>
            </p:sp>
            <p:sp>
              <p:nvSpPr>
                <p:cNvPr id="61473" name="TextBox 43"/>
                <p:cNvSpPr txBox="1">
                  <a:spLocks noChangeArrowheads="1"/>
                </p:cNvSpPr>
                <p:nvPr/>
              </p:nvSpPr>
              <p:spPr bwMode="auto">
                <a:xfrm>
                  <a:off x="5202238" y="3965088"/>
                  <a:ext cx="3208890" cy="724862"/>
                </a:xfrm>
                <a:prstGeom prst="rect">
                  <a:avLst/>
                </a:prstGeom>
                <a:solidFill>
                  <a:srgbClr val="CF9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Maintenance leadership positions in various SPECWAR and sub locations</a:t>
                  </a:r>
                </a:p>
              </p:txBody>
            </p:sp>
            <p:sp>
              <p:nvSpPr>
                <p:cNvPr id="61474" name="TextBox 44"/>
                <p:cNvSpPr txBox="1">
                  <a:spLocks noChangeArrowheads="1"/>
                </p:cNvSpPr>
                <p:nvPr/>
              </p:nvSpPr>
              <p:spPr bwMode="auto">
                <a:xfrm>
                  <a:off x="5202238" y="3457060"/>
                  <a:ext cx="3190875" cy="302026"/>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LOGSU XO, SPECWAR RO</a:t>
                  </a:r>
                </a:p>
              </p:txBody>
            </p:sp>
            <p:sp>
              <p:nvSpPr>
                <p:cNvPr id="61475" name="TextBox 32"/>
                <p:cNvSpPr txBox="1">
                  <a:spLocks noChangeArrowheads="1"/>
                </p:cNvSpPr>
                <p:nvPr/>
              </p:nvSpPr>
              <p:spPr bwMode="auto">
                <a:xfrm>
                  <a:off x="5202238" y="5170883"/>
                  <a:ext cx="3232150" cy="302075"/>
                </a:xfrm>
                <a:prstGeom prst="rect">
                  <a:avLst/>
                </a:prstGeom>
                <a:solidFill>
                  <a:srgbClr val="FF7C8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Repair/Maint</a:t>
                  </a:r>
                </a:p>
              </p:txBody>
            </p:sp>
          </p:grpSp>
        </p:grpSp>
        <p:sp>
          <p:nvSpPr>
            <p:cNvPr id="61466" name="TextBox 27"/>
            <p:cNvSpPr txBox="1">
              <a:spLocks noChangeArrowheads="1"/>
            </p:cNvSpPr>
            <p:nvPr/>
          </p:nvSpPr>
          <p:spPr bwMode="auto">
            <a:xfrm>
              <a:off x="1470025" y="6445975"/>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sp>
        <p:nvSpPr>
          <p:cNvPr id="61462" name="TextBox 25"/>
          <p:cNvSpPr txBox="1">
            <a:spLocks noChangeArrowheads="1"/>
          </p:cNvSpPr>
          <p:nvPr/>
        </p:nvSpPr>
        <p:spPr bwMode="auto">
          <a:xfrm>
            <a:off x="385763" y="2492375"/>
            <a:ext cx="800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23 YCS</a:t>
            </a:r>
          </a:p>
        </p:txBody>
      </p:sp>
      <p:sp>
        <p:nvSpPr>
          <p:cNvPr id="61463" name="TextBox 44"/>
          <p:cNvSpPr txBox="1">
            <a:spLocks noChangeArrowheads="1"/>
          </p:cNvSpPr>
          <p:nvPr/>
        </p:nvSpPr>
        <p:spPr bwMode="auto">
          <a:xfrm>
            <a:off x="5187498" y="2823089"/>
            <a:ext cx="3190875" cy="307777"/>
          </a:xfrm>
          <a:prstGeom prst="rect">
            <a:avLst/>
          </a:prstGeom>
          <a:solidFill>
            <a:srgbClr val="619C34"/>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NSWG-8 OIC, XO Ashore</a:t>
            </a:r>
          </a:p>
        </p:txBody>
      </p:sp>
      <p:sp>
        <p:nvSpPr>
          <p:cNvPr id="33" name="Rectangle 3"/>
          <p:cNvSpPr txBox="1">
            <a:spLocks noChangeArrowheads="1"/>
          </p:cNvSpPr>
          <p:nvPr/>
        </p:nvSpPr>
        <p:spPr>
          <a:xfrm>
            <a:off x="2307663" y="540589"/>
            <a:ext cx="6705600" cy="574122"/>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6230: Submarine Engineering</a:t>
            </a:r>
          </a:p>
        </p:txBody>
      </p:sp>
      <p:sp>
        <p:nvSpPr>
          <p:cNvPr id="2" name="TextBox 1"/>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35" name="TextBox 44"/>
          <p:cNvSpPr txBox="1">
            <a:spLocks noChangeArrowheads="1"/>
          </p:cNvSpPr>
          <p:nvPr/>
        </p:nvSpPr>
        <p:spPr bwMode="auto">
          <a:xfrm>
            <a:off x="5176275" y="2331630"/>
            <a:ext cx="3216840" cy="307777"/>
          </a:xfrm>
          <a:prstGeom prst="rect">
            <a:avLst/>
          </a:prstGeom>
          <a:solidFill>
            <a:srgbClr val="FF00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CNSWC</a:t>
            </a:r>
          </a:p>
        </p:txBody>
      </p:sp>
    </p:spTree>
    <p:extLst>
      <p:ext uri="{BB962C8B-B14F-4D97-AF65-F5344CB8AC3E}">
        <p14:creationId xmlns:p14="http://schemas.microsoft.com/office/powerpoint/2010/main" val="71551725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1"/>
          <p:cNvSpPr>
            <a:spLocks noGrp="1"/>
          </p:cNvSpPr>
          <p:nvPr>
            <p:ph idx="1"/>
          </p:nvPr>
        </p:nvSpPr>
        <p:spPr>
          <a:xfrm>
            <a:off x="0" y="1570831"/>
            <a:ext cx="8763000" cy="4525963"/>
          </a:xfrm>
        </p:spPr>
        <p:txBody>
          <a:bodyPr>
            <a:normAutofit/>
          </a:bodyPr>
          <a:lstStyle/>
          <a:p>
            <a:r>
              <a:rPr lang="en-US" sz="2000" b="0" dirty="0"/>
              <a:t>Strategic weapons and conventional ordnance technical managers</a:t>
            </a:r>
            <a:endParaRPr lang="en-US" altLang="en-US" sz="2000" b="0" dirty="0"/>
          </a:p>
          <a:p>
            <a:r>
              <a:rPr lang="en-US" altLang="en-US" sz="2000" b="0" dirty="0"/>
              <a:t>Source Enlisted Ratings: MT, TM, FT</a:t>
            </a:r>
          </a:p>
        </p:txBody>
      </p:sp>
      <p:pic>
        <p:nvPicPr>
          <p:cNvPr id="624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365" y="2957567"/>
            <a:ext cx="2362200" cy="160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280" y="2686493"/>
            <a:ext cx="2763439" cy="386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7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674" y="2830600"/>
            <a:ext cx="2781300" cy="185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6260 / 7261: Submarine Ordnance</a:t>
            </a:r>
          </a:p>
          <a:p>
            <a:endParaRPr lang="en-US" altLang="en-US" sz="28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Tree>
    <p:extLst>
      <p:ext uri="{BB962C8B-B14F-4D97-AF65-F5344CB8AC3E}">
        <p14:creationId xmlns:p14="http://schemas.microsoft.com/office/powerpoint/2010/main" val="286412002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1219517542"/>
              </p:ext>
            </p:extLst>
          </p:nvPr>
        </p:nvGraphicFramePr>
        <p:xfrm>
          <a:off x="1192213" y="1854200"/>
          <a:ext cx="3073400" cy="4638678"/>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417920">
                <a:tc>
                  <a:txBody>
                    <a:bodyPr/>
                    <a:lstStyle/>
                    <a:p>
                      <a:pPr algn="ctr"/>
                      <a:r>
                        <a:rPr lang="en-US" sz="1800" b="1" dirty="0"/>
                        <a:t>Assignments</a:t>
                      </a:r>
                    </a:p>
                  </a:txBody>
                  <a:tcPr marL="91462" marR="91462" marT="45718" marB="45718" anchor="ctr"/>
                </a:tc>
                <a:extLst>
                  <a:ext uri="{0D108BD9-81ED-4DB2-BD59-A6C34878D82A}">
                    <a16:rowId xmlns:a16="http://schemas.microsoft.com/office/drawing/2014/main" val="10000"/>
                  </a:ext>
                </a:extLst>
              </a:tr>
              <a:tr h="449875">
                <a:tc>
                  <a:txBody>
                    <a:bodyPr/>
                    <a:lstStyle/>
                    <a:p>
                      <a:pPr algn="ctr"/>
                      <a:r>
                        <a:rPr lang="en-US" sz="1100" b="1" dirty="0">
                          <a:solidFill>
                            <a:schemeClr val="tx1"/>
                          </a:solidFill>
                        </a:rPr>
                        <a:t>USFF COMMAND; COMPACFLT; </a:t>
                      </a:r>
                    </a:p>
                    <a:p>
                      <a:pPr algn="ctr"/>
                      <a:r>
                        <a:rPr lang="en-US" sz="1100" b="1" dirty="0">
                          <a:solidFill>
                            <a:schemeClr val="tx1"/>
                          </a:solidFill>
                        </a:rPr>
                        <a:t>DIRSSP WASHINGTON DC</a:t>
                      </a:r>
                    </a:p>
                  </a:txBody>
                  <a:tcPr marL="91462" marR="91462" marT="45718" marB="45718" anchor="ctr"/>
                </a:tc>
                <a:extLst>
                  <a:ext uri="{0D108BD9-81ED-4DB2-BD59-A6C34878D82A}">
                    <a16:rowId xmlns:a16="http://schemas.microsoft.com/office/drawing/2014/main" val="10001"/>
                  </a:ext>
                </a:extLst>
              </a:tr>
              <a:tr h="594356">
                <a:tc>
                  <a:txBody>
                    <a:bodyPr/>
                    <a:lstStyle/>
                    <a:p>
                      <a:pPr algn="ctr"/>
                      <a:r>
                        <a:rPr lang="en-US" sz="1100" b="1" dirty="0">
                          <a:solidFill>
                            <a:schemeClr val="tx1"/>
                          </a:solidFill>
                        </a:rPr>
                        <a:t>OPNAV STAFF; USFF</a:t>
                      </a:r>
                      <a:r>
                        <a:rPr lang="en-US" sz="1100" b="1" baseline="0" dirty="0">
                          <a:solidFill>
                            <a:schemeClr val="tx1"/>
                          </a:solidFill>
                        </a:rPr>
                        <a:t> </a:t>
                      </a:r>
                      <a:r>
                        <a:rPr lang="en-US" sz="1100" b="1" dirty="0">
                          <a:solidFill>
                            <a:schemeClr val="tx1"/>
                          </a:solidFill>
                        </a:rPr>
                        <a:t>COMMAND; COMPACFLT, DIRSSP WASHINGTON DC</a:t>
                      </a:r>
                    </a:p>
                  </a:txBody>
                  <a:tcPr marL="91462" marR="91462" marT="45718" marB="45718" anchor="ctr"/>
                </a:tc>
                <a:extLst>
                  <a:ext uri="{0D108BD9-81ED-4DB2-BD59-A6C34878D82A}">
                    <a16:rowId xmlns:a16="http://schemas.microsoft.com/office/drawing/2014/main" val="10002"/>
                  </a:ext>
                </a:extLst>
              </a:tr>
              <a:tr h="662098">
                <a:tc>
                  <a:txBody>
                    <a:bodyPr/>
                    <a:lstStyle/>
                    <a:p>
                      <a:pPr algn="ctr"/>
                      <a:r>
                        <a:rPr lang="en-US" sz="1100" b="1" dirty="0">
                          <a:solidFill>
                            <a:schemeClr val="tx1"/>
                          </a:solidFill>
                        </a:rPr>
                        <a:t>NUWC OIC; XO NMC EAST ASIA DIV</a:t>
                      </a:r>
                    </a:p>
                    <a:p>
                      <a:pPr algn="ctr"/>
                      <a:r>
                        <a:rPr lang="en-US" sz="1100" b="1" dirty="0">
                          <a:solidFill>
                            <a:schemeClr val="tx1"/>
                          </a:solidFill>
                        </a:rPr>
                        <a:t>SWFPAC/SWFLANT XO; OIC NWID;</a:t>
                      </a:r>
                      <a:r>
                        <a:rPr lang="en-US" sz="1100" b="1" baseline="0" dirty="0">
                          <a:solidFill>
                            <a:schemeClr val="tx1"/>
                          </a:solidFill>
                        </a:rPr>
                        <a:t> COMSUBLANT/COMSUBPAC</a:t>
                      </a:r>
                      <a:endParaRPr lang="en-US" sz="1100" b="1" dirty="0">
                        <a:solidFill>
                          <a:schemeClr val="tx1"/>
                        </a:solidFill>
                      </a:endParaRPr>
                    </a:p>
                  </a:txBody>
                  <a:tcPr marL="91462" marR="91462" marT="45718" marB="45718" anchor="ctr"/>
                </a:tc>
                <a:extLst>
                  <a:ext uri="{0D108BD9-81ED-4DB2-BD59-A6C34878D82A}">
                    <a16:rowId xmlns:a16="http://schemas.microsoft.com/office/drawing/2014/main" val="10003"/>
                  </a:ext>
                </a:extLst>
              </a:tr>
              <a:tr h="731361">
                <a:tc>
                  <a:txBody>
                    <a:bodyPr/>
                    <a:lstStyle/>
                    <a:p>
                      <a:pPr algn="ctr"/>
                      <a:r>
                        <a:rPr lang="en-US" sz="1100" b="1" dirty="0">
                          <a:solidFill>
                            <a:schemeClr val="tx1"/>
                          </a:solidFill>
                        </a:rPr>
                        <a:t>XO NMC EAST ASIA DIV;</a:t>
                      </a:r>
                    </a:p>
                    <a:p>
                      <a:pPr algn="ctr"/>
                      <a:r>
                        <a:rPr lang="en-US" sz="1100" b="1" dirty="0">
                          <a:solidFill>
                            <a:schemeClr val="tx1"/>
                          </a:solidFill>
                        </a:rPr>
                        <a:t>COMSUBLANT/COMSUBPAC;</a:t>
                      </a:r>
                    </a:p>
                    <a:p>
                      <a:pPr algn="ctr"/>
                      <a:r>
                        <a:rPr lang="en-US" sz="1100" b="1" dirty="0">
                          <a:solidFill>
                            <a:schemeClr val="tx1"/>
                          </a:solidFill>
                        </a:rPr>
                        <a:t>SWFPAC/SWFLANT WEPS; OIC NWID</a:t>
                      </a:r>
                      <a:endParaRPr lang="en-US" sz="1100" b="1" dirty="0"/>
                    </a:p>
                  </a:txBody>
                  <a:tcPr marL="91462" marR="91462" marT="45718" marB="45718" anchor="ctr"/>
                </a:tc>
                <a:extLst>
                  <a:ext uri="{0D108BD9-81ED-4DB2-BD59-A6C34878D82A}">
                    <a16:rowId xmlns:a16="http://schemas.microsoft.com/office/drawing/2014/main" val="10004"/>
                  </a:ext>
                </a:extLst>
              </a:tr>
              <a:tr h="761996">
                <a:tc>
                  <a:txBody>
                    <a:bodyPr/>
                    <a:lstStyle/>
                    <a:p>
                      <a:pPr algn="ctr"/>
                      <a:r>
                        <a:rPr lang="en-US" sz="1100" b="1" dirty="0">
                          <a:solidFill>
                            <a:schemeClr val="tx1"/>
                          </a:solidFill>
                        </a:rPr>
                        <a:t>SSP PROGRAM SUPT;</a:t>
                      </a:r>
                    </a:p>
                    <a:p>
                      <a:pPr algn="ctr"/>
                      <a:r>
                        <a:rPr lang="en-US" sz="1100" b="1" dirty="0">
                          <a:solidFill>
                            <a:schemeClr val="tx1"/>
                          </a:solidFill>
                        </a:rPr>
                        <a:t>SPECIAL PROJECTS/OIC;</a:t>
                      </a:r>
                    </a:p>
                    <a:p>
                      <a:pPr algn="ctr"/>
                      <a:r>
                        <a:rPr lang="en-US" sz="1100" b="1" dirty="0">
                          <a:solidFill>
                            <a:schemeClr val="tx1"/>
                          </a:solidFill>
                        </a:rPr>
                        <a:t>SUBMARINE TENDER; CMBT SYS SUPT;</a:t>
                      </a:r>
                    </a:p>
                    <a:p>
                      <a:pPr algn="ctr"/>
                      <a:r>
                        <a:rPr lang="en-US" sz="1100" b="1" dirty="0">
                          <a:solidFill>
                            <a:schemeClr val="tx1"/>
                          </a:solidFill>
                        </a:rPr>
                        <a:t>NAVORDTESTU;</a:t>
                      </a:r>
                    </a:p>
                  </a:txBody>
                  <a:tcPr marL="91462" marR="91462" marT="45718" marB="45718" anchor="ctr"/>
                </a:tc>
                <a:extLst>
                  <a:ext uri="{0D108BD9-81ED-4DB2-BD59-A6C34878D82A}">
                    <a16:rowId xmlns:a16="http://schemas.microsoft.com/office/drawing/2014/main" val="10005"/>
                  </a:ext>
                </a:extLst>
              </a:tr>
              <a:tr h="594356">
                <a:tc>
                  <a:txBody>
                    <a:bodyPr/>
                    <a:lstStyle/>
                    <a:p>
                      <a:pPr algn="ctr"/>
                      <a:r>
                        <a:rPr lang="en-US" sz="1100" b="1" dirty="0">
                          <a:solidFill>
                            <a:schemeClr val="tx1"/>
                          </a:solidFill>
                        </a:rPr>
                        <a:t>SSBN WEP FBM;</a:t>
                      </a:r>
                    </a:p>
                    <a:p>
                      <a:pPr algn="ctr"/>
                      <a:r>
                        <a:rPr lang="en-US" sz="1100" b="1" dirty="0">
                          <a:solidFill>
                            <a:schemeClr val="tx1"/>
                          </a:solidFill>
                        </a:rPr>
                        <a:t>COMSUBRON (SSN);</a:t>
                      </a:r>
                    </a:p>
                    <a:p>
                      <a:pPr algn="ctr"/>
                      <a:r>
                        <a:rPr lang="en-US" sz="1100" b="1" dirty="0">
                          <a:solidFill>
                            <a:schemeClr val="tx1"/>
                          </a:solidFill>
                        </a:rPr>
                        <a:t>SWFPAC; SWFLANT;</a:t>
                      </a:r>
                    </a:p>
                  </a:txBody>
                  <a:tcPr marL="91462" marR="91462" marT="45718" marB="45718" anchor="ctr"/>
                </a:tc>
                <a:extLst>
                  <a:ext uri="{0D108BD9-81ED-4DB2-BD59-A6C34878D82A}">
                    <a16:rowId xmlns:a16="http://schemas.microsoft.com/office/drawing/2014/main" val="10006"/>
                  </a:ext>
                </a:extLst>
              </a:tr>
              <a:tr h="426716">
                <a:tc>
                  <a:txBody>
                    <a:bodyPr/>
                    <a:lstStyle/>
                    <a:p>
                      <a:pPr algn="ctr"/>
                      <a:r>
                        <a:rPr lang="en-US" sz="1100" b="1" dirty="0"/>
                        <a:t>SUBMARINE TENDER; SSBN AWEP; </a:t>
                      </a:r>
                      <a:r>
                        <a:rPr lang="en-US" sz="1100" b="1" dirty="0">
                          <a:solidFill>
                            <a:schemeClr val="tx1"/>
                          </a:solidFill>
                        </a:rPr>
                        <a:t>SWFPAC; SWFLANT;</a:t>
                      </a:r>
                      <a:r>
                        <a:rPr lang="en-US" sz="1100" b="1" dirty="0"/>
                        <a:t>RECRUITING</a:t>
                      </a:r>
                    </a:p>
                  </a:txBody>
                  <a:tcPr marL="91462" marR="91462" marT="45718" marB="45718" anchor="ctr"/>
                </a:tc>
                <a:extLst>
                  <a:ext uri="{0D108BD9-81ED-4DB2-BD59-A6C34878D82A}">
                    <a16:rowId xmlns:a16="http://schemas.microsoft.com/office/drawing/2014/main" val="10007"/>
                  </a:ext>
                </a:extLst>
              </a:tr>
            </a:tbl>
          </a:graphicData>
        </a:graphic>
      </p:graphicFrame>
      <p:grpSp>
        <p:nvGrpSpPr>
          <p:cNvPr id="63511" name="Group 31"/>
          <p:cNvGrpSpPr>
            <a:grpSpLocks/>
          </p:cNvGrpSpPr>
          <p:nvPr/>
        </p:nvGrpSpPr>
        <p:grpSpPr bwMode="auto">
          <a:xfrm>
            <a:off x="385763" y="2671745"/>
            <a:ext cx="8053388" cy="4065073"/>
            <a:chOff x="382363" y="2813228"/>
            <a:chExt cx="8053613" cy="3990018"/>
          </a:xfrm>
        </p:grpSpPr>
        <p:grpSp>
          <p:nvGrpSpPr>
            <p:cNvPr id="63515" name="Group 30"/>
            <p:cNvGrpSpPr>
              <a:grpSpLocks/>
            </p:cNvGrpSpPr>
            <p:nvPr/>
          </p:nvGrpSpPr>
          <p:grpSpPr bwMode="auto">
            <a:xfrm>
              <a:off x="382363" y="2813228"/>
              <a:ext cx="8053613" cy="3833697"/>
              <a:chOff x="382363" y="2813228"/>
              <a:chExt cx="8053613" cy="3833697"/>
            </a:xfrm>
          </p:grpSpPr>
          <p:grpSp>
            <p:nvGrpSpPr>
              <p:cNvPr id="63517" name="Group 38"/>
              <p:cNvGrpSpPr>
                <a:grpSpLocks/>
              </p:cNvGrpSpPr>
              <p:nvPr/>
            </p:nvGrpSpPr>
            <p:grpSpPr bwMode="auto">
              <a:xfrm>
                <a:off x="382363" y="2969458"/>
                <a:ext cx="809850" cy="3677467"/>
                <a:chOff x="764892" y="3059815"/>
                <a:chExt cx="809622" cy="3580511"/>
              </a:xfrm>
            </p:grpSpPr>
            <p:sp>
              <p:nvSpPr>
                <p:cNvPr id="63533" name="TextBox 18"/>
                <p:cNvSpPr txBox="1">
                  <a:spLocks noChangeArrowheads="1"/>
                </p:cNvSpPr>
                <p:nvPr/>
              </p:nvSpPr>
              <p:spPr bwMode="auto">
                <a:xfrm>
                  <a:off x="857800" y="6332549"/>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63534" name="TextBox 19"/>
                <p:cNvSpPr txBox="1">
                  <a:spLocks noChangeArrowheads="1"/>
                </p:cNvSpPr>
                <p:nvPr/>
              </p:nvSpPr>
              <p:spPr bwMode="auto">
                <a:xfrm>
                  <a:off x="849962" y="5875652"/>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63535" name="TextBox 20"/>
                <p:cNvSpPr txBox="1">
                  <a:spLocks noChangeArrowheads="1"/>
                </p:cNvSpPr>
                <p:nvPr/>
              </p:nvSpPr>
              <p:spPr bwMode="auto">
                <a:xfrm>
                  <a:off x="849961" y="531284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6 YCS</a:t>
                  </a:r>
                </a:p>
              </p:txBody>
            </p:sp>
            <p:sp>
              <p:nvSpPr>
                <p:cNvPr id="63536" name="TextBox 21"/>
                <p:cNvSpPr txBox="1">
                  <a:spLocks noChangeArrowheads="1"/>
                </p:cNvSpPr>
                <p:nvPr/>
              </p:nvSpPr>
              <p:spPr bwMode="auto">
                <a:xfrm>
                  <a:off x="814697" y="4628069"/>
                  <a:ext cx="7007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9 YCS</a:t>
                  </a:r>
                </a:p>
              </p:txBody>
            </p:sp>
            <p:sp>
              <p:nvSpPr>
                <p:cNvPr id="63537" name="TextBox 22"/>
                <p:cNvSpPr txBox="1">
                  <a:spLocks noChangeArrowheads="1"/>
                </p:cNvSpPr>
                <p:nvPr/>
              </p:nvSpPr>
              <p:spPr bwMode="auto">
                <a:xfrm>
                  <a:off x="774359" y="4228241"/>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12 YCS</a:t>
                  </a:r>
                </a:p>
              </p:txBody>
            </p:sp>
            <p:sp>
              <p:nvSpPr>
                <p:cNvPr id="63538" name="TextBox 23"/>
                <p:cNvSpPr txBox="1">
                  <a:spLocks noChangeArrowheads="1"/>
                </p:cNvSpPr>
                <p:nvPr/>
              </p:nvSpPr>
              <p:spPr bwMode="auto">
                <a:xfrm>
                  <a:off x="764892" y="3838100"/>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sp>
              <p:nvSpPr>
                <p:cNvPr id="63539" name="TextBox 24"/>
                <p:cNvSpPr txBox="1">
                  <a:spLocks noChangeArrowheads="1"/>
                </p:cNvSpPr>
                <p:nvPr/>
              </p:nvSpPr>
              <p:spPr bwMode="auto">
                <a:xfrm>
                  <a:off x="769156" y="3450408"/>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18 YCS</a:t>
                  </a:r>
                </a:p>
              </p:txBody>
            </p:sp>
            <p:sp>
              <p:nvSpPr>
                <p:cNvPr id="63540" name="TextBox 25"/>
                <p:cNvSpPr txBox="1">
                  <a:spLocks noChangeArrowheads="1"/>
                </p:cNvSpPr>
                <p:nvPr/>
              </p:nvSpPr>
              <p:spPr bwMode="auto">
                <a:xfrm>
                  <a:off x="765117" y="3059815"/>
                  <a:ext cx="799930" cy="30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21 YCS</a:t>
                  </a:r>
                </a:p>
              </p:txBody>
            </p:sp>
          </p:grpSp>
          <p:grpSp>
            <p:nvGrpSpPr>
              <p:cNvPr id="63518" name="Group 39"/>
              <p:cNvGrpSpPr>
                <a:grpSpLocks/>
              </p:cNvGrpSpPr>
              <p:nvPr/>
            </p:nvGrpSpPr>
            <p:grpSpPr bwMode="auto">
              <a:xfrm>
                <a:off x="4237879" y="3163207"/>
                <a:ext cx="725991" cy="3483716"/>
                <a:chOff x="7618457" y="3351125"/>
                <a:chExt cx="726602" cy="3283058"/>
              </a:xfrm>
            </p:grpSpPr>
            <p:sp>
              <p:nvSpPr>
                <p:cNvPr id="63527" name="TextBox 26"/>
                <p:cNvSpPr txBox="1">
                  <a:spLocks noChangeArrowheads="1"/>
                </p:cNvSpPr>
                <p:nvPr/>
              </p:nvSpPr>
              <p:spPr bwMode="auto">
                <a:xfrm>
                  <a:off x="7637694" y="6326406"/>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ENS</a:t>
                  </a:r>
                </a:p>
              </p:txBody>
            </p:sp>
            <p:sp>
              <p:nvSpPr>
                <p:cNvPr id="63528" name="TextBox 27"/>
                <p:cNvSpPr txBox="1">
                  <a:spLocks noChangeArrowheads="1"/>
                </p:cNvSpPr>
                <p:nvPr/>
              </p:nvSpPr>
              <p:spPr bwMode="auto">
                <a:xfrm>
                  <a:off x="7705011" y="5702657"/>
                  <a:ext cx="38933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a:t>
                  </a:r>
                </a:p>
              </p:txBody>
            </p:sp>
            <p:sp>
              <p:nvSpPr>
                <p:cNvPr id="63529" name="TextBox 28"/>
                <p:cNvSpPr txBox="1">
                  <a:spLocks noChangeArrowheads="1"/>
                </p:cNvSpPr>
                <p:nvPr/>
              </p:nvSpPr>
              <p:spPr bwMode="auto">
                <a:xfrm>
                  <a:off x="7618457" y="6018628"/>
                  <a:ext cx="628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LTJG</a:t>
                  </a:r>
                </a:p>
              </p:txBody>
            </p:sp>
            <p:sp>
              <p:nvSpPr>
                <p:cNvPr id="63530" name="TextBox 29"/>
                <p:cNvSpPr txBox="1">
                  <a:spLocks noChangeArrowheads="1"/>
                </p:cNvSpPr>
                <p:nvPr/>
              </p:nvSpPr>
              <p:spPr bwMode="auto">
                <a:xfrm>
                  <a:off x="7661859" y="4597381"/>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LCDR</a:t>
                  </a:r>
                </a:p>
              </p:txBody>
            </p:sp>
            <p:sp>
              <p:nvSpPr>
                <p:cNvPr id="63531" name="TextBox 30"/>
                <p:cNvSpPr txBox="1">
                  <a:spLocks noChangeArrowheads="1"/>
                </p:cNvSpPr>
                <p:nvPr/>
              </p:nvSpPr>
              <p:spPr bwMode="auto">
                <a:xfrm>
                  <a:off x="7659271" y="3948096"/>
                  <a:ext cx="57419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CDR</a:t>
                  </a:r>
                </a:p>
              </p:txBody>
            </p:sp>
            <p:sp>
              <p:nvSpPr>
                <p:cNvPr id="63532" name="TextBox 31"/>
                <p:cNvSpPr txBox="1">
                  <a:spLocks noChangeArrowheads="1"/>
                </p:cNvSpPr>
                <p:nvPr/>
              </p:nvSpPr>
              <p:spPr bwMode="auto">
                <a:xfrm>
                  <a:off x="7646098" y="3351125"/>
                  <a:ext cx="673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CAPT</a:t>
                  </a:r>
                </a:p>
              </p:txBody>
            </p:sp>
          </p:grpSp>
          <p:grpSp>
            <p:nvGrpSpPr>
              <p:cNvPr id="63519" name="Group 29"/>
              <p:cNvGrpSpPr>
                <a:grpSpLocks/>
              </p:cNvGrpSpPr>
              <p:nvPr/>
            </p:nvGrpSpPr>
            <p:grpSpPr bwMode="auto">
              <a:xfrm>
                <a:off x="5196681" y="2813228"/>
                <a:ext cx="3239295" cy="3680507"/>
                <a:chOff x="5196681" y="2813228"/>
                <a:chExt cx="3239295" cy="3680507"/>
              </a:xfrm>
            </p:grpSpPr>
            <p:sp>
              <p:nvSpPr>
                <p:cNvPr id="63520" name="TextBox 40"/>
                <p:cNvSpPr txBox="1">
                  <a:spLocks noChangeArrowheads="1"/>
                </p:cNvSpPr>
                <p:nvPr/>
              </p:nvSpPr>
              <p:spPr bwMode="auto">
                <a:xfrm>
                  <a:off x="5206204" y="6185761"/>
                  <a:ext cx="3179763" cy="30797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DO, NRD, AS DO</a:t>
                  </a:r>
                </a:p>
              </p:txBody>
            </p:sp>
            <p:sp>
              <p:nvSpPr>
                <p:cNvPr id="63521" name="TextBox 41"/>
                <p:cNvSpPr txBox="1">
                  <a:spLocks noChangeArrowheads="1"/>
                </p:cNvSpPr>
                <p:nvPr/>
              </p:nvSpPr>
              <p:spPr bwMode="auto">
                <a:xfrm>
                  <a:off x="5196681" y="5618018"/>
                  <a:ext cx="3219449" cy="302075"/>
                </a:xfrm>
                <a:prstGeom prst="rect">
                  <a:avLst/>
                </a:prstGeom>
                <a:solidFill>
                  <a:srgbClr val="00F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AWEPS, SWF DO</a:t>
                  </a:r>
                </a:p>
              </p:txBody>
            </p:sp>
            <p:sp>
              <p:nvSpPr>
                <p:cNvPr id="63522" name="TextBox 42"/>
                <p:cNvSpPr txBox="1">
                  <a:spLocks noChangeArrowheads="1"/>
                </p:cNvSpPr>
                <p:nvPr/>
              </p:nvSpPr>
              <p:spPr bwMode="auto">
                <a:xfrm>
                  <a:off x="5221288" y="4446612"/>
                  <a:ext cx="3214688" cy="307974"/>
                </a:xfrm>
                <a:prstGeom prst="rect">
                  <a:avLst/>
                </a:prstGeom>
                <a:solidFill>
                  <a:srgbClr val="CCFF99"/>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SSBN WEPS, AS WEPS</a:t>
                  </a:r>
                </a:p>
              </p:txBody>
            </p:sp>
            <p:sp>
              <p:nvSpPr>
                <p:cNvPr id="63523" name="TextBox 43"/>
                <p:cNvSpPr txBox="1">
                  <a:spLocks noChangeArrowheads="1"/>
                </p:cNvSpPr>
                <p:nvPr/>
              </p:nvSpPr>
              <p:spPr bwMode="auto">
                <a:xfrm>
                  <a:off x="5196681" y="3572455"/>
                  <a:ext cx="3189287" cy="724980"/>
                </a:xfrm>
                <a:prstGeom prst="rect">
                  <a:avLst/>
                </a:prstGeom>
                <a:solidFill>
                  <a:srgbClr val="CF9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Senior LCDRs/junior CDRs have opportunity for various OIC/XO Ashore, SWF WEPS</a:t>
                  </a:r>
                </a:p>
              </p:txBody>
            </p:sp>
            <p:sp>
              <p:nvSpPr>
                <p:cNvPr id="63524" name="TextBox 44"/>
                <p:cNvSpPr txBox="1">
                  <a:spLocks noChangeArrowheads="1"/>
                </p:cNvSpPr>
                <p:nvPr/>
              </p:nvSpPr>
              <p:spPr bwMode="auto">
                <a:xfrm>
                  <a:off x="5200649" y="3189478"/>
                  <a:ext cx="3190875" cy="30209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XO/OIC Ashore</a:t>
                  </a:r>
                </a:p>
              </p:txBody>
            </p:sp>
            <p:sp>
              <p:nvSpPr>
                <p:cNvPr id="63525" name="TextBox 32"/>
                <p:cNvSpPr txBox="1">
                  <a:spLocks noChangeArrowheads="1"/>
                </p:cNvSpPr>
                <p:nvPr/>
              </p:nvSpPr>
              <p:spPr bwMode="auto">
                <a:xfrm>
                  <a:off x="5208587" y="5050274"/>
                  <a:ext cx="3213100" cy="302075"/>
                </a:xfrm>
                <a:prstGeom prst="rect">
                  <a:avLst/>
                </a:prstGeom>
                <a:solidFill>
                  <a:srgbClr val="FF7C8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SWF, CSS WEPS</a:t>
                  </a:r>
                </a:p>
              </p:txBody>
            </p:sp>
            <p:sp>
              <p:nvSpPr>
                <p:cNvPr id="63526" name="TextBox 44"/>
                <p:cNvSpPr txBox="1">
                  <a:spLocks noChangeArrowheads="1"/>
                </p:cNvSpPr>
                <p:nvPr/>
              </p:nvSpPr>
              <p:spPr bwMode="auto">
                <a:xfrm>
                  <a:off x="5200649" y="2813228"/>
                  <a:ext cx="3190875" cy="302075"/>
                </a:xfrm>
                <a:prstGeom prst="rect">
                  <a:avLst/>
                </a:prstGeom>
                <a:solidFill>
                  <a:srgbClr val="92D05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DIRSSP, Chief NW Inspector</a:t>
                  </a:r>
                </a:p>
              </p:txBody>
            </p:sp>
          </p:grpSp>
        </p:grpSp>
        <p:sp>
          <p:nvSpPr>
            <p:cNvPr id="63516" name="TextBox 27"/>
            <p:cNvSpPr txBox="1">
              <a:spLocks noChangeArrowheads="1"/>
            </p:cNvSpPr>
            <p:nvPr/>
          </p:nvSpPr>
          <p:spPr bwMode="auto">
            <a:xfrm>
              <a:off x="1470025" y="6495271"/>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sp>
        <p:nvSpPr>
          <p:cNvPr id="63512" name="TextBox 25"/>
          <p:cNvSpPr txBox="1">
            <a:spLocks noChangeArrowheads="1"/>
          </p:cNvSpPr>
          <p:nvPr/>
        </p:nvSpPr>
        <p:spPr bwMode="auto">
          <a:xfrm>
            <a:off x="385763" y="2492375"/>
            <a:ext cx="800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23 YCS</a:t>
            </a:r>
          </a:p>
        </p:txBody>
      </p:sp>
      <p:sp>
        <p:nvSpPr>
          <p:cNvPr id="33" name="TextBox 32"/>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35"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6260: Submarine Ordnance</a:t>
            </a: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296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35"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7261: Ordnance Technician</a:t>
            </a:r>
          </a:p>
          <a:p>
            <a:endParaRPr lang="en-US" altLang="en-US" sz="2800" b="1" dirty="0">
              <a:solidFill>
                <a:srgbClr val="002060"/>
              </a:solidFill>
              <a:latin typeface="Arial" panose="020B0604020202020204" pitchFamily="34" charset="0"/>
              <a:cs typeface="Arial" panose="020B0604020202020204" pitchFamily="34" charset="0"/>
            </a:endParaRPr>
          </a:p>
        </p:txBody>
      </p:sp>
      <p:grpSp>
        <p:nvGrpSpPr>
          <p:cNvPr id="36" name="Group 31"/>
          <p:cNvGrpSpPr>
            <a:grpSpLocks/>
          </p:cNvGrpSpPr>
          <p:nvPr/>
        </p:nvGrpSpPr>
        <p:grpSpPr bwMode="auto">
          <a:xfrm>
            <a:off x="378993" y="2453623"/>
            <a:ext cx="8033724" cy="4243384"/>
            <a:chOff x="401918" y="2650932"/>
            <a:chExt cx="8033947" cy="4164096"/>
          </a:xfrm>
        </p:grpSpPr>
        <p:grpSp>
          <p:nvGrpSpPr>
            <p:cNvPr id="37" name="Group 30"/>
            <p:cNvGrpSpPr>
              <a:grpSpLocks/>
            </p:cNvGrpSpPr>
            <p:nvPr/>
          </p:nvGrpSpPr>
          <p:grpSpPr bwMode="auto">
            <a:xfrm>
              <a:off x="401918" y="2650932"/>
              <a:ext cx="8033947" cy="3862674"/>
              <a:chOff x="401918" y="2650932"/>
              <a:chExt cx="8033947" cy="3862674"/>
            </a:xfrm>
          </p:grpSpPr>
          <p:grpSp>
            <p:nvGrpSpPr>
              <p:cNvPr id="39" name="Group 38"/>
              <p:cNvGrpSpPr>
                <a:grpSpLocks/>
              </p:cNvGrpSpPr>
              <p:nvPr/>
            </p:nvGrpSpPr>
            <p:grpSpPr bwMode="auto">
              <a:xfrm>
                <a:off x="401918" y="4699355"/>
                <a:ext cx="820567" cy="1807699"/>
                <a:chOff x="784442" y="4744103"/>
                <a:chExt cx="820336" cy="1760039"/>
              </a:xfrm>
            </p:grpSpPr>
            <p:sp>
              <p:nvSpPr>
                <p:cNvPr id="52" name="TextBox 18"/>
                <p:cNvSpPr txBox="1">
                  <a:spLocks noChangeArrowheads="1"/>
                </p:cNvSpPr>
                <p:nvPr/>
              </p:nvSpPr>
              <p:spPr bwMode="auto">
                <a:xfrm>
                  <a:off x="873745" y="619636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53" name="TextBox 19"/>
                <p:cNvSpPr txBox="1">
                  <a:spLocks noChangeArrowheads="1"/>
                </p:cNvSpPr>
                <p:nvPr/>
              </p:nvSpPr>
              <p:spPr bwMode="auto">
                <a:xfrm>
                  <a:off x="849962" y="5875652"/>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54" name="TextBox 20"/>
                <p:cNvSpPr txBox="1">
                  <a:spLocks noChangeArrowheads="1"/>
                </p:cNvSpPr>
                <p:nvPr/>
              </p:nvSpPr>
              <p:spPr bwMode="auto">
                <a:xfrm>
                  <a:off x="849961" y="5402191"/>
                  <a:ext cx="700592"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7 YCS</a:t>
                  </a:r>
                </a:p>
              </p:txBody>
            </p:sp>
            <p:sp>
              <p:nvSpPr>
                <p:cNvPr id="55" name="TextBox 21"/>
                <p:cNvSpPr txBox="1">
                  <a:spLocks noChangeArrowheads="1"/>
                </p:cNvSpPr>
                <p:nvPr/>
              </p:nvSpPr>
              <p:spPr bwMode="auto">
                <a:xfrm>
                  <a:off x="814697" y="5038167"/>
                  <a:ext cx="79008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11 YCS</a:t>
                  </a:r>
                </a:p>
              </p:txBody>
            </p:sp>
            <p:sp>
              <p:nvSpPr>
                <p:cNvPr id="56" name="TextBox 22"/>
                <p:cNvSpPr txBox="1">
                  <a:spLocks noChangeArrowheads="1"/>
                </p:cNvSpPr>
                <p:nvPr/>
              </p:nvSpPr>
              <p:spPr bwMode="auto">
                <a:xfrm>
                  <a:off x="784442" y="4744103"/>
                  <a:ext cx="79995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grpSp>
          <p:grpSp>
            <p:nvGrpSpPr>
              <p:cNvPr id="40" name="Group 39"/>
              <p:cNvGrpSpPr>
                <a:grpSpLocks/>
              </p:cNvGrpSpPr>
              <p:nvPr/>
            </p:nvGrpSpPr>
            <p:grpSpPr bwMode="auto">
              <a:xfrm>
                <a:off x="4222080" y="2650932"/>
                <a:ext cx="732530" cy="3763407"/>
                <a:chOff x="7602650" y="2868356"/>
                <a:chExt cx="733147" cy="3546639"/>
              </a:xfrm>
            </p:grpSpPr>
            <p:sp>
              <p:nvSpPr>
                <p:cNvPr id="47" name="TextBox 26"/>
                <p:cNvSpPr txBox="1">
                  <a:spLocks noChangeArrowheads="1"/>
                </p:cNvSpPr>
                <p:nvPr/>
              </p:nvSpPr>
              <p:spPr bwMode="auto">
                <a:xfrm>
                  <a:off x="7611893" y="6130365"/>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CWO2</a:t>
                  </a:r>
                </a:p>
              </p:txBody>
            </p:sp>
            <p:sp>
              <p:nvSpPr>
                <p:cNvPr id="48" name="TextBox 27"/>
                <p:cNvSpPr txBox="1">
                  <a:spLocks noChangeArrowheads="1"/>
                </p:cNvSpPr>
                <p:nvPr/>
              </p:nvSpPr>
              <p:spPr bwMode="auto">
                <a:xfrm>
                  <a:off x="7602650" y="5306333"/>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CWO4</a:t>
                  </a:r>
                </a:p>
              </p:txBody>
            </p:sp>
            <p:sp>
              <p:nvSpPr>
                <p:cNvPr id="49" name="TextBox 28"/>
                <p:cNvSpPr txBox="1">
                  <a:spLocks noChangeArrowheads="1"/>
                </p:cNvSpPr>
                <p:nvPr/>
              </p:nvSpPr>
              <p:spPr bwMode="auto">
                <a:xfrm>
                  <a:off x="7604798" y="5647192"/>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CWO3</a:t>
                  </a:r>
                </a:p>
              </p:txBody>
            </p:sp>
            <p:sp>
              <p:nvSpPr>
                <p:cNvPr id="50" name="TextBox 29"/>
                <p:cNvSpPr txBox="1">
                  <a:spLocks noChangeArrowheads="1"/>
                </p:cNvSpPr>
                <p:nvPr/>
              </p:nvSpPr>
              <p:spPr bwMode="auto">
                <a:xfrm>
                  <a:off x="7604797" y="4922431"/>
                  <a:ext cx="723905"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CWO5</a:t>
                  </a:r>
                </a:p>
              </p:txBody>
            </p:sp>
            <p:sp>
              <p:nvSpPr>
                <p:cNvPr id="51" name="TextBox 31"/>
                <p:cNvSpPr txBox="1">
                  <a:spLocks noChangeArrowheads="1"/>
                </p:cNvSpPr>
                <p:nvPr/>
              </p:nvSpPr>
              <p:spPr bwMode="auto">
                <a:xfrm>
                  <a:off x="7618457" y="2868356"/>
                  <a:ext cx="184892"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grpSp>
          <p:grpSp>
            <p:nvGrpSpPr>
              <p:cNvPr id="41" name="Group 29"/>
              <p:cNvGrpSpPr>
                <a:grpSpLocks/>
              </p:cNvGrpSpPr>
              <p:nvPr/>
            </p:nvGrpSpPr>
            <p:grpSpPr bwMode="auto">
              <a:xfrm>
                <a:off x="5241924" y="4559843"/>
                <a:ext cx="3193941" cy="1953763"/>
                <a:chOff x="5241924" y="4559843"/>
                <a:chExt cx="3193941" cy="1953763"/>
              </a:xfrm>
            </p:grpSpPr>
            <p:sp>
              <p:nvSpPr>
                <p:cNvPr id="42" name="TextBox 40"/>
                <p:cNvSpPr txBox="1">
                  <a:spLocks noChangeArrowheads="1"/>
                </p:cNvSpPr>
                <p:nvPr/>
              </p:nvSpPr>
              <p:spPr bwMode="auto">
                <a:xfrm>
                  <a:off x="5241924" y="6211580"/>
                  <a:ext cx="3193940" cy="302026"/>
                </a:xfrm>
                <a:prstGeom prst="rect">
                  <a:avLst/>
                </a:prstGeom>
                <a:solidFill>
                  <a:srgbClr val="FFFF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 AS, Weapons Facility</a:t>
                  </a:r>
                </a:p>
              </p:txBody>
            </p:sp>
            <p:sp>
              <p:nvSpPr>
                <p:cNvPr id="43" name="TextBox 41"/>
                <p:cNvSpPr txBox="1">
                  <a:spLocks noChangeArrowheads="1"/>
                </p:cNvSpPr>
                <p:nvPr/>
              </p:nvSpPr>
              <p:spPr bwMode="auto">
                <a:xfrm>
                  <a:off x="5241926" y="5794765"/>
                  <a:ext cx="3193939" cy="302075"/>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SWF, SSBN, AS</a:t>
                  </a:r>
                </a:p>
              </p:txBody>
            </p:sp>
            <p:sp>
              <p:nvSpPr>
                <p:cNvPr id="44" name="TextBox 42"/>
                <p:cNvSpPr txBox="1">
                  <a:spLocks noChangeArrowheads="1"/>
                </p:cNvSpPr>
                <p:nvPr/>
              </p:nvSpPr>
              <p:spPr bwMode="auto">
                <a:xfrm>
                  <a:off x="5241925" y="4981067"/>
                  <a:ext cx="3193940" cy="302026"/>
                </a:xfrm>
                <a:prstGeom prst="rect">
                  <a:avLst/>
                </a:prstGeom>
                <a:solidFill>
                  <a:srgbClr val="CCFF99"/>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TYCOM, DIRSSP</a:t>
                  </a:r>
                </a:p>
              </p:txBody>
            </p:sp>
            <p:sp>
              <p:nvSpPr>
                <p:cNvPr id="45" name="TextBox 44"/>
                <p:cNvSpPr txBox="1">
                  <a:spLocks noChangeArrowheads="1"/>
                </p:cNvSpPr>
                <p:nvPr/>
              </p:nvSpPr>
              <p:spPr bwMode="auto">
                <a:xfrm>
                  <a:off x="5244990" y="4559843"/>
                  <a:ext cx="3190875" cy="302026"/>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USFF, PACFLT NWID</a:t>
                  </a:r>
                </a:p>
              </p:txBody>
            </p:sp>
            <p:sp>
              <p:nvSpPr>
                <p:cNvPr id="46" name="TextBox 32"/>
                <p:cNvSpPr txBox="1">
                  <a:spLocks noChangeArrowheads="1"/>
                </p:cNvSpPr>
                <p:nvPr/>
              </p:nvSpPr>
              <p:spPr bwMode="auto">
                <a:xfrm>
                  <a:off x="5241926" y="5409851"/>
                  <a:ext cx="3193939" cy="302075"/>
                </a:xfrm>
                <a:prstGeom prst="rect">
                  <a:avLst/>
                </a:prstGeom>
                <a:solidFill>
                  <a:srgbClr val="FF7C8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OTC, ATO, DTRA</a:t>
                  </a:r>
                </a:p>
              </p:txBody>
            </p:sp>
          </p:grpSp>
        </p:grpSp>
        <p:sp>
          <p:nvSpPr>
            <p:cNvPr id="38" name="TextBox 27"/>
            <p:cNvSpPr txBox="1">
              <a:spLocks noChangeArrowheads="1"/>
            </p:cNvSpPr>
            <p:nvPr/>
          </p:nvSpPr>
          <p:spPr bwMode="auto">
            <a:xfrm>
              <a:off x="1523807" y="6507053"/>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graphicFrame>
        <p:nvGraphicFramePr>
          <p:cNvPr id="58" name="Table 57"/>
          <p:cNvGraphicFramePr>
            <a:graphicFrameLocks noGrp="1"/>
          </p:cNvGraphicFramePr>
          <p:nvPr>
            <p:extLst>
              <p:ext uri="{D42A27DB-BD31-4B8C-83A1-F6EECF244321}">
                <p14:modId xmlns:p14="http://schemas.microsoft.com/office/powerpoint/2010/main" val="3748024636"/>
              </p:ext>
            </p:extLst>
          </p:nvPr>
        </p:nvGraphicFramePr>
        <p:xfrm>
          <a:off x="1211113" y="3904882"/>
          <a:ext cx="3073400" cy="2522116"/>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823177">
                <a:tc>
                  <a:txBody>
                    <a:bodyPr/>
                    <a:lstStyle/>
                    <a:p>
                      <a:pPr algn="ctr"/>
                      <a:r>
                        <a:rPr lang="en-US" sz="1800" b="1" dirty="0"/>
                        <a:t>Assignments</a:t>
                      </a:r>
                    </a:p>
                  </a:txBody>
                  <a:tcPr marL="91462" marR="91462" marT="45703" marB="45703" anchor="ctr"/>
                </a:tc>
                <a:extLst>
                  <a:ext uri="{0D108BD9-81ED-4DB2-BD59-A6C34878D82A}">
                    <a16:rowId xmlns:a16="http://schemas.microsoft.com/office/drawing/2014/main" val="10000"/>
                  </a:ext>
                </a:extLst>
              </a:tr>
              <a:tr h="422702">
                <a:tc>
                  <a:txBody>
                    <a:bodyPr/>
                    <a:lstStyle/>
                    <a:p>
                      <a:pPr algn="ctr"/>
                      <a:r>
                        <a:rPr lang="en-US" sz="1100" b="1">
                          <a:solidFill>
                            <a:schemeClr val="tx1"/>
                          </a:solidFill>
                        </a:rPr>
                        <a:t>NWID</a:t>
                      </a:r>
                      <a:r>
                        <a:rPr lang="en-US" sz="1100" b="1" baseline="0">
                          <a:solidFill>
                            <a:schemeClr val="tx1"/>
                          </a:solidFill>
                        </a:rPr>
                        <a:t> INSPECTOR</a:t>
                      </a:r>
                      <a:endParaRPr lang="en-US" sz="1100" b="1" dirty="0"/>
                    </a:p>
                  </a:txBody>
                  <a:tcPr marL="91462" marR="91462" marT="45703" marB="45703" anchor="ctr"/>
                </a:tc>
                <a:extLst>
                  <a:ext uri="{0D108BD9-81ED-4DB2-BD59-A6C34878D82A}">
                    <a16:rowId xmlns:a16="http://schemas.microsoft.com/office/drawing/2014/main" val="10001"/>
                  </a:ext>
                </a:extLst>
              </a:tr>
              <a:tr h="360864">
                <a:tc>
                  <a:txBody>
                    <a:bodyPr/>
                    <a:lstStyle/>
                    <a:p>
                      <a:pPr algn="ctr"/>
                      <a:r>
                        <a:rPr lang="en-US" sz="1100" b="1" dirty="0">
                          <a:solidFill>
                            <a:schemeClr val="tx1"/>
                          </a:solidFill>
                        </a:rPr>
                        <a:t>AWEPS (SSBN, AS), DIRSSP</a:t>
                      </a:r>
                      <a:r>
                        <a:rPr lang="en-US" sz="1100" b="1" baseline="0" dirty="0">
                          <a:solidFill>
                            <a:schemeClr val="tx1"/>
                          </a:solidFill>
                        </a:rPr>
                        <a:t>, TYCOM Staff</a:t>
                      </a:r>
                      <a:endParaRPr lang="en-US" sz="1100" b="1" dirty="0">
                        <a:solidFill>
                          <a:schemeClr val="tx1"/>
                        </a:solidFill>
                      </a:endParaRPr>
                    </a:p>
                  </a:txBody>
                  <a:tcPr marL="91462" marR="91462" marT="45703" marB="45703" anchor="ctr"/>
                </a:tc>
                <a:extLst>
                  <a:ext uri="{0D108BD9-81ED-4DB2-BD59-A6C34878D82A}">
                    <a16:rowId xmlns:a16="http://schemas.microsoft.com/office/drawing/2014/main" val="10002"/>
                  </a:ext>
                </a:extLst>
              </a:tr>
              <a:tr h="488687">
                <a:tc>
                  <a:txBody>
                    <a:bodyPr/>
                    <a:lstStyle/>
                    <a:p>
                      <a:pPr algn="ctr"/>
                      <a:r>
                        <a:rPr lang="en-US" sz="1100" b="1" dirty="0"/>
                        <a:t>AWEPS (SSBN), Torpedo Officer, MIW, Weapons QA, SWF, Nuclear</a:t>
                      </a:r>
                      <a:r>
                        <a:rPr lang="en-US" sz="1100" b="1" baseline="0" dirty="0"/>
                        <a:t> Compliance</a:t>
                      </a:r>
                      <a:endParaRPr lang="en-US" sz="1100" b="1" dirty="0"/>
                    </a:p>
                  </a:txBody>
                  <a:tcPr marL="91462" marR="91462" marT="45703" marB="45703" anchor="ctr"/>
                </a:tc>
                <a:extLst>
                  <a:ext uri="{0D108BD9-81ED-4DB2-BD59-A6C34878D82A}">
                    <a16:rowId xmlns:a16="http://schemas.microsoft.com/office/drawing/2014/main" val="10003"/>
                  </a:ext>
                </a:extLst>
              </a:tr>
              <a:tr h="360864">
                <a:tc>
                  <a:txBody>
                    <a:bodyPr/>
                    <a:lstStyle/>
                    <a:p>
                      <a:pPr algn="ctr"/>
                      <a:r>
                        <a:rPr lang="en-US" sz="1100" b="1" dirty="0"/>
                        <a:t>Gunnery</a:t>
                      </a:r>
                      <a:r>
                        <a:rPr lang="en-US" sz="1100" b="1" baseline="0" dirty="0"/>
                        <a:t> Officer (AS), SWF, Torpedo Facility, </a:t>
                      </a:r>
                      <a:endParaRPr lang="en-US" sz="1100" b="1" dirty="0"/>
                    </a:p>
                  </a:txBody>
                  <a:tcPr marL="91462" marR="91462" marT="45703" marB="45703" anchor="ctr"/>
                </a:tc>
                <a:extLst>
                  <a:ext uri="{0D108BD9-81ED-4DB2-BD59-A6C34878D82A}">
                    <a16:rowId xmlns:a16="http://schemas.microsoft.com/office/drawing/2014/main" val="10004"/>
                  </a:ext>
                </a:extLst>
              </a:tr>
            </a:tbl>
          </a:graphicData>
        </a:graphic>
      </p:graphicFrame>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23" y="1831316"/>
            <a:ext cx="3047485" cy="133838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046" y="1548610"/>
            <a:ext cx="4152143" cy="2518198"/>
          </a:xfrm>
          <a:prstGeom prst="rect">
            <a:avLst/>
          </a:prstGeom>
        </p:spPr>
      </p:pic>
    </p:spTree>
    <p:extLst>
      <p:ext uri="{BB962C8B-B14F-4D97-AF65-F5344CB8AC3E}">
        <p14:creationId xmlns:p14="http://schemas.microsoft.com/office/powerpoint/2010/main" val="283340759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1"/>
          <p:cNvSpPr>
            <a:spLocks noGrp="1"/>
          </p:cNvSpPr>
          <p:nvPr>
            <p:ph idx="1"/>
          </p:nvPr>
        </p:nvSpPr>
        <p:spPr/>
        <p:txBody>
          <a:bodyPr>
            <a:normAutofit/>
          </a:bodyPr>
          <a:lstStyle/>
          <a:p>
            <a:r>
              <a:rPr lang="en-US" sz="2000" b="0" dirty="0"/>
              <a:t>Technical managers in the field of non-nuclear electronics</a:t>
            </a:r>
            <a:endParaRPr lang="en-US" altLang="en-US" sz="2000" b="0" dirty="0"/>
          </a:p>
          <a:p>
            <a:r>
              <a:rPr lang="en-US" altLang="en-US" sz="2000" b="0" dirty="0"/>
              <a:t>Source Enlisted ratings: ETV, FT, STS</a:t>
            </a:r>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779" y="4267201"/>
            <a:ext cx="2939878" cy="219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7" name="Picture 5" descr="http://www.ijreview.com/wp-content/uploads/2014/12/US_Navy_100129-N-3560G-003_Officers_can_the_horizon_through_periscopes_aboard_the_attack_submarine_USS_Santa_Fe_SSN_76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692372"/>
            <a:ext cx="2985819" cy="213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022" y="5162256"/>
            <a:ext cx="1805088" cy="154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2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34" y="5221392"/>
            <a:ext cx="1454150" cy="142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8"/>
          <a:stretch>
            <a:fillRect/>
          </a:stretch>
        </p:blipFill>
        <p:spPr>
          <a:xfrm>
            <a:off x="5348507" y="2104821"/>
            <a:ext cx="3232150" cy="1815391"/>
          </a:xfrm>
          <a:prstGeom prst="rect">
            <a:avLst/>
          </a:prstGeom>
        </p:spPr>
      </p:pic>
      <p:sp>
        <p:nvSpPr>
          <p:cNvPr id="9" name="TextBox 8"/>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11"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6280: Submarine </a:t>
            </a:r>
            <a:r>
              <a:rPr lang="en-US" altLang="en-US" sz="2800" dirty="0">
                <a:solidFill>
                  <a:srgbClr val="002060"/>
                </a:solidFill>
                <a:latin typeface="Arial" panose="020B0604020202020204" pitchFamily="34" charset="0"/>
                <a:cs typeface="Arial" panose="020B0604020202020204" pitchFamily="34" charset="0"/>
              </a:rPr>
              <a:t>Electronics</a:t>
            </a:r>
            <a:endParaRPr lang="en-US" altLang="en-US" sz="2800" b="1" dirty="0">
              <a:solidFill>
                <a:srgbClr val="002060"/>
              </a:solidFill>
              <a:latin typeface="Arial" panose="020B0604020202020204" pitchFamily="34" charset="0"/>
              <a:cs typeface="Arial" panose="020B0604020202020204" pitchFamily="34" charset="0"/>
            </a:endParaRP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5865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1192213" y="1854200"/>
          <a:ext cx="3073400" cy="4562476"/>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417788">
                <a:tc>
                  <a:txBody>
                    <a:bodyPr/>
                    <a:lstStyle/>
                    <a:p>
                      <a:pPr algn="ctr"/>
                      <a:r>
                        <a:rPr lang="en-US" sz="1800" b="1" dirty="0"/>
                        <a:t>Assignments</a:t>
                      </a:r>
                    </a:p>
                  </a:txBody>
                  <a:tcPr marL="91462" marR="91462" marT="45703" marB="45703" anchor="ctr"/>
                </a:tc>
                <a:extLst>
                  <a:ext uri="{0D108BD9-81ED-4DB2-BD59-A6C34878D82A}">
                    <a16:rowId xmlns:a16="http://schemas.microsoft.com/office/drawing/2014/main" val="10000"/>
                  </a:ext>
                </a:extLst>
              </a:tr>
              <a:tr h="449731">
                <a:tc>
                  <a:txBody>
                    <a:bodyPr/>
                    <a:lstStyle/>
                    <a:p>
                      <a:pPr algn="ctr"/>
                      <a:r>
                        <a:rPr lang="en-US" sz="1100" b="1" dirty="0">
                          <a:solidFill>
                            <a:schemeClr val="tx1"/>
                          </a:solidFill>
                        </a:rPr>
                        <a:t>OIC AFLOAT SPECIAL PROJECTS</a:t>
                      </a:r>
                    </a:p>
                  </a:txBody>
                  <a:tcPr marL="91462" marR="91462" marT="45703" marB="45703" anchor="ctr"/>
                </a:tc>
                <a:extLst>
                  <a:ext uri="{0D108BD9-81ED-4DB2-BD59-A6C34878D82A}">
                    <a16:rowId xmlns:a16="http://schemas.microsoft.com/office/drawing/2014/main" val="10001"/>
                  </a:ext>
                </a:extLst>
              </a:tr>
              <a:tr h="449731">
                <a:tc>
                  <a:txBody>
                    <a:bodyPr/>
                    <a:lstStyle/>
                    <a:p>
                      <a:pPr algn="ctr"/>
                      <a:r>
                        <a:rPr lang="en-US" sz="1100" b="1" dirty="0">
                          <a:solidFill>
                            <a:schemeClr val="tx1"/>
                          </a:solidFill>
                        </a:rPr>
                        <a:t>SUBMARINE TENDER XO; XO SHORE ACT;</a:t>
                      </a:r>
                    </a:p>
                  </a:txBody>
                  <a:tcPr marL="91462" marR="91462" marT="45703" marB="45703" anchor="ctr"/>
                </a:tc>
                <a:extLst>
                  <a:ext uri="{0D108BD9-81ED-4DB2-BD59-A6C34878D82A}">
                    <a16:rowId xmlns:a16="http://schemas.microsoft.com/office/drawing/2014/main" val="10002"/>
                  </a:ext>
                </a:extLst>
              </a:tr>
              <a:tr h="761966">
                <a:tc>
                  <a:txBody>
                    <a:bodyPr/>
                    <a:lstStyle/>
                    <a:p>
                      <a:pPr algn="ctr"/>
                      <a:r>
                        <a:rPr lang="en-US" sz="1100" b="1" dirty="0">
                          <a:solidFill>
                            <a:schemeClr val="tx1"/>
                          </a:solidFill>
                        </a:rPr>
                        <a:t>OIC ANDROS;</a:t>
                      </a:r>
                    </a:p>
                    <a:p>
                      <a:pPr algn="ctr"/>
                      <a:r>
                        <a:rPr lang="en-US" sz="1100" b="1" dirty="0">
                          <a:solidFill>
                            <a:schemeClr val="tx1"/>
                          </a:solidFill>
                        </a:rPr>
                        <a:t>CMBT SYS SUPT/REP;</a:t>
                      </a:r>
                    </a:p>
                    <a:p>
                      <a:pPr algn="ctr"/>
                      <a:r>
                        <a:rPr lang="en-US" sz="1100" b="1" dirty="0">
                          <a:solidFill>
                            <a:schemeClr val="tx1"/>
                          </a:solidFill>
                        </a:rPr>
                        <a:t>STF MTL C4I;</a:t>
                      </a:r>
                    </a:p>
                    <a:p>
                      <a:pPr algn="ctr"/>
                      <a:r>
                        <a:rPr lang="en-US" sz="1100" b="1" dirty="0">
                          <a:solidFill>
                            <a:schemeClr val="tx1"/>
                          </a:solidFill>
                        </a:rPr>
                        <a:t>OP T&amp;E SUB ELECTRONICS SYSTEMS</a:t>
                      </a:r>
                      <a:endParaRPr lang="en-US" sz="1100" b="1" baseline="0" dirty="0">
                        <a:solidFill>
                          <a:schemeClr val="tx1"/>
                        </a:solidFill>
                      </a:endParaRPr>
                    </a:p>
                  </a:txBody>
                  <a:tcPr marL="91462" marR="91462" marT="45703" marB="45703" anchor="ctr"/>
                </a:tc>
                <a:extLst>
                  <a:ext uri="{0D108BD9-81ED-4DB2-BD59-A6C34878D82A}">
                    <a16:rowId xmlns:a16="http://schemas.microsoft.com/office/drawing/2014/main" val="10003"/>
                  </a:ext>
                </a:extLst>
              </a:tr>
              <a:tr h="731129">
                <a:tc>
                  <a:txBody>
                    <a:bodyPr/>
                    <a:lstStyle/>
                    <a:p>
                      <a:pPr algn="ctr"/>
                      <a:r>
                        <a:rPr lang="en-US" sz="1100" b="1" dirty="0">
                          <a:solidFill>
                            <a:schemeClr val="tx1"/>
                          </a:solidFill>
                        </a:rPr>
                        <a:t>SPECIAL PROJECTS/AT-SEA OIC;</a:t>
                      </a:r>
                    </a:p>
                    <a:p>
                      <a:pPr algn="ctr"/>
                      <a:r>
                        <a:rPr lang="en-US" sz="1100" b="1" dirty="0">
                          <a:solidFill>
                            <a:schemeClr val="tx1"/>
                          </a:solidFill>
                        </a:rPr>
                        <a:t>SHORE OIC;</a:t>
                      </a:r>
                      <a:endParaRPr lang="en-US" sz="1100" b="1" dirty="0"/>
                    </a:p>
                  </a:txBody>
                  <a:tcPr marL="91462" marR="91462" marT="45703" marB="45703" anchor="ctr"/>
                </a:tc>
                <a:extLst>
                  <a:ext uri="{0D108BD9-81ED-4DB2-BD59-A6C34878D82A}">
                    <a16:rowId xmlns:a16="http://schemas.microsoft.com/office/drawing/2014/main" val="10004"/>
                  </a:ext>
                </a:extLst>
              </a:tr>
              <a:tr h="731119">
                <a:tc>
                  <a:txBody>
                    <a:bodyPr/>
                    <a:lstStyle/>
                    <a:p>
                      <a:pPr algn="ctr"/>
                      <a:r>
                        <a:rPr lang="en-US" sz="1100" b="1" dirty="0">
                          <a:solidFill>
                            <a:schemeClr val="tx1"/>
                          </a:solidFill>
                        </a:rPr>
                        <a:t>SPECIAL PROJECTS/OIC;</a:t>
                      </a:r>
                    </a:p>
                    <a:p>
                      <a:pPr algn="ctr"/>
                      <a:r>
                        <a:rPr lang="en-US" sz="1100" b="1" dirty="0">
                          <a:solidFill>
                            <a:schemeClr val="tx1"/>
                          </a:solidFill>
                        </a:rPr>
                        <a:t>STF ELX/MTL OFF;</a:t>
                      </a:r>
                    </a:p>
                  </a:txBody>
                  <a:tcPr marL="91462" marR="91462" marT="45703" marB="45703" anchor="ctr"/>
                </a:tc>
                <a:extLst>
                  <a:ext uri="{0D108BD9-81ED-4DB2-BD59-A6C34878D82A}">
                    <a16:rowId xmlns:a16="http://schemas.microsoft.com/office/drawing/2014/main" val="10005"/>
                  </a:ext>
                </a:extLst>
              </a:tr>
              <a:tr h="594326">
                <a:tc>
                  <a:txBody>
                    <a:bodyPr/>
                    <a:lstStyle/>
                    <a:p>
                      <a:pPr algn="ctr"/>
                      <a:r>
                        <a:rPr lang="en-US" sz="1100" b="1" dirty="0">
                          <a:solidFill>
                            <a:schemeClr val="tx1"/>
                          </a:solidFill>
                        </a:rPr>
                        <a:t>ELX INSTL/REP </a:t>
                      </a:r>
                    </a:p>
                    <a:p>
                      <a:pPr algn="ctr"/>
                      <a:r>
                        <a:rPr lang="en-US" sz="1100" b="1" dirty="0">
                          <a:solidFill>
                            <a:schemeClr val="tx1"/>
                          </a:solidFill>
                        </a:rPr>
                        <a:t>SSP PROGRAM SUPT; SPECIAL PROJECTS; TENDER</a:t>
                      </a:r>
                    </a:p>
                  </a:txBody>
                  <a:tcPr marL="91462" marR="91462" marT="45703" marB="45703" anchor="ctr"/>
                </a:tc>
                <a:extLst>
                  <a:ext uri="{0D108BD9-81ED-4DB2-BD59-A6C34878D82A}">
                    <a16:rowId xmlns:a16="http://schemas.microsoft.com/office/drawing/2014/main" val="10006"/>
                  </a:ext>
                </a:extLst>
              </a:tr>
              <a:tr h="426686">
                <a:tc>
                  <a:txBody>
                    <a:bodyPr/>
                    <a:lstStyle/>
                    <a:p>
                      <a:pPr algn="ctr"/>
                      <a:r>
                        <a:rPr lang="en-US" sz="1100" b="1" dirty="0"/>
                        <a:t>SPECIAL PROJECTS;</a:t>
                      </a:r>
                    </a:p>
                    <a:p>
                      <a:pPr algn="ctr"/>
                      <a:r>
                        <a:rPr lang="en-US" sz="1100" b="1" dirty="0"/>
                        <a:t>TENDER; RECRUITING</a:t>
                      </a:r>
                    </a:p>
                  </a:txBody>
                  <a:tcPr marL="91462" marR="91462" marT="45703" marB="45703" anchor="ctr"/>
                </a:tc>
                <a:extLst>
                  <a:ext uri="{0D108BD9-81ED-4DB2-BD59-A6C34878D82A}">
                    <a16:rowId xmlns:a16="http://schemas.microsoft.com/office/drawing/2014/main" val="10007"/>
                  </a:ext>
                </a:extLst>
              </a:tr>
            </a:tbl>
          </a:graphicData>
        </a:graphic>
      </p:graphicFrame>
      <p:grpSp>
        <p:nvGrpSpPr>
          <p:cNvPr id="65559" name="Group 31"/>
          <p:cNvGrpSpPr>
            <a:grpSpLocks/>
          </p:cNvGrpSpPr>
          <p:nvPr/>
        </p:nvGrpSpPr>
        <p:grpSpPr bwMode="auto">
          <a:xfrm>
            <a:off x="382588" y="2262188"/>
            <a:ext cx="8037050" cy="4476750"/>
            <a:chOff x="382363" y="2360848"/>
            <a:chExt cx="8037275" cy="4393102"/>
          </a:xfrm>
        </p:grpSpPr>
        <p:grpSp>
          <p:nvGrpSpPr>
            <p:cNvPr id="65563" name="Group 30"/>
            <p:cNvGrpSpPr>
              <a:grpSpLocks/>
            </p:cNvGrpSpPr>
            <p:nvPr/>
          </p:nvGrpSpPr>
          <p:grpSpPr bwMode="auto">
            <a:xfrm>
              <a:off x="382363" y="2360848"/>
              <a:ext cx="8037275" cy="4146205"/>
              <a:chOff x="382363" y="2360848"/>
              <a:chExt cx="8037275" cy="4146205"/>
            </a:xfrm>
          </p:grpSpPr>
          <p:grpSp>
            <p:nvGrpSpPr>
              <p:cNvPr id="65565" name="Group 38"/>
              <p:cNvGrpSpPr>
                <a:grpSpLocks/>
              </p:cNvGrpSpPr>
              <p:nvPr/>
            </p:nvGrpSpPr>
            <p:grpSpPr bwMode="auto">
              <a:xfrm>
                <a:off x="382363" y="2969458"/>
                <a:ext cx="809850" cy="3537595"/>
                <a:chOff x="764892" y="3059815"/>
                <a:chExt cx="809622" cy="3444327"/>
              </a:xfrm>
            </p:grpSpPr>
            <p:sp>
              <p:nvSpPr>
                <p:cNvPr id="65581" name="TextBox 18"/>
                <p:cNvSpPr txBox="1">
                  <a:spLocks noChangeArrowheads="1"/>
                </p:cNvSpPr>
                <p:nvPr/>
              </p:nvSpPr>
              <p:spPr bwMode="auto">
                <a:xfrm>
                  <a:off x="873745" y="619636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65582" name="TextBox 19"/>
                <p:cNvSpPr txBox="1">
                  <a:spLocks noChangeArrowheads="1"/>
                </p:cNvSpPr>
                <p:nvPr/>
              </p:nvSpPr>
              <p:spPr bwMode="auto">
                <a:xfrm>
                  <a:off x="849962" y="5875652"/>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65583" name="TextBox 20"/>
                <p:cNvSpPr txBox="1">
                  <a:spLocks noChangeArrowheads="1"/>
                </p:cNvSpPr>
                <p:nvPr/>
              </p:nvSpPr>
              <p:spPr bwMode="auto">
                <a:xfrm>
                  <a:off x="849961" y="531284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6 YCS</a:t>
                  </a:r>
                </a:p>
              </p:txBody>
            </p:sp>
            <p:sp>
              <p:nvSpPr>
                <p:cNvPr id="65584" name="TextBox 21"/>
                <p:cNvSpPr txBox="1">
                  <a:spLocks noChangeArrowheads="1"/>
                </p:cNvSpPr>
                <p:nvPr/>
              </p:nvSpPr>
              <p:spPr bwMode="auto">
                <a:xfrm>
                  <a:off x="814697" y="4628069"/>
                  <a:ext cx="7007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9 YCS</a:t>
                  </a:r>
                </a:p>
              </p:txBody>
            </p:sp>
            <p:sp>
              <p:nvSpPr>
                <p:cNvPr id="65585" name="TextBox 22"/>
                <p:cNvSpPr txBox="1">
                  <a:spLocks noChangeArrowheads="1"/>
                </p:cNvSpPr>
                <p:nvPr/>
              </p:nvSpPr>
              <p:spPr bwMode="auto">
                <a:xfrm>
                  <a:off x="774359" y="4228241"/>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12 YCS</a:t>
                  </a:r>
                </a:p>
              </p:txBody>
            </p:sp>
            <p:sp>
              <p:nvSpPr>
                <p:cNvPr id="65586" name="TextBox 23"/>
                <p:cNvSpPr txBox="1">
                  <a:spLocks noChangeArrowheads="1"/>
                </p:cNvSpPr>
                <p:nvPr/>
              </p:nvSpPr>
              <p:spPr bwMode="auto">
                <a:xfrm>
                  <a:off x="764892" y="3838100"/>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sp>
              <p:nvSpPr>
                <p:cNvPr id="65587" name="TextBox 24"/>
                <p:cNvSpPr txBox="1">
                  <a:spLocks noChangeArrowheads="1"/>
                </p:cNvSpPr>
                <p:nvPr/>
              </p:nvSpPr>
              <p:spPr bwMode="auto">
                <a:xfrm>
                  <a:off x="769156" y="3450408"/>
                  <a:ext cx="8001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18 YCS</a:t>
                  </a:r>
                </a:p>
              </p:txBody>
            </p:sp>
            <p:sp>
              <p:nvSpPr>
                <p:cNvPr id="65588" name="TextBox 25"/>
                <p:cNvSpPr txBox="1">
                  <a:spLocks noChangeArrowheads="1"/>
                </p:cNvSpPr>
                <p:nvPr/>
              </p:nvSpPr>
              <p:spPr bwMode="auto">
                <a:xfrm>
                  <a:off x="765117" y="3059815"/>
                  <a:ext cx="799930" cy="30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21 YCS</a:t>
                  </a:r>
                </a:p>
              </p:txBody>
            </p:sp>
          </p:grpSp>
          <p:grpSp>
            <p:nvGrpSpPr>
              <p:cNvPr id="65566" name="Group 39"/>
              <p:cNvGrpSpPr>
                <a:grpSpLocks/>
              </p:cNvGrpSpPr>
              <p:nvPr/>
            </p:nvGrpSpPr>
            <p:grpSpPr bwMode="auto">
              <a:xfrm>
                <a:off x="4225925" y="2650932"/>
                <a:ext cx="684963" cy="3787969"/>
                <a:chOff x="7606499" y="2868356"/>
                <a:chExt cx="685540" cy="3569786"/>
              </a:xfrm>
            </p:grpSpPr>
            <p:sp>
              <p:nvSpPr>
                <p:cNvPr id="65575" name="TextBox 26"/>
                <p:cNvSpPr txBox="1">
                  <a:spLocks noChangeArrowheads="1"/>
                </p:cNvSpPr>
                <p:nvPr/>
              </p:nvSpPr>
              <p:spPr bwMode="auto">
                <a:xfrm>
                  <a:off x="7611893" y="6130365"/>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ENS</a:t>
                  </a:r>
                </a:p>
              </p:txBody>
            </p:sp>
            <p:sp>
              <p:nvSpPr>
                <p:cNvPr id="65576" name="TextBox 27"/>
                <p:cNvSpPr txBox="1">
                  <a:spLocks noChangeArrowheads="1"/>
                </p:cNvSpPr>
                <p:nvPr/>
              </p:nvSpPr>
              <p:spPr bwMode="auto">
                <a:xfrm>
                  <a:off x="7710886" y="5493104"/>
                  <a:ext cx="38933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a:t>
                  </a:r>
                </a:p>
              </p:txBody>
            </p:sp>
            <p:sp>
              <p:nvSpPr>
                <p:cNvPr id="65577" name="TextBox 28"/>
                <p:cNvSpPr txBox="1">
                  <a:spLocks noChangeArrowheads="1"/>
                </p:cNvSpPr>
                <p:nvPr/>
              </p:nvSpPr>
              <p:spPr bwMode="auto">
                <a:xfrm>
                  <a:off x="7607854" y="5773694"/>
                  <a:ext cx="628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LTJG</a:t>
                  </a:r>
                </a:p>
              </p:txBody>
            </p:sp>
            <p:sp>
              <p:nvSpPr>
                <p:cNvPr id="65578" name="TextBox 29"/>
                <p:cNvSpPr txBox="1">
                  <a:spLocks noChangeArrowheads="1"/>
                </p:cNvSpPr>
                <p:nvPr/>
              </p:nvSpPr>
              <p:spPr bwMode="auto">
                <a:xfrm>
                  <a:off x="7606499" y="4659110"/>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LCDR</a:t>
                  </a:r>
                </a:p>
              </p:txBody>
            </p:sp>
            <p:sp>
              <p:nvSpPr>
                <p:cNvPr id="65579" name="TextBox 30"/>
                <p:cNvSpPr txBox="1">
                  <a:spLocks noChangeArrowheads="1"/>
                </p:cNvSpPr>
                <p:nvPr/>
              </p:nvSpPr>
              <p:spPr bwMode="auto">
                <a:xfrm>
                  <a:off x="7618457" y="3988302"/>
                  <a:ext cx="57419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CDR</a:t>
                  </a:r>
                </a:p>
              </p:txBody>
            </p:sp>
            <p:sp>
              <p:nvSpPr>
                <p:cNvPr id="65580" name="TextBox 31"/>
                <p:cNvSpPr txBox="1">
                  <a:spLocks noChangeArrowheads="1"/>
                </p:cNvSpPr>
                <p:nvPr/>
              </p:nvSpPr>
              <p:spPr bwMode="auto">
                <a:xfrm>
                  <a:off x="7618457" y="2868356"/>
                  <a:ext cx="673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CAPT</a:t>
                  </a:r>
                </a:p>
              </p:txBody>
            </p:sp>
          </p:grpSp>
          <p:grpSp>
            <p:nvGrpSpPr>
              <p:cNvPr id="65567" name="Group 29"/>
              <p:cNvGrpSpPr>
                <a:grpSpLocks/>
              </p:cNvGrpSpPr>
              <p:nvPr/>
            </p:nvGrpSpPr>
            <p:grpSpPr bwMode="auto">
              <a:xfrm>
                <a:off x="5202238" y="2360848"/>
                <a:ext cx="3217400" cy="4022398"/>
                <a:chOff x="5202238" y="2360848"/>
                <a:chExt cx="3217400" cy="4022398"/>
              </a:xfrm>
            </p:grpSpPr>
            <p:sp>
              <p:nvSpPr>
                <p:cNvPr id="65568" name="TextBox 40"/>
                <p:cNvSpPr txBox="1">
                  <a:spLocks noChangeArrowheads="1"/>
                </p:cNvSpPr>
                <p:nvPr/>
              </p:nvSpPr>
              <p:spPr bwMode="auto">
                <a:xfrm>
                  <a:off x="5210655" y="6075272"/>
                  <a:ext cx="3204140" cy="307974"/>
                </a:xfrm>
                <a:prstGeom prst="rect">
                  <a:avLst/>
                </a:prstGeom>
                <a:solidFill>
                  <a:srgbClr val="FFFF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 DO, NRD, SP</a:t>
                  </a:r>
                </a:p>
              </p:txBody>
            </p:sp>
            <p:sp>
              <p:nvSpPr>
                <p:cNvPr id="65569" name="TextBox 41"/>
                <p:cNvSpPr txBox="1">
                  <a:spLocks noChangeArrowheads="1"/>
                </p:cNvSpPr>
                <p:nvPr/>
              </p:nvSpPr>
              <p:spPr bwMode="auto">
                <a:xfrm>
                  <a:off x="5210655" y="5658464"/>
                  <a:ext cx="3207857" cy="302075"/>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Repair/Maint</a:t>
                  </a:r>
                </a:p>
              </p:txBody>
            </p:sp>
            <p:sp>
              <p:nvSpPr>
                <p:cNvPr id="65570" name="TextBox 42"/>
                <p:cNvSpPr txBox="1">
                  <a:spLocks noChangeArrowheads="1"/>
                </p:cNvSpPr>
                <p:nvPr/>
              </p:nvSpPr>
              <p:spPr bwMode="auto">
                <a:xfrm>
                  <a:off x="5203825" y="4877723"/>
                  <a:ext cx="3214688" cy="302075"/>
                </a:xfrm>
                <a:prstGeom prst="rect">
                  <a:avLst/>
                </a:prstGeom>
                <a:solidFill>
                  <a:srgbClr val="CCFF99"/>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CSS/SRS Material</a:t>
                  </a:r>
                </a:p>
              </p:txBody>
            </p:sp>
            <p:sp>
              <p:nvSpPr>
                <p:cNvPr id="65571" name="TextBox 43"/>
                <p:cNvSpPr txBox="1">
                  <a:spLocks noChangeArrowheads="1"/>
                </p:cNvSpPr>
                <p:nvPr/>
              </p:nvSpPr>
              <p:spPr bwMode="auto">
                <a:xfrm>
                  <a:off x="5210655" y="3768818"/>
                  <a:ext cx="3189287" cy="936432"/>
                </a:xfrm>
                <a:prstGeom prst="rect">
                  <a:avLst/>
                </a:prstGeom>
                <a:solidFill>
                  <a:srgbClr val="CF9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WPMA, Senior LCDRs/junior CDRs have opportunity for various OIC/XO for Special Projects and ashore</a:t>
                  </a:r>
                </a:p>
              </p:txBody>
            </p:sp>
            <p:sp>
              <p:nvSpPr>
                <p:cNvPr id="65572" name="TextBox 44"/>
                <p:cNvSpPr txBox="1">
                  <a:spLocks noChangeArrowheads="1"/>
                </p:cNvSpPr>
                <p:nvPr/>
              </p:nvSpPr>
              <p:spPr bwMode="auto">
                <a:xfrm>
                  <a:off x="5202238" y="3175879"/>
                  <a:ext cx="3190875" cy="513527"/>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Milestone Position: TYCOM Material, SP OIC</a:t>
                  </a:r>
                </a:p>
              </p:txBody>
            </p:sp>
            <p:sp>
              <p:nvSpPr>
                <p:cNvPr id="65573" name="TextBox 32"/>
                <p:cNvSpPr txBox="1">
                  <a:spLocks noChangeArrowheads="1"/>
                </p:cNvSpPr>
                <p:nvPr/>
              </p:nvSpPr>
              <p:spPr bwMode="auto">
                <a:xfrm>
                  <a:off x="5206538" y="5273543"/>
                  <a:ext cx="3213100" cy="302075"/>
                </a:xfrm>
                <a:prstGeom prst="rect">
                  <a:avLst/>
                </a:prstGeom>
                <a:solidFill>
                  <a:srgbClr val="FF7C8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Special Projects</a:t>
                  </a:r>
                </a:p>
              </p:txBody>
            </p:sp>
            <p:sp>
              <p:nvSpPr>
                <p:cNvPr id="65574" name="TextBox 44"/>
                <p:cNvSpPr txBox="1">
                  <a:spLocks noChangeArrowheads="1"/>
                </p:cNvSpPr>
                <p:nvPr/>
              </p:nvSpPr>
              <p:spPr bwMode="auto">
                <a:xfrm>
                  <a:off x="5211096" y="2360848"/>
                  <a:ext cx="3190875" cy="302075"/>
                </a:xfrm>
                <a:prstGeom prst="rect">
                  <a:avLst/>
                </a:prstGeom>
                <a:solidFill>
                  <a:srgbClr val="FF0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NRL OIC</a:t>
                  </a:r>
                </a:p>
              </p:txBody>
            </p:sp>
          </p:grpSp>
        </p:grpSp>
        <p:sp>
          <p:nvSpPr>
            <p:cNvPr id="65564" name="TextBox 27"/>
            <p:cNvSpPr txBox="1">
              <a:spLocks noChangeArrowheads="1"/>
            </p:cNvSpPr>
            <p:nvPr/>
          </p:nvSpPr>
          <p:spPr bwMode="auto">
            <a:xfrm>
              <a:off x="1470025" y="6445975"/>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sp>
        <p:nvSpPr>
          <p:cNvPr id="65560" name="TextBox 25"/>
          <p:cNvSpPr txBox="1">
            <a:spLocks noChangeArrowheads="1"/>
          </p:cNvSpPr>
          <p:nvPr/>
        </p:nvSpPr>
        <p:spPr bwMode="auto">
          <a:xfrm>
            <a:off x="385763" y="2492375"/>
            <a:ext cx="800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23 YCS</a:t>
            </a:r>
          </a:p>
        </p:txBody>
      </p:sp>
      <p:sp>
        <p:nvSpPr>
          <p:cNvPr id="65561" name="TextBox 44"/>
          <p:cNvSpPr txBox="1">
            <a:spLocks noChangeArrowheads="1"/>
          </p:cNvSpPr>
          <p:nvPr/>
        </p:nvSpPr>
        <p:spPr bwMode="auto">
          <a:xfrm>
            <a:off x="5203825" y="2674938"/>
            <a:ext cx="3190875" cy="307975"/>
          </a:xfrm>
          <a:prstGeom prst="rect">
            <a:avLst/>
          </a:prstGeom>
          <a:solidFill>
            <a:srgbClr val="619C34"/>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AS XO, Base XO</a:t>
            </a:r>
          </a:p>
        </p:txBody>
      </p:sp>
      <p:sp>
        <p:nvSpPr>
          <p:cNvPr id="35" name="TextBox 34"/>
          <p:cNvSpPr txBox="1"/>
          <p:nvPr/>
        </p:nvSpPr>
        <p:spPr>
          <a:xfrm>
            <a:off x="8225868" y="1211740"/>
            <a:ext cx="787395" cy="246221"/>
          </a:xfrm>
          <a:prstGeom prst="rect">
            <a:avLst/>
          </a:prstGeom>
          <a:noFill/>
        </p:spPr>
        <p:txBody>
          <a:bodyPr wrap="none" rtlCol="0">
            <a:spAutoFit/>
          </a:bodyPr>
          <a:lstStyle/>
          <a:p>
            <a:r>
              <a:rPr lang="en-US" sz="1000" dirty="0">
                <a:solidFill>
                  <a:srgbClr val="0070C0"/>
                </a:solidFill>
              </a:rPr>
              <a:t>PERS-422</a:t>
            </a:r>
          </a:p>
        </p:txBody>
      </p:sp>
      <p:sp>
        <p:nvSpPr>
          <p:cNvPr id="36"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6280: Submarine </a:t>
            </a:r>
            <a:r>
              <a:rPr lang="en-US" altLang="en-US" sz="2800" dirty="0">
                <a:solidFill>
                  <a:srgbClr val="002060"/>
                </a:solidFill>
                <a:latin typeface="Arial" panose="020B0604020202020204" pitchFamily="34" charset="0"/>
                <a:cs typeface="Arial" panose="020B0604020202020204" pitchFamily="34" charset="0"/>
              </a:rPr>
              <a:t>Electronics</a:t>
            </a:r>
            <a:endParaRPr lang="en-US" altLang="en-US" sz="2800" b="1" dirty="0">
              <a:solidFill>
                <a:srgbClr val="002060"/>
              </a:solidFill>
              <a:latin typeface="Arial" panose="020B0604020202020204" pitchFamily="34" charset="0"/>
              <a:cs typeface="Arial" panose="020B0604020202020204" pitchFamily="34" charset="0"/>
            </a:endParaRP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51195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09688" y="270932"/>
            <a:ext cx="7645400" cy="948267"/>
          </a:xfrm>
        </p:spPr>
        <p:txBody>
          <a:bodyPr/>
          <a:lstStyle/>
          <a:p>
            <a:r>
              <a:rPr lang="en-US" dirty="0"/>
              <a:t>Topics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2</a:t>
            </a:fld>
            <a:endParaRPr lang="en-US"/>
          </a:p>
        </p:txBody>
      </p:sp>
      <p:sp>
        <p:nvSpPr>
          <p:cNvPr id="6" name="Content Placeholder 5"/>
          <p:cNvSpPr>
            <a:spLocks noGrp="1"/>
          </p:cNvSpPr>
          <p:nvPr>
            <p:ph idx="1"/>
          </p:nvPr>
        </p:nvSpPr>
        <p:spPr>
          <a:xfrm>
            <a:off x="1193841" y="1917314"/>
            <a:ext cx="6402016" cy="3976492"/>
          </a:xfrm>
        </p:spPr>
        <p:txBody>
          <a:bodyPr/>
          <a:lstStyle/>
          <a:p>
            <a:pPr algn="just">
              <a:buFont typeface="Arial" panose="020B0604020202020204" pitchFamily="34" charset="0"/>
              <a:buChar char="•"/>
            </a:pPr>
            <a:r>
              <a:rPr lang="en-US" dirty="0"/>
              <a:t>LDO and CWO Mission</a:t>
            </a:r>
          </a:p>
          <a:p>
            <a:pPr algn="just">
              <a:buFont typeface="Arial" panose="020B0604020202020204" pitchFamily="34" charset="0"/>
              <a:buChar char="•"/>
            </a:pPr>
            <a:r>
              <a:rPr lang="en-US" dirty="0"/>
              <a:t>LDO and CWO Definition</a:t>
            </a:r>
          </a:p>
          <a:p>
            <a:pPr algn="just">
              <a:buFont typeface="Arial" panose="020B0604020202020204" pitchFamily="34" charset="0"/>
              <a:buChar char="•"/>
            </a:pPr>
            <a:r>
              <a:rPr lang="en-US" sz="2600" b="1" dirty="0"/>
              <a:t>62xx/72xx Designators</a:t>
            </a:r>
          </a:p>
          <a:p>
            <a:pPr algn="just">
              <a:buFont typeface="Arial" panose="020B0604020202020204" pitchFamily="34" charset="0"/>
              <a:buChar char="•"/>
            </a:pPr>
            <a:r>
              <a:rPr lang="en-US" dirty="0"/>
              <a:t>Discrete Requirements</a:t>
            </a:r>
            <a:endParaRPr lang="en-US" b="1" dirty="0"/>
          </a:p>
          <a:p>
            <a:pPr algn="just">
              <a:buFont typeface="Arial" panose="020B0604020202020204" pitchFamily="34" charset="0"/>
              <a:buChar char="•"/>
            </a:pPr>
            <a:r>
              <a:rPr lang="en-US" dirty="0"/>
              <a:t>Guidance and Eligibility Checklist</a:t>
            </a:r>
            <a:endParaRPr lang="en-US" b="1" dirty="0"/>
          </a:p>
          <a:p>
            <a:pPr algn="just">
              <a:buFont typeface="Arial" panose="020B0604020202020204" pitchFamily="34" charset="0"/>
              <a:buChar char="•"/>
            </a:pPr>
            <a:r>
              <a:rPr lang="en-US" dirty="0"/>
              <a:t>Application Preparation</a:t>
            </a:r>
          </a:p>
          <a:p>
            <a:pPr algn="just">
              <a:buFont typeface="Arial" panose="020B0604020202020204" pitchFamily="34" charset="0"/>
              <a:buChar char="•"/>
            </a:pPr>
            <a:r>
              <a:rPr lang="en-US" b="1" dirty="0"/>
              <a:t>FY-25 Board statistics </a:t>
            </a:r>
          </a:p>
          <a:p>
            <a:pPr algn="just">
              <a:buFont typeface="Arial" panose="020B0604020202020204" pitchFamily="34" charset="0"/>
              <a:buChar char="•"/>
            </a:pPr>
            <a:r>
              <a:rPr lang="en-US" dirty="0"/>
              <a:t>Promotion Opportunity </a:t>
            </a:r>
          </a:p>
          <a:p>
            <a:pPr algn="just">
              <a:buFont typeface="Arial" panose="020B0604020202020204" pitchFamily="34" charset="0"/>
              <a:buChar char="•"/>
            </a:pPr>
            <a:r>
              <a:rPr lang="en-US" dirty="0"/>
              <a:t>Return on Investment (ROI)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1"/>
          <p:cNvSpPr>
            <a:spLocks noGrp="1"/>
          </p:cNvSpPr>
          <p:nvPr>
            <p:ph idx="1"/>
          </p:nvPr>
        </p:nvSpPr>
        <p:spPr>
          <a:xfrm>
            <a:off x="152400" y="1485725"/>
            <a:ext cx="8839200" cy="4525963"/>
          </a:xfrm>
        </p:spPr>
        <p:txBody>
          <a:bodyPr>
            <a:normAutofit/>
          </a:bodyPr>
          <a:lstStyle/>
          <a:p>
            <a:r>
              <a:rPr lang="en-US" sz="2000" b="0" dirty="0"/>
              <a:t>Technical managers in the operation and application of techniques, equipment, and procedures in submarine communication.</a:t>
            </a:r>
            <a:endParaRPr lang="en-US" altLang="en-US" sz="2000" b="0" dirty="0"/>
          </a:p>
          <a:p>
            <a:r>
              <a:rPr lang="en-US" altLang="en-US" sz="2000" b="0" dirty="0"/>
              <a:t>Source Enlisted Ratings: ITS</a:t>
            </a:r>
          </a:p>
        </p:txBody>
      </p:sp>
      <p:pic>
        <p:nvPicPr>
          <p:cNvPr id="66564" name="Picture 4" descr="https://www.navycs.com/officer/images/infodom-off.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703" y="2918897"/>
            <a:ext cx="1691173" cy="67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567" y="3597376"/>
            <a:ext cx="1595446" cy="145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169" y="5161964"/>
            <a:ext cx="2301431" cy="137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6076" y="3036945"/>
            <a:ext cx="2042171" cy="186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9"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t="6036"/>
          <a:stretch/>
        </p:blipFill>
        <p:spPr bwMode="auto">
          <a:xfrm>
            <a:off x="3174951" y="2918897"/>
            <a:ext cx="3789184" cy="198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70" name="Picture 11" descr="http://www.whitehouse.gov/sites/default/files/imagecache/gallery_img_full/image/image_file/p082611ps-010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5753" y="5141499"/>
            <a:ext cx="2562517" cy="140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7223" y="5051885"/>
            <a:ext cx="2121023" cy="1590767"/>
          </a:xfrm>
          <a:prstGeom prst="rect">
            <a:avLst/>
          </a:prstGeom>
        </p:spPr>
      </p:pic>
      <p:sp>
        <p:nvSpPr>
          <p:cNvPr id="12" name="TextBox 11"/>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13"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6290: Submarine Communications</a:t>
            </a: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05529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1"/>
          <p:cNvSpPr>
            <a:spLocks noGrp="1"/>
          </p:cNvSpPr>
          <p:nvPr>
            <p:ph idx="1"/>
          </p:nvPr>
        </p:nvSpPr>
        <p:spPr>
          <a:xfrm>
            <a:off x="130948" y="1333059"/>
            <a:ext cx="8839200" cy="5296075"/>
          </a:xfrm>
        </p:spPr>
        <p:txBody>
          <a:bodyPr>
            <a:normAutofit/>
          </a:bodyPr>
          <a:lstStyle/>
          <a:p>
            <a:r>
              <a:rPr lang="en-US" sz="1800" dirty="0"/>
              <a:t>6290 officers are expected to off-ramp to designator 1820 (Information Professional) after 4-6 years (two consecutive tours) of commissioned service as a 6290</a:t>
            </a:r>
          </a:p>
          <a:p>
            <a:endParaRPr lang="en-US" altLang="en-US" sz="1800" dirty="0"/>
          </a:p>
          <a:p>
            <a:pPr>
              <a:spcBef>
                <a:spcPts val="0"/>
              </a:spcBef>
            </a:pPr>
            <a:r>
              <a:rPr lang="en-US" altLang="en-US" sz="1800" dirty="0"/>
              <a:t>Those officers are required to have a bachelors degree and have earned the IW device to be eligible for off-ramp.</a:t>
            </a:r>
          </a:p>
          <a:p>
            <a:endParaRPr lang="en-US" altLang="en-US" sz="1800" dirty="0"/>
          </a:p>
          <a:p>
            <a:r>
              <a:rPr lang="en-US" altLang="en-US" sz="1800" dirty="0"/>
              <a:t>1820 officers are expected to still fill the same billets that a senior 6290 would have filled prior to this off-ramp program</a:t>
            </a:r>
          </a:p>
          <a:p>
            <a:endParaRPr lang="en-US" altLang="en-US" sz="1800" dirty="0"/>
          </a:p>
          <a:p>
            <a:r>
              <a:rPr lang="en-US" altLang="en-US" sz="1800" dirty="0"/>
              <a:t>1820 officers do have more duty station opportunities if personnel manning allows</a:t>
            </a:r>
          </a:p>
          <a:p>
            <a:endParaRPr lang="en-US" altLang="en-US" sz="1800" dirty="0"/>
          </a:p>
          <a:p>
            <a:r>
              <a:rPr lang="en-US" altLang="en-US" sz="1800" dirty="0"/>
              <a:t>1820 officers can still receive CONSUBPAY if still serving in a submarine communications billet!</a:t>
            </a:r>
          </a:p>
          <a:p>
            <a:endParaRPr lang="en-US" altLang="en-US" sz="1800" dirty="0"/>
          </a:p>
          <a:p>
            <a:r>
              <a:rPr lang="en-US" altLang="en-US" sz="1800" dirty="0"/>
              <a:t>1820 officers are able to promote beyond Captain.</a:t>
            </a:r>
          </a:p>
          <a:p>
            <a:endParaRPr lang="en-US" altLang="en-US" sz="1800" dirty="0"/>
          </a:p>
        </p:txBody>
      </p:sp>
      <p:sp>
        <p:nvSpPr>
          <p:cNvPr id="4" name="TextBox 3"/>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5"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6290: Submarine Communications</a:t>
            </a: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45233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637309240"/>
              </p:ext>
            </p:extLst>
          </p:nvPr>
        </p:nvGraphicFramePr>
        <p:xfrm>
          <a:off x="1177836" y="3018350"/>
          <a:ext cx="3073400" cy="2339237"/>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408867">
                <a:tc>
                  <a:txBody>
                    <a:bodyPr/>
                    <a:lstStyle/>
                    <a:p>
                      <a:pPr algn="ctr"/>
                      <a:r>
                        <a:rPr lang="en-US" sz="1800" b="1" dirty="0"/>
                        <a:t>Assignments</a:t>
                      </a:r>
                    </a:p>
                  </a:txBody>
                  <a:tcPr marL="91462" marR="91462" marT="45701" marB="45701" anchor="ctr"/>
                </a:tc>
                <a:extLst>
                  <a:ext uri="{0D108BD9-81ED-4DB2-BD59-A6C34878D82A}">
                    <a16:rowId xmlns:a16="http://schemas.microsoft.com/office/drawing/2014/main" val="10000"/>
                  </a:ext>
                </a:extLst>
              </a:tr>
              <a:tr h="761961">
                <a:tc>
                  <a:txBody>
                    <a:bodyPr/>
                    <a:lstStyle/>
                    <a:p>
                      <a:pPr algn="ctr"/>
                      <a:r>
                        <a:rPr lang="en-US" sz="1100" b="1" dirty="0">
                          <a:solidFill>
                            <a:schemeClr val="tx1"/>
                          </a:solidFill>
                        </a:rPr>
                        <a:t>SUBRON (SSBN) - STF COMM/PLANS</a:t>
                      </a:r>
                    </a:p>
                    <a:p>
                      <a:pPr algn="ctr"/>
                      <a:r>
                        <a:rPr lang="en-US" sz="1100" b="1" dirty="0">
                          <a:solidFill>
                            <a:schemeClr val="tx1"/>
                          </a:solidFill>
                        </a:rPr>
                        <a:t> CTF - STF COMM/PLANS;</a:t>
                      </a:r>
                    </a:p>
                    <a:p>
                      <a:pPr algn="ctr"/>
                      <a:r>
                        <a:rPr lang="en-US" sz="1100" b="1" dirty="0">
                          <a:solidFill>
                            <a:schemeClr val="tx1"/>
                          </a:solidFill>
                        </a:rPr>
                        <a:t>SPECIAL PROJECTS; WHCA;</a:t>
                      </a:r>
                    </a:p>
                    <a:p>
                      <a:pPr algn="ctr"/>
                      <a:r>
                        <a:rPr lang="en-US" sz="1100" b="1" dirty="0">
                          <a:solidFill>
                            <a:schemeClr val="tx1"/>
                          </a:solidFill>
                        </a:rPr>
                        <a:t>CYBER FORCES - ELX I&amp;M PLNGEN</a:t>
                      </a:r>
                    </a:p>
                  </a:txBody>
                  <a:tcPr marL="91462" marR="91462" marT="45701" marB="45701" anchor="ctr"/>
                </a:tc>
                <a:extLst>
                  <a:ext uri="{0D108BD9-81ED-4DB2-BD59-A6C34878D82A}">
                    <a16:rowId xmlns:a16="http://schemas.microsoft.com/office/drawing/2014/main" val="10004"/>
                  </a:ext>
                </a:extLst>
              </a:tr>
              <a:tr h="574086">
                <a:tc>
                  <a:txBody>
                    <a:bodyPr/>
                    <a:lstStyle/>
                    <a:p>
                      <a:pPr algn="ctr"/>
                      <a:r>
                        <a:rPr lang="en-US" sz="1100" b="1" dirty="0">
                          <a:solidFill>
                            <a:schemeClr val="tx1"/>
                          </a:solidFill>
                        </a:rPr>
                        <a:t>STRATCOM/JFCC - WATCH OFF</a:t>
                      </a:r>
                    </a:p>
                    <a:p>
                      <a:pPr algn="ctr"/>
                      <a:r>
                        <a:rPr lang="en-US" sz="1100" b="1" dirty="0">
                          <a:solidFill>
                            <a:schemeClr val="tx1"/>
                          </a:solidFill>
                        </a:rPr>
                        <a:t>NSSC - COMM OFF </a:t>
                      </a:r>
                    </a:p>
                  </a:txBody>
                  <a:tcPr marL="91462" marR="91462" marT="45701" marB="45701" anchor="ctr"/>
                </a:tc>
                <a:extLst>
                  <a:ext uri="{0D108BD9-81ED-4DB2-BD59-A6C34878D82A}">
                    <a16:rowId xmlns:a16="http://schemas.microsoft.com/office/drawing/2014/main" val="10005"/>
                  </a:ext>
                </a:extLst>
              </a:tr>
              <a:tr h="594322">
                <a:tc>
                  <a:txBody>
                    <a:bodyPr/>
                    <a:lstStyle/>
                    <a:p>
                      <a:pPr algn="ctr"/>
                      <a:r>
                        <a:rPr lang="en-US" sz="1100" b="1" dirty="0"/>
                        <a:t>SUBRON (SSN) - STF COMM/PLANS</a:t>
                      </a:r>
                    </a:p>
                    <a:p>
                      <a:pPr algn="ctr"/>
                      <a:r>
                        <a:rPr lang="en-US" sz="1100" b="1" dirty="0"/>
                        <a:t>STRATCOM/JFCC - WATCH OFF</a:t>
                      </a:r>
                    </a:p>
                    <a:p>
                      <a:pPr algn="ctr"/>
                      <a:r>
                        <a:rPr lang="en-US" sz="1100" b="1" dirty="0"/>
                        <a:t>CYBER FORCES - ELX I&amp;M PLNGEN</a:t>
                      </a:r>
                    </a:p>
                  </a:txBody>
                  <a:tcPr marL="91462" marR="91462" marT="45701" marB="45701" anchor="ctr"/>
                </a:tc>
                <a:extLst>
                  <a:ext uri="{0D108BD9-81ED-4DB2-BD59-A6C34878D82A}">
                    <a16:rowId xmlns:a16="http://schemas.microsoft.com/office/drawing/2014/main" val="10006"/>
                  </a:ext>
                </a:extLst>
              </a:tr>
            </a:tbl>
          </a:graphicData>
        </a:graphic>
      </p:graphicFrame>
      <p:grpSp>
        <p:nvGrpSpPr>
          <p:cNvPr id="67605" name="Group 31"/>
          <p:cNvGrpSpPr>
            <a:grpSpLocks/>
          </p:cNvGrpSpPr>
          <p:nvPr/>
        </p:nvGrpSpPr>
        <p:grpSpPr bwMode="auto">
          <a:xfrm>
            <a:off x="515968" y="3288431"/>
            <a:ext cx="8102538" cy="2394291"/>
            <a:chOff x="474605" y="4398320"/>
            <a:chExt cx="8102765" cy="2349730"/>
          </a:xfrm>
        </p:grpSpPr>
        <p:grpSp>
          <p:nvGrpSpPr>
            <p:cNvPr id="67609" name="Group 30"/>
            <p:cNvGrpSpPr>
              <a:grpSpLocks/>
            </p:cNvGrpSpPr>
            <p:nvPr/>
          </p:nvGrpSpPr>
          <p:grpSpPr bwMode="auto">
            <a:xfrm>
              <a:off x="474605" y="4398320"/>
              <a:ext cx="8102765" cy="2136904"/>
              <a:chOff x="474605" y="4398320"/>
              <a:chExt cx="8102765" cy="2136904"/>
            </a:xfrm>
          </p:grpSpPr>
          <p:grpSp>
            <p:nvGrpSpPr>
              <p:cNvPr id="67611" name="Group 38"/>
              <p:cNvGrpSpPr>
                <a:grpSpLocks/>
              </p:cNvGrpSpPr>
              <p:nvPr/>
            </p:nvGrpSpPr>
            <p:grpSpPr bwMode="auto">
              <a:xfrm>
                <a:off x="474605" y="4398320"/>
                <a:ext cx="717608" cy="2108735"/>
                <a:chOff x="857108" y="4451004"/>
                <a:chExt cx="717406" cy="2053138"/>
              </a:xfrm>
            </p:grpSpPr>
            <p:sp>
              <p:nvSpPr>
                <p:cNvPr id="67627" name="TextBox 18"/>
                <p:cNvSpPr txBox="1">
                  <a:spLocks noChangeArrowheads="1"/>
                </p:cNvSpPr>
                <p:nvPr/>
              </p:nvSpPr>
              <p:spPr bwMode="auto">
                <a:xfrm>
                  <a:off x="873745" y="619636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67628" name="TextBox 19"/>
                <p:cNvSpPr txBox="1">
                  <a:spLocks noChangeArrowheads="1"/>
                </p:cNvSpPr>
                <p:nvPr/>
              </p:nvSpPr>
              <p:spPr bwMode="auto">
                <a:xfrm>
                  <a:off x="857108" y="572668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67629" name="TextBox 20"/>
                <p:cNvSpPr txBox="1">
                  <a:spLocks noChangeArrowheads="1"/>
                </p:cNvSpPr>
                <p:nvPr/>
              </p:nvSpPr>
              <p:spPr bwMode="auto">
                <a:xfrm>
                  <a:off x="857109" y="5166540"/>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6 YCS</a:t>
                  </a:r>
                </a:p>
              </p:txBody>
            </p:sp>
            <p:sp>
              <p:nvSpPr>
                <p:cNvPr id="67630" name="TextBox 21"/>
                <p:cNvSpPr txBox="1">
                  <a:spLocks noChangeArrowheads="1"/>
                </p:cNvSpPr>
                <p:nvPr/>
              </p:nvSpPr>
              <p:spPr bwMode="auto">
                <a:xfrm>
                  <a:off x="867634" y="4451004"/>
                  <a:ext cx="7007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9 YCS</a:t>
                  </a:r>
                </a:p>
              </p:txBody>
            </p:sp>
          </p:grpSp>
          <p:grpSp>
            <p:nvGrpSpPr>
              <p:cNvPr id="67612" name="Group 39"/>
              <p:cNvGrpSpPr>
                <a:grpSpLocks/>
              </p:cNvGrpSpPr>
              <p:nvPr/>
            </p:nvGrpSpPr>
            <p:grpSpPr bwMode="auto">
              <a:xfrm>
                <a:off x="4234628" y="4403717"/>
                <a:ext cx="718109" cy="2131507"/>
                <a:chOff x="7615211" y="4520183"/>
                <a:chExt cx="718714" cy="2008735"/>
              </a:xfrm>
            </p:grpSpPr>
            <p:sp>
              <p:nvSpPr>
                <p:cNvPr id="67621" name="TextBox 26"/>
                <p:cNvSpPr txBox="1">
                  <a:spLocks noChangeArrowheads="1"/>
                </p:cNvSpPr>
                <p:nvPr/>
              </p:nvSpPr>
              <p:spPr bwMode="auto">
                <a:xfrm>
                  <a:off x="7627614" y="6221141"/>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ENS</a:t>
                  </a:r>
                </a:p>
              </p:txBody>
            </p:sp>
            <p:sp>
              <p:nvSpPr>
                <p:cNvPr id="67622" name="TextBox 27"/>
                <p:cNvSpPr txBox="1">
                  <a:spLocks noChangeArrowheads="1"/>
                </p:cNvSpPr>
                <p:nvPr/>
              </p:nvSpPr>
              <p:spPr bwMode="auto">
                <a:xfrm>
                  <a:off x="7708851" y="5443483"/>
                  <a:ext cx="38933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a:t>
                  </a:r>
                </a:p>
              </p:txBody>
            </p:sp>
            <p:sp>
              <p:nvSpPr>
                <p:cNvPr id="67623" name="TextBox 28"/>
                <p:cNvSpPr txBox="1">
                  <a:spLocks noChangeArrowheads="1"/>
                </p:cNvSpPr>
                <p:nvPr/>
              </p:nvSpPr>
              <p:spPr bwMode="auto">
                <a:xfrm>
                  <a:off x="7615211" y="5846866"/>
                  <a:ext cx="628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LTJG</a:t>
                  </a:r>
                </a:p>
              </p:txBody>
            </p:sp>
            <p:sp>
              <p:nvSpPr>
                <p:cNvPr id="67624" name="TextBox 29"/>
                <p:cNvSpPr txBox="1">
                  <a:spLocks noChangeArrowheads="1"/>
                </p:cNvSpPr>
                <p:nvPr/>
              </p:nvSpPr>
              <p:spPr bwMode="auto">
                <a:xfrm>
                  <a:off x="7650725" y="4520183"/>
                  <a:ext cx="68320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LCDR</a:t>
                  </a:r>
                </a:p>
              </p:txBody>
            </p:sp>
          </p:grpSp>
          <p:grpSp>
            <p:nvGrpSpPr>
              <p:cNvPr id="67613" name="Group 29"/>
              <p:cNvGrpSpPr>
                <a:grpSpLocks/>
              </p:cNvGrpSpPr>
              <p:nvPr/>
            </p:nvGrpSpPr>
            <p:grpSpPr bwMode="auto">
              <a:xfrm>
                <a:off x="5364269" y="4958040"/>
                <a:ext cx="3213101" cy="1420490"/>
                <a:chOff x="5364269" y="4958040"/>
                <a:chExt cx="3213101" cy="1420490"/>
              </a:xfrm>
            </p:grpSpPr>
            <p:sp>
              <p:nvSpPr>
                <p:cNvPr id="67614" name="TextBox 40"/>
                <p:cNvSpPr txBox="1">
                  <a:spLocks noChangeArrowheads="1"/>
                </p:cNvSpPr>
                <p:nvPr/>
              </p:nvSpPr>
              <p:spPr bwMode="auto">
                <a:xfrm>
                  <a:off x="5364269" y="6070556"/>
                  <a:ext cx="3213099" cy="307974"/>
                </a:xfrm>
                <a:prstGeom prst="rect">
                  <a:avLst/>
                </a:prstGeom>
                <a:solidFill>
                  <a:srgbClr val="FFFF00"/>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 DO, NRD, Watch Floor</a:t>
                  </a:r>
                </a:p>
              </p:txBody>
            </p:sp>
            <p:sp>
              <p:nvSpPr>
                <p:cNvPr id="67615" name="TextBox 41"/>
                <p:cNvSpPr txBox="1">
                  <a:spLocks noChangeArrowheads="1"/>
                </p:cNvSpPr>
                <p:nvPr/>
              </p:nvSpPr>
              <p:spPr bwMode="auto">
                <a:xfrm>
                  <a:off x="5364270" y="5582804"/>
                  <a:ext cx="3213099" cy="302075"/>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CSS/SRS COMMO</a:t>
                  </a:r>
                </a:p>
              </p:txBody>
            </p:sp>
            <p:sp>
              <p:nvSpPr>
                <p:cNvPr id="67619" name="TextBox 32"/>
                <p:cNvSpPr txBox="1">
                  <a:spLocks noChangeArrowheads="1"/>
                </p:cNvSpPr>
                <p:nvPr/>
              </p:nvSpPr>
              <p:spPr bwMode="auto">
                <a:xfrm>
                  <a:off x="5364271" y="4958040"/>
                  <a:ext cx="3213099" cy="302075"/>
                </a:xfrm>
                <a:prstGeom prst="rect">
                  <a:avLst/>
                </a:prstGeom>
                <a:solidFill>
                  <a:srgbClr val="FF7C8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None/>
                  </a:pPr>
                  <a:r>
                    <a:rPr lang="en-US" altLang="en-US" sz="1400" dirty="0">
                      <a:solidFill>
                        <a:srgbClr val="000000"/>
                      </a:solidFill>
                    </a:rPr>
                    <a:t>3rd Tour: CSG/CTF COMMO, WHCA</a:t>
                  </a:r>
                </a:p>
              </p:txBody>
            </p:sp>
          </p:grpSp>
        </p:grpSp>
        <p:sp>
          <p:nvSpPr>
            <p:cNvPr id="67610" name="TextBox 27"/>
            <p:cNvSpPr txBox="1">
              <a:spLocks noChangeArrowheads="1"/>
            </p:cNvSpPr>
            <p:nvPr/>
          </p:nvSpPr>
          <p:spPr bwMode="auto">
            <a:xfrm>
              <a:off x="1470025" y="6445975"/>
              <a:ext cx="2476500" cy="3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sp>
        <p:nvSpPr>
          <p:cNvPr id="2" name="Rectangle 1"/>
          <p:cNvSpPr/>
          <p:nvPr/>
        </p:nvSpPr>
        <p:spPr>
          <a:xfrm>
            <a:off x="4182582" y="3828003"/>
            <a:ext cx="1157433" cy="369332"/>
          </a:xfrm>
          <a:prstGeom prst="rect">
            <a:avLst/>
          </a:prstGeom>
        </p:spPr>
        <p:txBody>
          <a:bodyPr wrap="none">
            <a:spAutoFit/>
          </a:bodyPr>
          <a:lstStyle/>
          <a:p>
            <a:pPr>
              <a:spcBef>
                <a:spcPct val="0"/>
              </a:spcBef>
            </a:pPr>
            <a:r>
              <a:rPr lang="en-US" altLang="en-US" dirty="0">
                <a:solidFill>
                  <a:srgbClr val="000000"/>
                </a:solidFill>
              </a:rPr>
              <a:t>* </a:t>
            </a:r>
            <a:r>
              <a:rPr lang="en-US" altLang="en-US" b="1" u="sng" dirty="0" err="1">
                <a:solidFill>
                  <a:srgbClr val="000000"/>
                </a:solidFill>
              </a:rPr>
              <a:t>Offramp</a:t>
            </a:r>
            <a:endParaRPr lang="en-US" altLang="en-US" b="1" u="sng" dirty="0">
              <a:solidFill>
                <a:srgbClr val="000000"/>
              </a:solidFill>
            </a:endParaRPr>
          </a:p>
        </p:txBody>
      </p:sp>
      <p:sp>
        <p:nvSpPr>
          <p:cNvPr id="36" name="TextBox 35"/>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37"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b="1" dirty="0">
                <a:solidFill>
                  <a:srgbClr val="002060"/>
                </a:solidFill>
                <a:latin typeface="Arial" panose="020B0604020202020204" pitchFamily="34" charset="0"/>
                <a:cs typeface="Arial" panose="020B0604020202020204" pitchFamily="34" charset="0"/>
              </a:rPr>
              <a:t>6290: Submarine Communications</a:t>
            </a: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17558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1"/>
          <p:cNvSpPr>
            <a:spLocks noGrp="1"/>
          </p:cNvSpPr>
          <p:nvPr>
            <p:ph idx="1"/>
          </p:nvPr>
        </p:nvSpPr>
        <p:spPr/>
        <p:txBody>
          <a:bodyPr>
            <a:normAutofit/>
          </a:bodyPr>
          <a:lstStyle/>
          <a:p>
            <a:r>
              <a:rPr lang="en-US" sz="2000" b="0" dirty="0"/>
              <a:t>Technical specialist in underwater ship’s husbandry, salvage, SPECWAR support and undersea research.</a:t>
            </a:r>
          </a:p>
          <a:p>
            <a:r>
              <a:rPr lang="en-US" altLang="en-US" sz="2000" b="0" dirty="0"/>
              <a:t>Source Enlisted Rating: ND (Must be MMDV or M1DV)</a:t>
            </a:r>
          </a:p>
          <a:p>
            <a:endParaRPr lang="en-US" altLang="en-US" sz="2000" b="0" dirty="0"/>
          </a:p>
        </p:txBody>
      </p:sp>
      <p:sp>
        <p:nvSpPr>
          <p:cNvPr id="59397" name="AutoShape 4" descr="Image result for navy divers shorts"/>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b="0" dirty="0"/>
          </a:p>
        </p:txBody>
      </p:sp>
      <p:grpSp>
        <p:nvGrpSpPr>
          <p:cNvPr id="2" name="Group 1"/>
          <p:cNvGrpSpPr/>
          <p:nvPr/>
        </p:nvGrpSpPr>
        <p:grpSpPr>
          <a:xfrm>
            <a:off x="994906" y="2752234"/>
            <a:ext cx="7030250" cy="3781223"/>
            <a:chOff x="1919830" y="3563255"/>
            <a:chExt cx="6015742" cy="2743200"/>
          </a:xfrm>
        </p:grpSpPr>
        <p:pic>
          <p:nvPicPr>
            <p:cNvPr id="59396" name="Picture 2" descr="http://www.msc.navy.mil/sealift/2009/August/images/salvex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830" y="3563255"/>
              <a:ext cx="21692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830" y="4934855"/>
              <a:ext cx="221401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017" y="3563255"/>
              <a:ext cx="191155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1"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6142" y="3563255"/>
              <a:ext cx="21678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3845" y="4934855"/>
              <a:ext cx="192199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Box 11"/>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13"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dirty="0">
                <a:solidFill>
                  <a:srgbClr val="002060"/>
                </a:solidFill>
                <a:latin typeface="Arial" panose="020B0604020202020204" pitchFamily="34" charset="0"/>
                <a:cs typeface="Arial" panose="020B0604020202020204" pitchFamily="34" charset="0"/>
              </a:rPr>
              <a:t>7201: Diving Officer</a:t>
            </a:r>
            <a:endParaRPr lang="en-US" altLang="en-US" sz="2800" b="1" dirty="0">
              <a:solidFill>
                <a:srgbClr val="002060"/>
              </a:solidFill>
              <a:latin typeface="Arial" panose="020B0604020202020204" pitchFamily="34" charset="0"/>
              <a:cs typeface="Arial" panose="020B0604020202020204" pitchFamily="34" charset="0"/>
            </a:endParaRP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87003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AutoShape 4" descr="Image result for navy divers shorts"/>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b="0" dirty="0"/>
          </a:p>
        </p:txBody>
      </p:sp>
      <p:grpSp>
        <p:nvGrpSpPr>
          <p:cNvPr id="12" name="Group 31"/>
          <p:cNvGrpSpPr>
            <a:grpSpLocks/>
          </p:cNvGrpSpPr>
          <p:nvPr/>
        </p:nvGrpSpPr>
        <p:grpSpPr bwMode="auto">
          <a:xfrm>
            <a:off x="382588" y="2557796"/>
            <a:ext cx="8074025" cy="4243384"/>
            <a:chOff x="382363" y="2650932"/>
            <a:chExt cx="8074250" cy="4164096"/>
          </a:xfrm>
        </p:grpSpPr>
        <p:grpSp>
          <p:nvGrpSpPr>
            <p:cNvPr id="13" name="Group 30"/>
            <p:cNvGrpSpPr>
              <a:grpSpLocks/>
            </p:cNvGrpSpPr>
            <p:nvPr/>
          </p:nvGrpSpPr>
          <p:grpSpPr bwMode="auto">
            <a:xfrm>
              <a:off x="382363" y="2650932"/>
              <a:ext cx="8074250" cy="3856121"/>
              <a:chOff x="382363" y="2650932"/>
              <a:chExt cx="8074250" cy="3856121"/>
            </a:xfrm>
          </p:grpSpPr>
          <p:grpSp>
            <p:nvGrpSpPr>
              <p:cNvPr id="15" name="Group 38"/>
              <p:cNvGrpSpPr>
                <a:grpSpLocks/>
              </p:cNvGrpSpPr>
              <p:nvPr/>
            </p:nvGrpSpPr>
            <p:grpSpPr bwMode="auto">
              <a:xfrm>
                <a:off x="382363" y="3768818"/>
                <a:ext cx="840123" cy="2738235"/>
                <a:chOff x="764892" y="3838100"/>
                <a:chExt cx="839886" cy="2666042"/>
              </a:xfrm>
            </p:grpSpPr>
            <p:sp>
              <p:nvSpPr>
                <p:cNvPr id="28" name="TextBox 18"/>
                <p:cNvSpPr txBox="1">
                  <a:spLocks noChangeArrowheads="1"/>
                </p:cNvSpPr>
                <p:nvPr/>
              </p:nvSpPr>
              <p:spPr bwMode="auto">
                <a:xfrm>
                  <a:off x="873745" y="6196365"/>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29" name="TextBox 19"/>
                <p:cNvSpPr txBox="1">
                  <a:spLocks noChangeArrowheads="1"/>
                </p:cNvSpPr>
                <p:nvPr/>
              </p:nvSpPr>
              <p:spPr bwMode="auto">
                <a:xfrm>
                  <a:off x="849962" y="5875652"/>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30" name="TextBox 20"/>
                <p:cNvSpPr txBox="1">
                  <a:spLocks noChangeArrowheads="1"/>
                </p:cNvSpPr>
                <p:nvPr/>
              </p:nvSpPr>
              <p:spPr bwMode="auto">
                <a:xfrm>
                  <a:off x="849961" y="5402191"/>
                  <a:ext cx="700592"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7 YCS</a:t>
                  </a:r>
                </a:p>
              </p:txBody>
            </p:sp>
            <p:sp>
              <p:nvSpPr>
                <p:cNvPr id="31" name="TextBox 21"/>
                <p:cNvSpPr txBox="1">
                  <a:spLocks noChangeArrowheads="1"/>
                </p:cNvSpPr>
                <p:nvPr/>
              </p:nvSpPr>
              <p:spPr bwMode="auto">
                <a:xfrm>
                  <a:off x="814697" y="5038167"/>
                  <a:ext cx="79008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11 YCS</a:t>
                  </a:r>
                </a:p>
              </p:txBody>
            </p:sp>
            <p:sp>
              <p:nvSpPr>
                <p:cNvPr id="32" name="TextBox 22"/>
                <p:cNvSpPr txBox="1">
                  <a:spLocks noChangeArrowheads="1"/>
                </p:cNvSpPr>
                <p:nvPr/>
              </p:nvSpPr>
              <p:spPr bwMode="auto">
                <a:xfrm>
                  <a:off x="784442" y="4744103"/>
                  <a:ext cx="79995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sp>
              <p:nvSpPr>
                <p:cNvPr id="33" name="TextBox 23"/>
                <p:cNvSpPr txBox="1">
                  <a:spLocks noChangeArrowheads="1"/>
                </p:cNvSpPr>
                <p:nvPr/>
              </p:nvSpPr>
              <p:spPr bwMode="auto">
                <a:xfrm>
                  <a:off x="764892" y="3838100"/>
                  <a:ext cx="234300"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 </a:t>
                  </a:r>
                </a:p>
              </p:txBody>
            </p:sp>
          </p:grpSp>
          <p:grpSp>
            <p:nvGrpSpPr>
              <p:cNvPr id="16" name="Group 39"/>
              <p:cNvGrpSpPr>
                <a:grpSpLocks/>
              </p:cNvGrpSpPr>
              <p:nvPr/>
            </p:nvGrpSpPr>
            <p:grpSpPr bwMode="auto">
              <a:xfrm>
                <a:off x="4222080" y="2650932"/>
                <a:ext cx="732530" cy="3763407"/>
                <a:chOff x="7602650" y="2868356"/>
                <a:chExt cx="733147" cy="3546639"/>
              </a:xfrm>
            </p:grpSpPr>
            <p:sp>
              <p:nvSpPr>
                <p:cNvPr id="23" name="TextBox 26"/>
                <p:cNvSpPr txBox="1">
                  <a:spLocks noChangeArrowheads="1"/>
                </p:cNvSpPr>
                <p:nvPr/>
              </p:nvSpPr>
              <p:spPr bwMode="auto">
                <a:xfrm>
                  <a:off x="7611893" y="6130365"/>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CWO2</a:t>
                  </a:r>
                </a:p>
              </p:txBody>
            </p:sp>
            <p:sp>
              <p:nvSpPr>
                <p:cNvPr id="24" name="TextBox 27"/>
                <p:cNvSpPr txBox="1">
                  <a:spLocks noChangeArrowheads="1"/>
                </p:cNvSpPr>
                <p:nvPr/>
              </p:nvSpPr>
              <p:spPr bwMode="auto">
                <a:xfrm>
                  <a:off x="7602650" y="5306333"/>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CWO4</a:t>
                  </a:r>
                </a:p>
              </p:txBody>
            </p:sp>
            <p:sp>
              <p:nvSpPr>
                <p:cNvPr id="25" name="TextBox 28"/>
                <p:cNvSpPr txBox="1">
                  <a:spLocks noChangeArrowheads="1"/>
                </p:cNvSpPr>
                <p:nvPr/>
              </p:nvSpPr>
              <p:spPr bwMode="auto">
                <a:xfrm>
                  <a:off x="7604798" y="5647192"/>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CWO3</a:t>
                  </a:r>
                </a:p>
              </p:txBody>
            </p:sp>
            <p:sp>
              <p:nvSpPr>
                <p:cNvPr id="26" name="TextBox 29"/>
                <p:cNvSpPr txBox="1">
                  <a:spLocks noChangeArrowheads="1"/>
                </p:cNvSpPr>
                <p:nvPr/>
              </p:nvSpPr>
              <p:spPr bwMode="auto">
                <a:xfrm>
                  <a:off x="7604797" y="4922431"/>
                  <a:ext cx="723905"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CWO5</a:t>
                  </a:r>
                </a:p>
              </p:txBody>
            </p:sp>
            <p:sp>
              <p:nvSpPr>
                <p:cNvPr id="27" name="TextBox 31"/>
                <p:cNvSpPr txBox="1">
                  <a:spLocks noChangeArrowheads="1"/>
                </p:cNvSpPr>
                <p:nvPr/>
              </p:nvSpPr>
              <p:spPr bwMode="auto">
                <a:xfrm>
                  <a:off x="7618457" y="2868356"/>
                  <a:ext cx="184892"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grpSp>
          <p:grpSp>
            <p:nvGrpSpPr>
              <p:cNvPr id="17" name="Group 29"/>
              <p:cNvGrpSpPr>
                <a:grpSpLocks/>
              </p:cNvGrpSpPr>
              <p:nvPr/>
            </p:nvGrpSpPr>
            <p:grpSpPr bwMode="auto">
              <a:xfrm>
                <a:off x="5241925" y="4003268"/>
                <a:ext cx="3214688" cy="2379978"/>
                <a:chOff x="5241925" y="4003268"/>
                <a:chExt cx="3214688" cy="2379978"/>
              </a:xfrm>
            </p:grpSpPr>
            <p:sp>
              <p:nvSpPr>
                <p:cNvPr id="18" name="TextBox 40"/>
                <p:cNvSpPr txBox="1">
                  <a:spLocks noChangeArrowheads="1"/>
                </p:cNvSpPr>
                <p:nvPr/>
              </p:nvSpPr>
              <p:spPr bwMode="auto">
                <a:xfrm>
                  <a:off x="5241925" y="6075272"/>
                  <a:ext cx="3179763" cy="30797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 MDSU, SOF, AS</a:t>
                  </a:r>
                </a:p>
              </p:txBody>
            </p:sp>
            <p:sp>
              <p:nvSpPr>
                <p:cNvPr id="19" name="TextBox 41"/>
                <p:cNvSpPr txBox="1">
                  <a:spLocks noChangeArrowheads="1"/>
                </p:cNvSpPr>
                <p:nvPr/>
              </p:nvSpPr>
              <p:spPr bwMode="auto">
                <a:xfrm>
                  <a:off x="5241926" y="5658464"/>
                  <a:ext cx="3152774" cy="302075"/>
                </a:xfrm>
                <a:prstGeom prst="rect">
                  <a:avLst/>
                </a:prstGeom>
                <a:solidFill>
                  <a:srgbClr val="00F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MDSU, SOF, AS, NDSTC</a:t>
                  </a:r>
                </a:p>
              </p:txBody>
            </p:sp>
            <p:sp>
              <p:nvSpPr>
                <p:cNvPr id="20" name="TextBox 42"/>
                <p:cNvSpPr txBox="1">
                  <a:spLocks noChangeArrowheads="1"/>
                </p:cNvSpPr>
                <p:nvPr/>
              </p:nvSpPr>
              <p:spPr bwMode="auto">
                <a:xfrm>
                  <a:off x="5241925" y="4424491"/>
                  <a:ext cx="3214688" cy="724862"/>
                </a:xfrm>
                <a:prstGeom prst="rect">
                  <a:avLst/>
                </a:prstGeom>
                <a:solidFill>
                  <a:srgbClr val="CCFF99"/>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TYCOM, CSS, CNSWG, NDSTC, DC, </a:t>
                  </a:r>
                </a:p>
                <a:p>
                  <a:pPr algn="ctr" eaLnBrk="1" hangingPunct="1">
                    <a:spcBef>
                      <a:spcPct val="0"/>
                    </a:spcBef>
                    <a:buClrTx/>
                    <a:buSzTx/>
                    <a:buFontTx/>
                    <a:buNone/>
                  </a:pPr>
                  <a:endParaRPr lang="en-US" altLang="en-US" sz="1400" dirty="0">
                    <a:solidFill>
                      <a:srgbClr val="000000"/>
                    </a:solidFill>
                  </a:endParaRPr>
                </a:p>
              </p:txBody>
            </p:sp>
            <p:sp>
              <p:nvSpPr>
                <p:cNvPr id="21" name="TextBox 44"/>
                <p:cNvSpPr txBox="1">
                  <a:spLocks noChangeArrowheads="1"/>
                </p:cNvSpPr>
                <p:nvPr/>
              </p:nvSpPr>
              <p:spPr bwMode="auto">
                <a:xfrm>
                  <a:off x="5244990" y="4003268"/>
                  <a:ext cx="3190875" cy="302026"/>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TYCOM, CNSWG, Major staff</a:t>
                  </a:r>
                </a:p>
              </p:txBody>
            </p:sp>
            <p:sp>
              <p:nvSpPr>
                <p:cNvPr id="22" name="TextBox 32"/>
                <p:cNvSpPr txBox="1">
                  <a:spLocks noChangeArrowheads="1"/>
                </p:cNvSpPr>
                <p:nvPr/>
              </p:nvSpPr>
              <p:spPr bwMode="auto">
                <a:xfrm>
                  <a:off x="5241926" y="5273543"/>
                  <a:ext cx="3213100" cy="302075"/>
                </a:xfrm>
                <a:prstGeom prst="rect">
                  <a:avLst/>
                </a:prstGeom>
                <a:solidFill>
                  <a:srgbClr val="FF7C8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SOF, RF, CSS, NDSTC</a:t>
                  </a:r>
                </a:p>
              </p:txBody>
            </p:sp>
          </p:grpSp>
        </p:grpSp>
        <p:sp>
          <p:nvSpPr>
            <p:cNvPr id="14" name="TextBox 27"/>
            <p:cNvSpPr txBox="1">
              <a:spLocks noChangeArrowheads="1"/>
            </p:cNvSpPr>
            <p:nvPr/>
          </p:nvSpPr>
          <p:spPr bwMode="auto">
            <a:xfrm>
              <a:off x="1523807" y="6507053"/>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graphicFrame>
        <p:nvGraphicFramePr>
          <p:cNvPr id="34" name="Table 33"/>
          <p:cNvGraphicFramePr>
            <a:graphicFrameLocks noGrp="1"/>
          </p:cNvGraphicFramePr>
          <p:nvPr>
            <p:extLst>
              <p:ext uri="{D42A27DB-BD31-4B8C-83A1-F6EECF244321}">
                <p14:modId xmlns:p14="http://schemas.microsoft.com/office/powerpoint/2010/main" val="3477344635"/>
              </p:ext>
            </p:extLst>
          </p:nvPr>
        </p:nvGraphicFramePr>
        <p:xfrm>
          <a:off x="1222688" y="3904882"/>
          <a:ext cx="3073400" cy="2460278"/>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823177">
                <a:tc>
                  <a:txBody>
                    <a:bodyPr/>
                    <a:lstStyle/>
                    <a:p>
                      <a:pPr algn="ctr"/>
                      <a:r>
                        <a:rPr lang="en-US" sz="1800" b="1" dirty="0"/>
                        <a:t>Assignments</a:t>
                      </a:r>
                    </a:p>
                  </a:txBody>
                  <a:tcPr marL="91462" marR="91462" marT="45703" marB="45703" anchor="ctr"/>
                </a:tc>
                <a:extLst>
                  <a:ext uri="{0D108BD9-81ED-4DB2-BD59-A6C34878D82A}">
                    <a16:rowId xmlns:a16="http://schemas.microsoft.com/office/drawing/2014/main" val="10000"/>
                  </a:ext>
                </a:extLst>
              </a:tr>
              <a:tr h="422702">
                <a:tc>
                  <a:txBody>
                    <a:bodyPr/>
                    <a:lstStyle/>
                    <a:p>
                      <a:pPr algn="ctr"/>
                      <a:r>
                        <a:rPr lang="en-US" sz="1100" b="1" dirty="0">
                          <a:solidFill>
                            <a:schemeClr val="tx1"/>
                          </a:solidFill>
                        </a:rPr>
                        <a:t>TYCOM</a:t>
                      </a:r>
                      <a:r>
                        <a:rPr lang="en-US" sz="1100" b="1" baseline="0" dirty="0">
                          <a:solidFill>
                            <a:schemeClr val="tx1"/>
                          </a:solidFill>
                        </a:rPr>
                        <a:t> STAFF, SPECWAR STAFF, CSS, NDSTC, USFF; OTC</a:t>
                      </a:r>
                      <a:endParaRPr lang="en-US" sz="1100" b="1" dirty="0"/>
                    </a:p>
                  </a:txBody>
                  <a:tcPr marL="91462" marR="91462" marT="45703" marB="45703" anchor="ctr"/>
                </a:tc>
                <a:extLst>
                  <a:ext uri="{0D108BD9-81ED-4DB2-BD59-A6C34878D82A}">
                    <a16:rowId xmlns:a16="http://schemas.microsoft.com/office/drawing/2014/main" val="10001"/>
                  </a:ext>
                </a:extLst>
              </a:tr>
              <a:tr h="360864">
                <a:tc>
                  <a:txBody>
                    <a:bodyPr/>
                    <a:lstStyle/>
                    <a:p>
                      <a:pPr algn="ctr"/>
                      <a:r>
                        <a:rPr lang="en-US" sz="1100" b="1" dirty="0">
                          <a:solidFill>
                            <a:schemeClr val="tx1"/>
                          </a:solidFill>
                        </a:rPr>
                        <a:t>CSS, SPECWAR,</a:t>
                      </a:r>
                      <a:r>
                        <a:rPr lang="en-US" sz="1100" b="1" baseline="0" dirty="0">
                          <a:solidFill>
                            <a:schemeClr val="tx1"/>
                          </a:solidFill>
                        </a:rPr>
                        <a:t> NDSTC; Repair ACT</a:t>
                      </a:r>
                      <a:endParaRPr lang="en-US" sz="1100" b="1" dirty="0">
                        <a:solidFill>
                          <a:schemeClr val="tx1"/>
                        </a:solidFill>
                      </a:endParaRPr>
                    </a:p>
                  </a:txBody>
                  <a:tcPr marL="91462" marR="91462" marT="45703" marB="45703" anchor="ctr"/>
                </a:tc>
                <a:extLst>
                  <a:ext uri="{0D108BD9-81ED-4DB2-BD59-A6C34878D82A}">
                    <a16:rowId xmlns:a16="http://schemas.microsoft.com/office/drawing/2014/main" val="10002"/>
                  </a:ext>
                </a:extLst>
              </a:tr>
              <a:tr h="488687">
                <a:tc>
                  <a:txBody>
                    <a:bodyPr/>
                    <a:lstStyle/>
                    <a:p>
                      <a:pPr algn="ctr"/>
                      <a:r>
                        <a:rPr lang="en-US" sz="1100" b="1" dirty="0"/>
                        <a:t>MDSU; Repair ACT;</a:t>
                      </a:r>
                      <a:r>
                        <a:rPr lang="en-US" sz="1100" b="1" baseline="0" dirty="0"/>
                        <a:t> SOF; CSS; OTC; EOD</a:t>
                      </a:r>
                      <a:endParaRPr lang="en-US" sz="1100" b="1" dirty="0"/>
                    </a:p>
                  </a:txBody>
                  <a:tcPr marL="91462" marR="91462" marT="45703" marB="45703" anchor="ctr"/>
                </a:tc>
                <a:extLst>
                  <a:ext uri="{0D108BD9-81ED-4DB2-BD59-A6C34878D82A}">
                    <a16:rowId xmlns:a16="http://schemas.microsoft.com/office/drawing/2014/main" val="10003"/>
                  </a:ext>
                </a:extLst>
              </a:tr>
              <a:tr h="360864">
                <a:tc>
                  <a:txBody>
                    <a:bodyPr/>
                    <a:lstStyle/>
                    <a:p>
                      <a:pPr algn="ctr"/>
                      <a:r>
                        <a:rPr lang="en-US" sz="1100" b="1" dirty="0"/>
                        <a:t>MDSU; Repair ACT;</a:t>
                      </a:r>
                      <a:r>
                        <a:rPr lang="en-US" sz="1100" b="1" baseline="0" dirty="0"/>
                        <a:t> SOF;  EOD</a:t>
                      </a:r>
                      <a:endParaRPr lang="en-US" sz="1100" b="1" dirty="0"/>
                    </a:p>
                  </a:txBody>
                  <a:tcPr marL="91462" marR="91462" marT="45703" marB="45703" anchor="ctr"/>
                </a:tc>
                <a:extLst>
                  <a:ext uri="{0D108BD9-81ED-4DB2-BD59-A6C34878D82A}">
                    <a16:rowId xmlns:a16="http://schemas.microsoft.com/office/drawing/2014/main" val="10004"/>
                  </a:ext>
                </a:extLst>
              </a:tr>
            </a:tbl>
          </a:graphicData>
        </a:graphic>
      </p:graphicFrame>
      <p:pic>
        <p:nvPicPr>
          <p:cNvPr id="3074" name="Picture 2" descr="NAVY BADGE, DIVER OFFICER, GOLD PLATED - Ira Gree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836" t="16343" r="15679" b="11128"/>
          <a:stretch/>
        </p:blipFill>
        <p:spPr bwMode="auto">
          <a:xfrm>
            <a:off x="5591220" y="1529096"/>
            <a:ext cx="251460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ver, salvage, navy | Stock Images Page | Everypixel"/>
          <p:cNvPicPr>
            <a:picLocks noChangeAspect="1" noChangeArrowheads="1"/>
          </p:cNvPicPr>
          <p:nvPr/>
        </p:nvPicPr>
        <p:blipFill rotWithShape="1">
          <a:blip r:embed="rId4">
            <a:extLst>
              <a:ext uri="{28A0092B-C50C-407E-A947-70E740481C1C}">
                <a14:useLocalDpi xmlns:a14="http://schemas.microsoft.com/office/drawing/2010/main" val="0"/>
              </a:ext>
            </a:extLst>
          </a:blip>
          <a:srcRect t="23541" b="12015"/>
          <a:stretch/>
        </p:blipFill>
        <p:spPr bwMode="auto">
          <a:xfrm>
            <a:off x="1461837" y="1298249"/>
            <a:ext cx="2595101" cy="251909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36"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dirty="0">
                <a:solidFill>
                  <a:srgbClr val="002060"/>
                </a:solidFill>
                <a:latin typeface="Arial" panose="020B0604020202020204" pitchFamily="34" charset="0"/>
                <a:cs typeface="Arial" panose="020B0604020202020204" pitchFamily="34" charset="0"/>
              </a:rPr>
              <a:t>7201: Diving Officer</a:t>
            </a:r>
            <a:endParaRPr lang="en-US" altLang="en-US" sz="2800" b="1" dirty="0">
              <a:solidFill>
                <a:srgbClr val="002060"/>
              </a:solidFill>
              <a:latin typeface="Arial" panose="020B0604020202020204" pitchFamily="34" charset="0"/>
              <a:cs typeface="Arial" panose="020B0604020202020204" pitchFamily="34" charset="0"/>
            </a:endParaRP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33602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2091" y="1464685"/>
            <a:ext cx="8287474" cy="4589620"/>
          </a:xfrm>
        </p:spPr>
        <p:txBody>
          <a:bodyPr>
            <a:normAutofit/>
          </a:bodyPr>
          <a:lstStyle/>
          <a:p>
            <a:pPr lvl="0"/>
            <a:r>
              <a:rPr lang="en-US" sz="1600" dirty="0">
                <a:solidFill>
                  <a:prstClr val="black"/>
                </a:solidFill>
              </a:rPr>
              <a:t>Established to support IUSS</a:t>
            </a:r>
          </a:p>
          <a:p>
            <a:pPr lvl="1"/>
            <a:r>
              <a:rPr lang="en-US" sz="1600" dirty="0">
                <a:solidFill>
                  <a:prstClr val="black"/>
                </a:solidFill>
              </a:rPr>
              <a:t>Serve as SURTASS Mission Commander, Tactical Watch Officer at Theatre Undersea Surveillance Command (TUSC) (Dam Neck and Whidbey Island, WA), various staff positions at CUS Dam Neck</a:t>
            </a:r>
          </a:p>
          <a:p>
            <a:pPr lvl="1"/>
            <a:r>
              <a:rPr lang="en-US" altLang="en-US" sz="1600" b="0" dirty="0"/>
              <a:t>Source Enlisted Ratings: STG, STS, AW. </a:t>
            </a:r>
            <a:endParaRPr lang="en-US" sz="1600" dirty="0">
              <a:solidFill>
                <a:prstClr val="black"/>
              </a:solidFill>
            </a:endParaRPr>
          </a:p>
          <a:p>
            <a:pPr lvl="0"/>
            <a:r>
              <a:rPr lang="en-US" sz="1600" dirty="0">
                <a:solidFill>
                  <a:prstClr val="black"/>
                </a:solidFill>
              </a:rPr>
              <a:t>Applicants selected for Acoustic Technician will have a documented high degree of acoustic analytical skill. </a:t>
            </a:r>
          </a:p>
          <a:p>
            <a:pPr lvl="0"/>
            <a:r>
              <a:rPr lang="en-US" sz="1600" dirty="0">
                <a:solidFill>
                  <a:prstClr val="black"/>
                </a:solidFill>
              </a:rPr>
              <a:t>Ideal candidates should be recognized as expert acousticians.</a:t>
            </a:r>
          </a:p>
          <a:p>
            <a:pPr lvl="0"/>
            <a:r>
              <a:rPr lang="en-US" sz="1600" dirty="0">
                <a:solidFill>
                  <a:prstClr val="black"/>
                </a:solidFill>
              </a:rPr>
              <a:t>Possess requisite knowledge and experience of fleet anti-submarine warfare (ASW) platforms and/or the Integrated Undersea Surveillance System (IUSS).</a:t>
            </a:r>
          </a:p>
          <a:p>
            <a:pPr lvl="0"/>
            <a:endParaRPr lang="en-US" sz="1600" dirty="0">
              <a:solidFill>
                <a:prstClr val="black"/>
              </a:solidFill>
            </a:endParaRPr>
          </a:p>
          <a:p>
            <a:endParaRPr lang="en-US" sz="1600" dirty="0"/>
          </a:p>
        </p:txBody>
      </p:sp>
      <p:pic>
        <p:nvPicPr>
          <p:cNvPr id="1026" name="Picture 2" descr="USNS Impeccable | WWW.UGLYSHIPS.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379" y="4350774"/>
            <a:ext cx="3532186" cy="2304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7"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dirty="0">
                <a:solidFill>
                  <a:srgbClr val="002060"/>
                </a:solidFill>
                <a:latin typeface="Arial" panose="020B0604020202020204" pitchFamily="34" charset="0"/>
                <a:cs typeface="Arial" panose="020B0604020202020204" pitchFamily="34" charset="0"/>
              </a:rPr>
              <a:t>7</a:t>
            </a:r>
            <a:r>
              <a:rPr lang="en-US" altLang="en-US" sz="2800" b="1" dirty="0">
                <a:solidFill>
                  <a:srgbClr val="002060"/>
                </a:solidFill>
                <a:latin typeface="Arial" panose="020B0604020202020204" pitchFamily="34" charset="0"/>
                <a:cs typeface="Arial" panose="020B0604020202020204" pitchFamily="34" charset="0"/>
              </a:rPr>
              <a:t>281: Acoustic Technician</a:t>
            </a: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75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941592386"/>
              </p:ext>
            </p:extLst>
          </p:nvPr>
        </p:nvGraphicFramePr>
        <p:xfrm>
          <a:off x="1222688" y="3429000"/>
          <a:ext cx="3073400" cy="3016661"/>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1297025">
                <a:tc>
                  <a:txBody>
                    <a:bodyPr/>
                    <a:lstStyle/>
                    <a:p>
                      <a:pPr algn="ctr"/>
                      <a:r>
                        <a:rPr lang="en-US" sz="1800" b="1" dirty="0"/>
                        <a:t>Assignments</a:t>
                      </a:r>
                    </a:p>
                  </a:txBody>
                  <a:tcPr marL="91462" marR="91462" marT="45703" marB="45703" anchor="ctr"/>
                </a:tc>
                <a:extLst>
                  <a:ext uri="{0D108BD9-81ED-4DB2-BD59-A6C34878D82A}">
                    <a16:rowId xmlns:a16="http://schemas.microsoft.com/office/drawing/2014/main" val="10000"/>
                  </a:ext>
                </a:extLst>
              </a:tr>
              <a:tr h="497792">
                <a:tc>
                  <a:txBody>
                    <a:bodyPr/>
                    <a:lstStyle/>
                    <a:p>
                      <a:pPr algn="ctr"/>
                      <a:r>
                        <a:rPr lang="en-US" sz="1100" b="1" dirty="0">
                          <a:solidFill>
                            <a:schemeClr val="tx1"/>
                          </a:solidFill>
                        </a:rPr>
                        <a:t>TYCOM</a:t>
                      </a:r>
                      <a:r>
                        <a:rPr lang="en-US" sz="1100" b="1" baseline="0" dirty="0">
                          <a:solidFill>
                            <a:schemeClr val="tx1"/>
                          </a:solidFill>
                        </a:rPr>
                        <a:t> STAFF, CUS STAFF</a:t>
                      </a:r>
                      <a:endParaRPr lang="en-US" sz="1100" b="1" dirty="0"/>
                    </a:p>
                  </a:txBody>
                  <a:tcPr marL="91462" marR="91462" marT="45703" marB="45703" anchor="ctr"/>
                </a:tc>
                <a:extLst>
                  <a:ext uri="{0D108BD9-81ED-4DB2-BD59-A6C34878D82A}">
                    <a16:rowId xmlns:a16="http://schemas.microsoft.com/office/drawing/2014/main" val="10001"/>
                  </a:ext>
                </a:extLst>
              </a:tr>
              <a:tr h="497785">
                <a:tc>
                  <a:txBody>
                    <a:bodyPr/>
                    <a:lstStyle/>
                    <a:p>
                      <a:pPr algn="ctr"/>
                      <a:r>
                        <a:rPr lang="en-US" sz="1100" b="1" dirty="0">
                          <a:solidFill>
                            <a:schemeClr val="tx1"/>
                          </a:solidFill>
                        </a:rPr>
                        <a:t>NOPF DH; CUS STAFF; SLC OIC</a:t>
                      </a:r>
                    </a:p>
                  </a:txBody>
                  <a:tcPr marL="91462" marR="91462" marT="45703" marB="45703" anchor="ctr"/>
                </a:tc>
                <a:extLst>
                  <a:ext uri="{0D108BD9-81ED-4DB2-BD59-A6C34878D82A}">
                    <a16:rowId xmlns:a16="http://schemas.microsoft.com/office/drawing/2014/main" val="10002"/>
                  </a:ext>
                </a:extLst>
              </a:tr>
              <a:tr h="433549">
                <a:tc>
                  <a:txBody>
                    <a:bodyPr/>
                    <a:lstStyle/>
                    <a:p>
                      <a:pPr algn="ctr"/>
                      <a:r>
                        <a:rPr lang="en-US" sz="1100" b="1" dirty="0">
                          <a:solidFill>
                            <a:schemeClr val="tx1"/>
                          </a:solidFill>
                        </a:rPr>
                        <a:t>SMC;</a:t>
                      </a:r>
                      <a:r>
                        <a:rPr lang="en-US" sz="1100" b="1" baseline="0" dirty="0">
                          <a:solidFill>
                            <a:schemeClr val="tx1"/>
                          </a:solidFill>
                        </a:rPr>
                        <a:t> NOPF TACWO; CUS QA; NOPF P&amp;E;</a:t>
                      </a:r>
                    </a:p>
                    <a:p>
                      <a:pPr algn="ctr"/>
                      <a:r>
                        <a:rPr lang="en-US" sz="1100" b="1" baseline="0" dirty="0">
                          <a:solidFill>
                            <a:schemeClr val="tx1"/>
                          </a:solidFill>
                        </a:rPr>
                        <a:t> NOPF DH, CUS STAFF</a:t>
                      </a:r>
                      <a:endParaRPr lang="en-US" sz="1100" b="1" dirty="0">
                        <a:solidFill>
                          <a:schemeClr val="tx1"/>
                        </a:solidFill>
                      </a:endParaRPr>
                    </a:p>
                  </a:txBody>
                  <a:tcPr marL="91462" marR="91462" marT="45703" marB="45703" anchor="ctr"/>
                </a:tc>
                <a:extLst>
                  <a:ext uri="{0D108BD9-81ED-4DB2-BD59-A6C34878D82A}">
                    <a16:rowId xmlns:a16="http://schemas.microsoft.com/office/drawing/2014/main" val="10003"/>
                  </a:ext>
                </a:extLst>
              </a:tr>
              <a:tr h="290510">
                <a:tc>
                  <a:txBody>
                    <a:bodyPr/>
                    <a:lstStyle/>
                    <a:p>
                      <a:pPr algn="ctr"/>
                      <a:r>
                        <a:rPr lang="en-US" sz="1100" b="1" dirty="0"/>
                        <a:t>SMC;</a:t>
                      </a:r>
                      <a:r>
                        <a:rPr lang="en-US" sz="1100" b="1" baseline="0" dirty="0"/>
                        <a:t> TUSC TACWO, NDC YOKO/OKI</a:t>
                      </a:r>
                      <a:endParaRPr lang="en-US" sz="1100" b="1" dirty="0"/>
                    </a:p>
                  </a:txBody>
                  <a:tcPr marL="91462" marR="91462" marT="45703" marB="45703" anchor="ctr"/>
                </a:tc>
                <a:extLst>
                  <a:ext uri="{0D108BD9-81ED-4DB2-BD59-A6C34878D82A}">
                    <a16:rowId xmlns:a16="http://schemas.microsoft.com/office/drawing/2014/main" val="10004"/>
                  </a:ext>
                </a:extLst>
              </a:tr>
            </a:tbl>
          </a:graphicData>
        </a:graphic>
      </p:graphicFrame>
      <p:grpSp>
        <p:nvGrpSpPr>
          <p:cNvPr id="65559" name="Group 31"/>
          <p:cNvGrpSpPr>
            <a:grpSpLocks/>
          </p:cNvGrpSpPr>
          <p:nvPr/>
        </p:nvGrpSpPr>
        <p:grpSpPr bwMode="auto">
          <a:xfrm>
            <a:off x="382588" y="2557796"/>
            <a:ext cx="8074025" cy="4243384"/>
            <a:chOff x="382363" y="2650932"/>
            <a:chExt cx="8074250" cy="4164096"/>
          </a:xfrm>
        </p:grpSpPr>
        <p:grpSp>
          <p:nvGrpSpPr>
            <p:cNvPr id="65563" name="Group 30"/>
            <p:cNvGrpSpPr>
              <a:grpSpLocks/>
            </p:cNvGrpSpPr>
            <p:nvPr/>
          </p:nvGrpSpPr>
          <p:grpSpPr bwMode="auto">
            <a:xfrm>
              <a:off x="382363" y="2650932"/>
              <a:ext cx="8074250" cy="3845973"/>
              <a:chOff x="382363" y="2650932"/>
              <a:chExt cx="8074250" cy="3845973"/>
            </a:xfrm>
          </p:grpSpPr>
          <p:grpSp>
            <p:nvGrpSpPr>
              <p:cNvPr id="65565" name="Group 38"/>
              <p:cNvGrpSpPr>
                <a:grpSpLocks/>
              </p:cNvGrpSpPr>
              <p:nvPr/>
            </p:nvGrpSpPr>
            <p:grpSpPr bwMode="auto">
              <a:xfrm>
                <a:off x="382363" y="3768813"/>
                <a:ext cx="840123" cy="2728092"/>
                <a:chOff x="764892" y="3838100"/>
                <a:chExt cx="839886" cy="2656169"/>
              </a:xfrm>
            </p:grpSpPr>
            <p:sp>
              <p:nvSpPr>
                <p:cNvPr id="65582" name="TextBox 19"/>
                <p:cNvSpPr txBox="1">
                  <a:spLocks noChangeArrowheads="1"/>
                </p:cNvSpPr>
                <p:nvPr/>
              </p:nvSpPr>
              <p:spPr bwMode="auto">
                <a:xfrm>
                  <a:off x="849962" y="6186492"/>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65583" name="TextBox 20"/>
                <p:cNvSpPr txBox="1">
                  <a:spLocks noChangeArrowheads="1"/>
                </p:cNvSpPr>
                <p:nvPr/>
              </p:nvSpPr>
              <p:spPr bwMode="auto">
                <a:xfrm>
                  <a:off x="849961" y="5836182"/>
                  <a:ext cx="700592"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7 YCS</a:t>
                  </a:r>
                </a:p>
              </p:txBody>
            </p:sp>
            <p:sp>
              <p:nvSpPr>
                <p:cNvPr id="65584" name="TextBox 21"/>
                <p:cNvSpPr txBox="1">
                  <a:spLocks noChangeArrowheads="1"/>
                </p:cNvSpPr>
                <p:nvPr/>
              </p:nvSpPr>
              <p:spPr bwMode="auto">
                <a:xfrm>
                  <a:off x="814697" y="5399353"/>
                  <a:ext cx="79008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11 YCS</a:t>
                  </a:r>
                </a:p>
              </p:txBody>
            </p:sp>
            <p:sp>
              <p:nvSpPr>
                <p:cNvPr id="65585" name="TextBox 22"/>
                <p:cNvSpPr txBox="1">
                  <a:spLocks noChangeArrowheads="1"/>
                </p:cNvSpPr>
                <p:nvPr/>
              </p:nvSpPr>
              <p:spPr bwMode="auto">
                <a:xfrm>
                  <a:off x="784442" y="4962524"/>
                  <a:ext cx="79995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sp>
              <p:nvSpPr>
                <p:cNvPr id="65586" name="TextBox 23"/>
                <p:cNvSpPr txBox="1">
                  <a:spLocks noChangeArrowheads="1"/>
                </p:cNvSpPr>
                <p:nvPr/>
              </p:nvSpPr>
              <p:spPr bwMode="auto">
                <a:xfrm>
                  <a:off x="764892" y="3838100"/>
                  <a:ext cx="234300"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 </a:t>
                  </a:r>
                </a:p>
              </p:txBody>
            </p:sp>
          </p:grpSp>
          <p:grpSp>
            <p:nvGrpSpPr>
              <p:cNvPr id="65566" name="Group 39"/>
              <p:cNvGrpSpPr>
                <a:grpSpLocks/>
              </p:cNvGrpSpPr>
              <p:nvPr/>
            </p:nvGrpSpPr>
            <p:grpSpPr bwMode="auto">
              <a:xfrm>
                <a:off x="4190880" y="2650932"/>
                <a:ext cx="770287" cy="3815219"/>
                <a:chOff x="7571426" y="2868356"/>
                <a:chExt cx="770936" cy="3595467"/>
              </a:xfrm>
            </p:grpSpPr>
            <p:sp>
              <p:nvSpPr>
                <p:cNvPr id="65575" name="TextBox 26"/>
                <p:cNvSpPr txBox="1">
                  <a:spLocks noChangeArrowheads="1"/>
                </p:cNvSpPr>
                <p:nvPr/>
              </p:nvSpPr>
              <p:spPr bwMode="auto">
                <a:xfrm>
                  <a:off x="7571426" y="6179193"/>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CWO2</a:t>
                  </a:r>
                </a:p>
              </p:txBody>
            </p:sp>
            <p:sp>
              <p:nvSpPr>
                <p:cNvPr id="65576" name="TextBox 27"/>
                <p:cNvSpPr txBox="1">
                  <a:spLocks noChangeArrowheads="1"/>
                </p:cNvSpPr>
                <p:nvPr/>
              </p:nvSpPr>
              <p:spPr bwMode="auto">
                <a:xfrm>
                  <a:off x="7610135" y="5433015"/>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CWO4</a:t>
                  </a:r>
                </a:p>
              </p:txBody>
            </p:sp>
            <p:sp>
              <p:nvSpPr>
                <p:cNvPr id="65577" name="TextBox 28"/>
                <p:cNvSpPr txBox="1">
                  <a:spLocks noChangeArrowheads="1"/>
                </p:cNvSpPr>
                <p:nvPr/>
              </p:nvSpPr>
              <p:spPr bwMode="auto">
                <a:xfrm>
                  <a:off x="7604798" y="5855830"/>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CWO3</a:t>
                  </a:r>
                </a:p>
              </p:txBody>
            </p:sp>
            <p:sp>
              <p:nvSpPr>
                <p:cNvPr id="65578" name="TextBox 29"/>
                <p:cNvSpPr txBox="1">
                  <a:spLocks noChangeArrowheads="1"/>
                </p:cNvSpPr>
                <p:nvPr/>
              </p:nvSpPr>
              <p:spPr bwMode="auto">
                <a:xfrm>
                  <a:off x="7618457" y="4942484"/>
                  <a:ext cx="723905"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CWO5</a:t>
                  </a:r>
                </a:p>
              </p:txBody>
            </p:sp>
            <p:sp>
              <p:nvSpPr>
                <p:cNvPr id="65580" name="TextBox 31"/>
                <p:cNvSpPr txBox="1">
                  <a:spLocks noChangeArrowheads="1"/>
                </p:cNvSpPr>
                <p:nvPr/>
              </p:nvSpPr>
              <p:spPr bwMode="auto">
                <a:xfrm>
                  <a:off x="7618457" y="2868356"/>
                  <a:ext cx="184892"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grpSp>
          <p:grpSp>
            <p:nvGrpSpPr>
              <p:cNvPr id="65567" name="Group 29"/>
              <p:cNvGrpSpPr>
                <a:grpSpLocks/>
              </p:cNvGrpSpPr>
              <p:nvPr/>
            </p:nvGrpSpPr>
            <p:grpSpPr bwMode="auto">
              <a:xfrm>
                <a:off x="5241925" y="3745899"/>
                <a:ext cx="3214688" cy="2637347"/>
                <a:chOff x="5241925" y="3745899"/>
                <a:chExt cx="3214688" cy="2637347"/>
              </a:xfrm>
            </p:grpSpPr>
            <p:sp>
              <p:nvSpPr>
                <p:cNvPr id="65568" name="TextBox 40"/>
                <p:cNvSpPr txBox="1">
                  <a:spLocks noChangeArrowheads="1"/>
                </p:cNvSpPr>
                <p:nvPr/>
              </p:nvSpPr>
              <p:spPr bwMode="auto">
                <a:xfrm>
                  <a:off x="5241925" y="6075272"/>
                  <a:ext cx="3179763" cy="30797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 SMC, TUSC, NDC</a:t>
                  </a:r>
                </a:p>
              </p:txBody>
            </p:sp>
            <p:sp>
              <p:nvSpPr>
                <p:cNvPr id="65569" name="TextBox 41"/>
                <p:cNvSpPr txBox="1">
                  <a:spLocks noChangeArrowheads="1"/>
                </p:cNvSpPr>
                <p:nvPr/>
              </p:nvSpPr>
              <p:spPr bwMode="auto">
                <a:xfrm>
                  <a:off x="5241926" y="5658464"/>
                  <a:ext cx="3152774" cy="302075"/>
                </a:xfrm>
                <a:prstGeom prst="rect">
                  <a:avLst/>
                </a:prstGeom>
                <a:solidFill>
                  <a:srgbClr val="00FFFF"/>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2nd Tour: TUSC, SMC, NDC </a:t>
                  </a:r>
                </a:p>
              </p:txBody>
            </p:sp>
            <p:sp>
              <p:nvSpPr>
                <p:cNvPr id="65570" name="TextBox 42"/>
                <p:cNvSpPr txBox="1">
                  <a:spLocks noChangeArrowheads="1"/>
                </p:cNvSpPr>
                <p:nvPr/>
              </p:nvSpPr>
              <p:spPr bwMode="auto">
                <a:xfrm>
                  <a:off x="5241925" y="4375802"/>
                  <a:ext cx="3214688" cy="724862"/>
                </a:xfrm>
                <a:prstGeom prst="rect">
                  <a:avLst/>
                </a:prstGeom>
                <a:solidFill>
                  <a:srgbClr val="CCFF99"/>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4th Tour: SLC OIC, TUSC DH</a:t>
                  </a:r>
                </a:p>
                <a:p>
                  <a:pPr algn="ctr" eaLnBrk="1" hangingPunct="1">
                    <a:spcBef>
                      <a:spcPct val="0"/>
                    </a:spcBef>
                    <a:buClrTx/>
                    <a:buSzTx/>
                    <a:buFontTx/>
                    <a:buNone/>
                  </a:pPr>
                  <a:r>
                    <a:rPr lang="en-US" altLang="en-US" sz="1400" dirty="0">
                      <a:solidFill>
                        <a:srgbClr val="000000"/>
                      </a:solidFill>
                    </a:rPr>
                    <a:t>CUS Staff</a:t>
                  </a:r>
                </a:p>
                <a:p>
                  <a:pPr algn="ctr" eaLnBrk="1" hangingPunct="1">
                    <a:spcBef>
                      <a:spcPct val="0"/>
                    </a:spcBef>
                    <a:buClrTx/>
                    <a:buSzTx/>
                    <a:buFontTx/>
                    <a:buNone/>
                  </a:pPr>
                  <a:endParaRPr lang="en-US" altLang="en-US" sz="1400" dirty="0">
                    <a:solidFill>
                      <a:srgbClr val="000000"/>
                    </a:solidFill>
                  </a:endParaRPr>
                </a:p>
              </p:txBody>
            </p:sp>
            <p:sp>
              <p:nvSpPr>
                <p:cNvPr id="65572" name="TextBox 44"/>
                <p:cNvSpPr txBox="1">
                  <a:spLocks noChangeArrowheads="1"/>
                </p:cNvSpPr>
                <p:nvPr/>
              </p:nvSpPr>
              <p:spPr bwMode="auto">
                <a:xfrm>
                  <a:off x="5244990" y="3745899"/>
                  <a:ext cx="3190875" cy="51344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Milestone Position: TYCOM Staff, CUS Staff</a:t>
                  </a:r>
                </a:p>
              </p:txBody>
            </p:sp>
            <p:sp>
              <p:nvSpPr>
                <p:cNvPr id="65573" name="TextBox 32"/>
                <p:cNvSpPr txBox="1">
                  <a:spLocks noChangeArrowheads="1"/>
                </p:cNvSpPr>
                <p:nvPr/>
              </p:nvSpPr>
              <p:spPr bwMode="auto">
                <a:xfrm>
                  <a:off x="5241926" y="5273543"/>
                  <a:ext cx="3213100" cy="302075"/>
                </a:xfrm>
                <a:prstGeom prst="rect">
                  <a:avLst/>
                </a:prstGeom>
                <a:solidFill>
                  <a:srgbClr val="FF7C8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TUSC DH, CUS Staff</a:t>
                  </a:r>
                </a:p>
              </p:txBody>
            </p:sp>
          </p:grpSp>
        </p:grpSp>
        <p:sp>
          <p:nvSpPr>
            <p:cNvPr id="65564" name="TextBox 27"/>
            <p:cNvSpPr txBox="1">
              <a:spLocks noChangeArrowheads="1"/>
            </p:cNvSpPr>
            <p:nvPr/>
          </p:nvSpPr>
          <p:spPr bwMode="auto">
            <a:xfrm>
              <a:off x="1523807" y="6507053"/>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pic>
        <p:nvPicPr>
          <p:cNvPr id="2050" name="Picture 2" descr="Halter Marine awarded Navy contract for T-AGOS program studies | WorkB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617" y="1325266"/>
            <a:ext cx="3889375" cy="21148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t="18781" b="20157"/>
          <a:stretch/>
        </p:blipFill>
        <p:spPr>
          <a:xfrm>
            <a:off x="1193523" y="1467395"/>
            <a:ext cx="3126013" cy="1908805"/>
          </a:xfrm>
          <a:prstGeom prst="rect">
            <a:avLst/>
          </a:prstGeom>
        </p:spPr>
      </p:pic>
      <p:sp>
        <p:nvSpPr>
          <p:cNvPr id="27" name="TextBox 26"/>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28"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dirty="0">
                <a:solidFill>
                  <a:srgbClr val="002060"/>
                </a:solidFill>
                <a:latin typeface="Arial" panose="020B0604020202020204" pitchFamily="34" charset="0"/>
                <a:cs typeface="Arial" panose="020B0604020202020204" pitchFamily="34" charset="0"/>
              </a:rPr>
              <a:t>7281: Acoustic Technician</a:t>
            </a:r>
            <a:endParaRPr lang="en-US" altLang="en-US" sz="2800" b="1" dirty="0">
              <a:solidFill>
                <a:srgbClr val="002060"/>
              </a:solidFill>
              <a:latin typeface="Arial" panose="020B0604020202020204" pitchFamily="34" charset="0"/>
              <a:cs typeface="Arial" panose="020B0604020202020204" pitchFamily="34" charset="0"/>
            </a:endParaRP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52872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1"/>
          <p:cNvSpPr>
            <a:spLocks noGrp="1"/>
          </p:cNvSpPr>
          <p:nvPr>
            <p:ph idx="1"/>
          </p:nvPr>
        </p:nvSpPr>
        <p:spPr>
          <a:xfrm>
            <a:off x="277792" y="1509713"/>
            <a:ext cx="8542117" cy="4114800"/>
          </a:xfrm>
        </p:spPr>
        <p:txBody>
          <a:bodyPr>
            <a:normAutofit/>
          </a:bodyPr>
          <a:lstStyle/>
          <a:p>
            <a:r>
              <a:rPr lang="en-US" sz="2000" b="0" dirty="0"/>
              <a:t>Technical specialists in afloat (surface and/or subsurface), ashore, tactical and NSW/expeditionary communications, cyber security and network management experiences.</a:t>
            </a:r>
          </a:p>
          <a:p>
            <a:r>
              <a:rPr lang="en-US" altLang="en-US" sz="2000" b="0" dirty="0"/>
              <a:t>Source Enlisted Rating: IT/ITS, ET/ETR who </a:t>
            </a:r>
            <a:r>
              <a:rPr lang="en-US" sz="2000" b="0" dirty="0"/>
              <a:t>have earned the Enlisted Information Warfare Specialist (EIWS) qualification</a:t>
            </a:r>
            <a:endParaRPr lang="en-US" altLang="en-US" sz="2000" b="0" dirty="0"/>
          </a:p>
          <a:p>
            <a:endParaRPr lang="en-US" altLang="en-US" sz="2000" b="0" dirty="0"/>
          </a:p>
        </p:txBody>
      </p:sp>
      <p:sp>
        <p:nvSpPr>
          <p:cNvPr id="59397" name="AutoShape 4" descr="Image result for navy divers shorts"/>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b="0" dirty="0"/>
          </a:p>
        </p:txBody>
      </p:sp>
      <p:sp>
        <p:nvSpPr>
          <p:cNvPr id="12" name="TextBox 11"/>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13"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dirty="0">
                <a:solidFill>
                  <a:srgbClr val="002060"/>
                </a:solidFill>
                <a:latin typeface="Arial" panose="020B0604020202020204" pitchFamily="34" charset="0"/>
                <a:cs typeface="Arial" panose="020B0604020202020204" pitchFamily="34" charset="0"/>
              </a:rPr>
              <a:t>7821: Information Systems Technician</a:t>
            </a:r>
          </a:p>
          <a:p>
            <a:endParaRPr lang="en-US" altLang="en-US" sz="28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558620" y="3879938"/>
            <a:ext cx="3550419" cy="2659387"/>
          </a:xfrm>
          <a:prstGeom prst="rect">
            <a:avLst/>
          </a:prstGeom>
        </p:spPr>
      </p:pic>
      <p:sp>
        <p:nvSpPr>
          <p:cNvPr id="2" name="AutoShape 2" descr="Naval Computer and Telecommunications Area Master Station, Pacific (NCTAMS  PAC) | Wahiawa HI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3513197" y="3413353"/>
            <a:ext cx="2071306" cy="1796278"/>
          </a:xfrm>
          <a:prstGeom prst="rect">
            <a:avLst/>
          </a:prstGeom>
        </p:spPr>
      </p:pic>
      <p:pic>
        <p:nvPicPr>
          <p:cNvPr id="6" name="Picture 5"/>
          <p:cNvPicPr>
            <a:picLocks noChangeAspect="1"/>
          </p:cNvPicPr>
          <p:nvPr/>
        </p:nvPicPr>
        <p:blipFill>
          <a:blip r:embed="rId5"/>
          <a:stretch>
            <a:fillRect/>
          </a:stretch>
        </p:blipFill>
        <p:spPr>
          <a:xfrm>
            <a:off x="63500" y="3879938"/>
            <a:ext cx="3352160" cy="2627255"/>
          </a:xfrm>
          <a:prstGeom prst="rect">
            <a:avLst/>
          </a:prstGeom>
        </p:spPr>
      </p:pic>
    </p:spTree>
    <p:extLst>
      <p:ext uri="{BB962C8B-B14F-4D97-AF65-F5344CB8AC3E}">
        <p14:creationId xmlns:p14="http://schemas.microsoft.com/office/powerpoint/2010/main" val="74394231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AutoShape 4" descr="Image result for navy divers shorts"/>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b="0" dirty="0"/>
          </a:p>
        </p:txBody>
      </p:sp>
      <p:grpSp>
        <p:nvGrpSpPr>
          <p:cNvPr id="12" name="Group 31"/>
          <p:cNvGrpSpPr>
            <a:grpSpLocks/>
          </p:cNvGrpSpPr>
          <p:nvPr/>
        </p:nvGrpSpPr>
        <p:grpSpPr bwMode="auto">
          <a:xfrm>
            <a:off x="468313" y="2614616"/>
            <a:ext cx="8083551" cy="4134638"/>
            <a:chOff x="382363" y="2650932"/>
            <a:chExt cx="8083776" cy="4057382"/>
          </a:xfrm>
        </p:grpSpPr>
        <p:grpSp>
          <p:nvGrpSpPr>
            <p:cNvPr id="13" name="Group 30"/>
            <p:cNvGrpSpPr>
              <a:grpSpLocks/>
            </p:cNvGrpSpPr>
            <p:nvPr/>
          </p:nvGrpSpPr>
          <p:grpSpPr bwMode="auto">
            <a:xfrm>
              <a:off x="382363" y="2650932"/>
              <a:ext cx="8083776" cy="3784439"/>
              <a:chOff x="382363" y="2650932"/>
              <a:chExt cx="8083776" cy="3784439"/>
            </a:xfrm>
          </p:grpSpPr>
          <p:grpSp>
            <p:nvGrpSpPr>
              <p:cNvPr id="15" name="Group 38"/>
              <p:cNvGrpSpPr>
                <a:grpSpLocks/>
              </p:cNvGrpSpPr>
              <p:nvPr/>
            </p:nvGrpSpPr>
            <p:grpSpPr bwMode="auto">
              <a:xfrm>
                <a:off x="382363" y="3768819"/>
                <a:ext cx="830368" cy="2641700"/>
                <a:chOff x="764892" y="3838100"/>
                <a:chExt cx="830134" cy="2572056"/>
              </a:xfrm>
            </p:grpSpPr>
            <p:sp>
              <p:nvSpPr>
                <p:cNvPr id="28" name="TextBox 18"/>
                <p:cNvSpPr txBox="1">
                  <a:spLocks noChangeArrowheads="1"/>
                </p:cNvSpPr>
                <p:nvPr/>
              </p:nvSpPr>
              <p:spPr bwMode="auto">
                <a:xfrm>
                  <a:off x="849481" y="6102379"/>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0 YCS</a:t>
                  </a:r>
                </a:p>
              </p:txBody>
            </p:sp>
            <p:sp>
              <p:nvSpPr>
                <p:cNvPr id="29" name="TextBox 19"/>
                <p:cNvSpPr txBox="1">
                  <a:spLocks noChangeArrowheads="1"/>
                </p:cNvSpPr>
                <p:nvPr/>
              </p:nvSpPr>
              <p:spPr bwMode="auto">
                <a:xfrm>
                  <a:off x="839371" y="5733714"/>
                  <a:ext cx="700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3 YCS</a:t>
                  </a:r>
                </a:p>
              </p:txBody>
            </p:sp>
            <p:sp>
              <p:nvSpPr>
                <p:cNvPr id="30" name="TextBox 20"/>
                <p:cNvSpPr txBox="1">
                  <a:spLocks noChangeArrowheads="1"/>
                </p:cNvSpPr>
                <p:nvPr/>
              </p:nvSpPr>
              <p:spPr bwMode="auto">
                <a:xfrm>
                  <a:off x="873922" y="5245660"/>
                  <a:ext cx="700592"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7 YCS</a:t>
                  </a:r>
                </a:p>
              </p:txBody>
            </p:sp>
            <p:sp>
              <p:nvSpPr>
                <p:cNvPr id="31" name="TextBox 21"/>
                <p:cNvSpPr txBox="1">
                  <a:spLocks noChangeArrowheads="1"/>
                </p:cNvSpPr>
                <p:nvPr/>
              </p:nvSpPr>
              <p:spPr bwMode="auto">
                <a:xfrm>
                  <a:off x="802154" y="4864171"/>
                  <a:ext cx="79008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11 YCS</a:t>
                  </a:r>
                </a:p>
              </p:txBody>
            </p:sp>
            <p:sp>
              <p:nvSpPr>
                <p:cNvPr id="32" name="TextBox 22"/>
                <p:cNvSpPr txBox="1">
                  <a:spLocks noChangeArrowheads="1"/>
                </p:cNvSpPr>
                <p:nvPr/>
              </p:nvSpPr>
              <p:spPr bwMode="auto">
                <a:xfrm>
                  <a:off x="795075" y="4610573"/>
                  <a:ext cx="799951"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15 YCS</a:t>
                  </a:r>
                </a:p>
              </p:txBody>
            </p:sp>
            <p:sp>
              <p:nvSpPr>
                <p:cNvPr id="33" name="TextBox 23"/>
                <p:cNvSpPr txBox="1">
                  <a:spLocks noChangeArrowheads="1"/>
                </p:cNvSpPr>
                <p:nvPr/>
              </p:nvSpPr>
              <p:spPr bwMode="auto">
                <a:xfrm>
                  <a:off x="764892" y="3838100"/>
                  <a:ext cx="234300" cy="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 </a:t>
                  </a:r>
                </a:p>
              </p:txBody>
            </p:sp>
          </p:grpSp>
          <p:grpSp>
            <p:nvGrpSpPr>
              <p:cNvPr id="16" name="Group 39"/>
              <p:cNvGrpSpPr>
                <a:grpSpLocks/>
              </p:cNvGrpSpPr>
              <p:nvPr/>
            </p:nvGrpSpPr>
            <p:grpSpPr bwMode="auto">
              <a:xfrm>
                <a:off x="4237872" y="2650932"/>
                <a:ext cx="757293" cy="3744956"/>
                <a:chOff x="7618457" y="2868356"/>
                <a:chExt cx="757931" cy="3529252"/>
              </a:xfrm>
            </p:grpSpPr>
            <p:sp>
              <p:nvSpPr>
                <p:cNvPr id="23" name="TextBox 26"/>
                <p:cNvSpPr txBox="1">
                  <a:spLocks noChangeArrowheads="1"/>
                </p:cNvSpPr>
                <p:nvPr/>
              </p:nvSpPr>
              <p:spPr bwMode="auto">
                <a:xfrm>
                  <a:off x="7645635" y="6112978"/>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CWO2</a:t>
                  </a:r>
                </a:p>
              </p:txBody>
            </p:sp>
            <p:sp>
              <p:nvSpPr>
                <p:cNvPr id="24" name="TextBox 27"/>
                <p:cNvSpPr txBox="1">
                  <a:spLocks noChangeArrowheads="1"/>
                </p:cNvSpPr>
                <p:nvPr/>
              </p:nvSpPr>
              <p:spPr bwMode="auto">
                <a:xfrm>
                  <a:off x="7652484" y="5300133"/>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CWO4</a:t>
                  </a:r>
                </a:p>
              </p:txBody>
            </p:sp>
            <p:sp>
              <p:nvSpPr>
                <p:cNvPr id="25" name="TextBox 28"/>
                <p:cNvSpPr txBox="1">
                  <a:spLocks noChangeArrowheads="1"/>
                </p:cNvSpPr>
                <p:nvPr/>
              </p:nvSpPr>
              <p:spPr bwMode="auto">
                <a:xfrm>
                  <a:off x="7645635" y="5734662"/>
                  <a:ext cx="723904"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CWO3</a:t>
                  </a:r>
                </a:p>
              </p:txBody>
            </p:sp>
            <p:sp>
              <p:nvSpPr>
                <p:cNvPr id="26" name="TextBox 29"/>
                <p:cNvSpPr txBox="1">
                  <a:spLocks noChangeArrowheads="1"/>
                </p:cNvSpPr>
                <p:nvPr/>
              </p:nvSpPr>
              <p:spPr bwMode="auto">
                <a:xfrm>
                  <a:off x="7652483" y="4878346"/>
                  <a:ext cx="723905"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CWO5</a:t>
                  </a:r>
                </a:p>
              </p:txBody>
            </p:sp>
            <p:sp>
              <p:nvSpPr>
                <p:cNvPr id="27" name="TextBox 31"/>
                <p:cNvSpPr txBox="1">
                  <a:spLocks noChangeArrowheads="1"/>
                </p:cNvSpPr>
                <p:nvPr/>
              </p:nvSpPr>
              <p:spPr bwMode="auto">
                <a:xfrm>
                  <a:off x="7618457" y="2868356"/>
                  <a:ext cx="184892"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endParaRPr lang="en-US" altLang="en-US" sz="1400" dirty="0">
                    <a:solidFill>
                      <a:srgbClr val="000000"/>
                    </a:solidFill>
                  </a:endParaRPr>
                </a:p>
              </p:txBody>
            </p:sp>
          </p:grpSp>
          <p:grpSp>
            <p:nvGrpSpPr>
              <p:cNvPr id="17" name="Group 29"/>
              <p:cNvGrpSpPr>
                <a:grpSpLocks/>
              </p:cNvGrpSpPr>
              <p:nvPr/>
            </p:nvGrpSpPr>
            <p:grpSpPr bwMode="auto">
              <a:xfrm>
                <a:off x="5241925" y="3873418"/>
                <a:ext cx="3224214" cy="2561953"/>
                <a:chOff x="5241925" y="3873418"/>
                <a:chExt cx="3224214" cy="2561953"/>
              </a:xfrm>
            </p:grpSpPr>
            <p:sp>
              <p:nvSpPr>
                <p:cNvPr id="18" name="TextBox 40"/>
                <p:cNvSpPr txBox="1">
                  <a:spLocks noChangeArrowheads="1"/>
                </p:cNvSpPr>
                <p:nvPr/>
              </p:nvSpPr>
              <p:spPr bwMode="auto">
                <a:xfrm>
                  <a:off x="5253039" y="6133345"/>
                  <a:ext cx="3179762" cy="302026"/>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1st Tour : NCTAMS/NCTS, Sea Duty</a:t>
                  </a:r>
                </a:p>
              </p:txBody>
            </p:sp>
            <p:sp>
              <p:nvSpPr>
                <p:cNvPr id="19" name="TextBox 41"/>
                <p:cNvSpPr txBox="1">
                  <a:spLocks noChangeArrowheads="1"/>
                </p:cNvSpPr>
                <p:nvPr/>
              </p:nvSpPr>
              <p:spPr bwMode="auto">
                <a:xfrm>
                  <a:off x="5241925" y="5650151"/>
                  <a:ext cx="3224213" cy="302026"/>
                </a:xfrm>
                <a:prstGeom prst="rect">
                  <a:avLst/>
                </a:prstGeom>
                <a:solidFill>
                  <a:srgbClr val="00FFFF"/>
                </a:solidFill>
                <a:ln w="9525">
                  <a:solidFill>
                    <a:schemeClr val="tx1"/>
                  </a:solidFill>
                  <a:miter lim="800000"/>
                  <a:headEnd/>
                  <a:tailEnd/>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FontTx/>
                    <a:buNone/>
                  </a:pPr>
                  <a:r>
                    <a:rPr lang="en-US" altLang="en-US" sz="1400" dirty="0">
                      <a:solidFill>
                        <a:srgbClr val="000000"/>
                      </a:solidFill>
                    </a:rPr>
                    <a:t>2nd Tour: NCTAMS/NCTS, Sea Duty</a:t>
                  </a:r>
                </a:p>
              </p:txBody>
            </p:sp>
            <p:sp>
              <p:nvSpPr>
                <p:cNvPr id="20" name="TextBox 42"/>
                <p:cNvSpPr txBox="1">
                  <a:spLocks noChangeArrowheads="1"/>
                </p:cNvSpPr>
                <p:nvPr/>
              </p:nvSpPr>
              <p:spPr bwMode="auto">
                <a:xfrm>
                  <a:off x="5241926" y="4363951"/>
                  <a:ext cx="3214688" cy="513444"/>
                </a:xfrm>
                <a:prstGeom prst="rect">
                  <a:avLst/>
                </a:prstGeom>
                <a:solidFill>
                  <a:srgbClr val="CCFF99"/>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ClrTx/>
                    <a:buSzTx/>
                    <a:buNone/>
                  </a:pPr>
                  <a:r>
                    <a:rPr lang="en-US" altLang="en-US" sz="1400" dirty="0">
                      <a:solidFill>
                        <a:srgbClr val="000000"/>
                      </a:solidFill>
                    </a:rPr>
                    <a:t>4th Tour: #FLT Staff, </a:t>
                  </a:r>
                  <a:r>
                    <a:rPr lang="en-US" sz="1400" dirty="0"/>
                    <a:t>NCTAMS, OIC, TYCOM/SYSCOM</a:t>
                  </a:r>
                  <a:endParaRPr lang="en-US" altLang="en-US" sz="1400" dirty="0">
                    <a:solidFill>
                      <a:srgbClr val="000000"/>
                    </a:solidFill>
                  </a:endParaRPr>
                </a:p>
              </p:txBody>
            </p:sp>
            <p:sp>
              <p:nvSpPr>
                <p:cNvPr id="21" name="TextBox 44"/>
                <p:cNvSpPr txBox="1">
                  <a:spLocks noChangeArrowheads="1"/>
                </p:cNvSpPr>
                <p:nvPr/>
              </p:nvSpPr>
              <p:spPr bwMode="auto">
                <a:xfrm>
                  <a:off x="5253039" y="3873418"/>
                  <a:ext cx="3190875" cy="302026"/>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buNone/>
                  </a:pPr>
                  <a:r>
                    <a:rPr lang="en-US" altLang="en-US" sz="1400" dirty="0">
                      <a:solidFill>
                        <a:srgbClr val="000000"/>
                      </a:solidFill>
                    </a:rPr>
                    <a:t>#FLT Staff, </a:t>
                  </a:r>
                  <a:r>
                    <a:rPr lang="en-US" sz="1400" dirty="0"/>
                    <a:t>NCTAMS TA, OIC</a:t>
                  </a:r>
                </a:p>
              </p:txBody>
            </p:sp>
            <p:sp>
              <p:nvSpPr>
                <p:cNvPr id="22" name="TextBox 32"/>
                <p:cNvSpPr txBox="1">
                  <a:spLocks noChangeArrowheads="1"/>
                </p:cNvSpPr>
                <p:nvPr/>
              </p:nvSpPr>
              <p:spPr bwMode="auto">
                <a:xfrm>
                  <a:off x="5253039" y="5013660"/>
                  <a:ext cx="3213100" cy="513444"/>
                </a:xfrm>
                <a:prstGeom prst="rect">
                  <a:avLst/>
                </a:prstGeom>
                <a:solidFill>
                  <a:srgbClr val="FF7C80"/>
                </a:solidFill>
                <a:ln w="9525">
                  <a:solidFill>
                    <a:schemeClr val="tx1"/>
                  </a:solidFill>
                  <a:miter lim="800000"/>
                  <a:headEnd/>
                  <a:tailEnd/>
                </a:ln>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3rd Tour: NCTAMS, NIWDC, DISA, TYCOM/SYSTCOM</a:t>
                  </a:r>
                </a:p>
              </p:txBody>
            </p:sp>
          </p:grpSp>
        </p:grpSp>
        <p:sp>
          <p:nvSpPr>
            <p:cNvPr id="14" name="TextBox 27"/>
            <p:cNvSpPr txBox="1">
              <a:spLocks noChangeArrowheads="1"/>
            </p:cNvSpPr>
            <p:nvPr/>
          </p:nvSpPr>
          <p:spPr bwMode="auto">
            <a:xfrm>
              <a:off x="1523806" y="6400339"/>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spcBef>
                  <a:spcPct val="0"/>
                </a:spcBef>
                <a:buClrTx/>
                <a:buSzTx/>
                <a:buFontTx/>
                <a:buNone/>
              </a:pPr>
              <a:r>
                <a:rPr lang="en-US" altLang="en-US" sz="1400" dirty="0">
                  <a:solidFill>
                    <a:srgbClr val="000000"/>
                  </a:solidFill>
                </a:rPr>
                <a:t>36 Month Tour Lengths</a:t>
              </a:r>
            </a:p>
          </p:txBody>
        </p:sp>
      </p:grpSp>
      <p:graphicFrame>
        <p:nvGraphicFramePr>
          <p:cNvPr id="34" name="Table 33"/>
          <p:cNvGraphicFramePr>
            <a:graphicFrameLocks noGrp="1"/>
          </p:cNvGraphicFramePr>
          <p:nvPr>
            <p:extLst>
              <p:ext uri="{D42A27DB-BD31-4B8C-83A1-F6EECF244321}">
                <p14:modId xmlns:p14="http://schemas.microsoft.com/office/powerpoint/2010/main" val="111397357"/>
              </p:ext>
            </p:extLst>
          </p:nvPr>
        </p:nvGraphicFramePr>
        <p:xfrm>
          <a:off x="1281226" y="3726371"/>
          <a:ext cx="3073400" cy="2591922"/>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20000"/>
                    </a:ext>
                  </a:extLst>
                </a:gridCol>
              </a:tblGrid>
              <a:tr h="823177">
                <a:tc>
                  <a:txBody>
                    <a:bodyPr/>
                    <a:lstStyle/>
                    <a:p>
                      <a:pPr algn="ctr"/>
                      <a:r>
                        <a:rPr lang="en-US" sz="1800" b="1" dirty="0"/>
                        <a:t>Assignments</a:t>
                      </a:r>
                    </a:p>
                  </a:txBody>
                  <a:tcPr marL="91462" marR="91462" marT="45703" marB="45703" anchor="ctr"/>
                </a:tc>
                <a:extLst>
                  <a:ext uri="{0D108BD9-81ED-4DB2-BD59-A6C34878D82A}">
                    <a16:rowId xmlns:a16="http://schemas.microsoft.com/office/drawing/2014/main" val="10000"/>
                  </a:ext>
                </a:extLst>
              </a:tr>
              <a:tr h="422702">
                <a:tc>
                  <a:txBody>
                    <a:bodyPr/>
                    <a:lstStyle/>
                    <a:p>
                      <a:pPr algn="ctr"/>
                      <a:r>
                        <a:rPr lang="en-US" sz="1100" b="1" dirty="0">
                          <a:solidFill>
                            <a:schemeClr val="tx1"/>
                          </a:solidFill>
                        </a:rPr>
                        <a:t>NCTAMS Tech Advisor; Numbered Fleet Staff, OIC</a:t>
                      </a:r>
                      <a:endParaRPr lang="en-US" sz="1100" b="1" dirty="0"/>
                    </a:p>
                  </a:txBody>
                  <a:tcPr marL="91462" marR="91462" marT="45703" marB="45703" anchor="ctr"/>
                </a:tc>
                <a:extLst>
                  <a:ext uri="{0D108BD9-81ED-4DB2-BD59-A6C34878D82A}">
                    <a16:rowId xmlns:a16="http://schemas.microsoft.com/office/drawing/2014/main" val="10001"/>
                  </a:ext>
                </a:extLst>
              </a:tr>
              <a:tr h="360864">
                <a:tc>
                  <a:txBody>
                    <a:bodyPr/>
                    <a:lstStyle/>
                    <a:p>
                      <a:pPr algn="ctr"/>
                      <a:r>
                        <a:rPr lang="en-US" sz="1100" b="1" dirty="0"/>
                        <a:t>COMMO Afloat;  Info Sys</a:t>
                      </a:r>
                      <a:r>
                        <a:rPr lang="en-US" sz="1100" b="1" baseline="0" dirty="0"/>
                        <a:t> </a:t>
                      </a:r>
                      <a:r>
                        <a:rPr lang="en-US" sz="1100" b="1" baseline="0" dirty="0" err="1"/>
                        <a:t>Mgr</a:t>
                      </a:r>
                      <a:r>
                        <a:rPr lang="en-US" sz="1100" b="1" baseline="0" dirty="0"/>
                        <a:t>; </a:t>
                      </a:r>
                      <a:r>
                        <a:rPr lang="en-US" sz="1100" b="1" dirty="0"/>
                        <a:t>NSW/Expeditionary</a:t>
                      </a:r>
                    </a:p>
                  </a:txBody>
                  <a:tcPr marL="91462" marR="91462" marT="45703" marB="45703" anchor="ctr"/>
                </a:tc>
                <a:extLst>
                  <a:ext uri="{0D108BD9-81ED-4DB2-BD59-A6C34878D82A}">
                    <a16:rowId xmlns:a16="http://schemas.microsoft.com/office/drawing/2014/main" val="10002"/>
                  </a:ext>
                </a:extLst>
              </a:tr>
              <a:tr h="488687">
                <a:tc>
                  <a:txBody>
                    <a:bodyPr/>
                    <a:lstStyle/>
                    <a:p>
                      <a:pPr algn="ctr"/>
                      <a:r>
                        <a:rPr lang="en-US" sz="1100" b="1" dirty="0"/>
                        <a:t>COMMO Afloat;  Info Sys</a:t>
                      </a:r>
                      <a:r>
                        <a:rPr lang="en-US" sz="1100" b="1" baseline="0" dirty="0"/>
                        <a:t> </a:t>
                      </a:r>
                      <a:r>
                        <a:rPr lang="en-US" sz="1100" b="1" baseline="0" dirty="0" err="1"/>
                        <a:t>Mgr</a:t>
                      </a:r>
                      <a:r>
                        <a:rPr lang="en-US" sz="1100" b="1" baseline="0" dirty="0"/>
                        <a:t>; </a:t>
                      </a:r>
                      <a:r>
                        <a:rPr lang="en-US" sz="1100" b="1" dirty="0"/>
                        <a:t>NSW/Expeditionary</a:t>
                      </a:r>
                    </a:p>
                  </a:txBody>
                  <a:tcPr marL="91462" marR="91462" marT="45703" marB="45703" anchor="ctr"/>
                </a:tc>
                <a:extLst>
                  <a:ext uri="{0D108BD9-81ED-4DB2-BD59-A6C34878D82A}">
                    <a16:rowId xmlns:a16="http://schemas.microsoft.com/office/drawing/2014/main" val="10003"/>
                  </a:ext>
                </a:extLst>
              </a:tr>
              <a:tr h="360864">
                <a:tc>
                  <a:txBody>
                    <a:bodyPr/>
                    <a:lstStyle/>
                    <a:p>
                      <a:pPr algn="ctr"/>
                      <a:r>
                        <a:rPr lang="en-US" sz="1100" b="1" dirty="0"/>
                        <a:t>COMMO Afloat;  Info Sys</a:t>
                      </a:r>
                      <a:r>
                        <a:rPr lang="en-US" sz="1100" b="1" baseline="0" dirty="0"/>
                        <a:t> </a:t>
                      </a:r>
                      <a:r>
                        <a:rPr lang="en-US" sz="1100" b="1" baseline="0" dirty="0" err="1"/>
                        <a:t>Mgr</a:t>
                      </a:r>
                      <a:r>
                        <a:rPr lang="en-US" sz="1100" b="1" baseline="0" dirty="0"/>
                        <a:t>; </a:t>
                      </a:r>
                      <a:r>
                        <a:rPr lang="en-US" sz="1100" b="1" dirty="0"/>
                        <a:t>NSW/Expeditionary</a:t>
                      </a:r>
                    </a:p>
                  </a:txBody>
                  <a:tcPr marL="91462" marR="91462" marT="45703" marB="45703" anchor="ctr"/>
                </a:tc>
                <a:extLst>
                  <a:ext uri="{0D108BD9-81ED-4DB2-BD59-A6C34878D82A}">
                    <a16:rowId xmlns:a16="http://schemas.microsoft.com/office/drawing/2014/main" val="10004"/>
                  </a:ext>
                </a:extLst>
              </a:tr>
            </a:tbl>
          </a:graphicData>
        </a:graphic>
      </p:graphicFrame>
      <p:sp>
        <p:nvSpPr>
          <p:cNvPr id="35" name="TextBox 34"/>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36" name="Rectangle 3"/>
          <p:cNvSpPr txBox="1">
            <a:spLocks noChangeArrowheads="1"/>
          </p:cNvSpPr>
          <p:nvPr/>
        </p:nvSpPr>
        <p:spPr>
          <a:xfrm>
            <a:off x="2264548" y="573602"/>
            <a:ext cx="6705600" cy="538716"/>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sz="2800" dirty="0">
                <a:solidFill>
                  <a:srgbClr val="002060"/>
                </a:solidFill>
                <a:latin typeface="Arial" panose="020B0604020202020204" pitchFamily="34" charset="0"/>
                <a:cs typeface="Arial" panose="020B0604020202020204" pitchFamily="34" charset="0"/>
              </a:rPr>
              <a:t>7821: Information Systems Technician</a:t>
            </a:r>
            <a:endParaRPr lang="en-US" altLang="en-US" sz="2800" b="1" dirty="0">
              <a:solidFill>
                <a:srgbClr val="002060"/>
              </a:solidFill>
              <a:latin typeface="Arial" panose="020B0604020202020204" pitchFamily="34" charset="0"/>
              <a:cs typeface="Arial" panose="020B0604020202020204" pitchFamily="34" charset="0"/>
            </a:endParaRPr>
          </a:p>
          <a:p>
            <a:endParaRPr lang="en-US" altLang="en-US" sz="2800" b="1" dirty="0">
              <a:solidFill>
                <a:srgbClr val="002060"/>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stretch>
            <a:fillRect/>
          </a:stretch>
        </p:blipFill>
        <p:spPr>
          <a:xfrm>
            <a:off x="4702660" y="1590076"/>
            <a:ext cx="3815868" cy="2061834"/>
          </a:xfrm>
          <a:prstGeom prst="rect">
            <a:avLst/>
          </a:prstGeom>
        </p:spPr>
      </p:pic>
      <p:pic>
        <p:nvPicPr>
          <p:cNvPr id="37" name="Picture 4" descr="https://www.navycs.com/officer/images/infodom-off.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93" y="1721713"/>
            <a:ext cx="3440776" cy="13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23935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algn="ctr" eaLnBrk="0" hangingPunct="0"/>
            <a:r>
              <a:rPr lang="en-US" kern="0" dirty="0">
                <a:solidFill>
                  <a:srgbClr val="FFFF66"/>
                </a:solidFill>
                <a:latin typeface="+mn-lt"/>
                <a:cs typeface="Times New Roman"/>
              </a:rPr>
              <a:t>THIS MAP IS NOT ALL-INCLUSIVE</a:t>
            </a:r>
            <a:endParaRPr lang="en-US" dirty="0">
              <a:solidFill>
                <a:srgbClr val="FFFF66"/>
              </a:solidFill>
              <a:latin typeface="+mn-lt"/>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121"/>
          <a:stretch/>
        </p:blipFill>
        <p:spPr>
          <a:xfrm>
            <a:off x="1273388" y="1295400"/>
            <a:ext cx="7343030" cy="41972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57" y="5449479"/>
            <a:ext cx="1103355" cy="584154"/>
          </a:xfrm>
          <a:prstGeom prst="rect">
            <a:avLst/>
          </a:prstGeom>
        </p:spPr>
      </p:pic>
      <p:sp>
        <p:nvSpPr>
          <p:cNvPr id="3" name="5-Point Star 2"/>
          <p:cNvSpPr/>
          <p:nvPr/>
        </p:nvSpPr>
        <p:spPr bwMode="auto">
          <a:xfrm>
            <a:off x="1587461" y="1415521"/>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Times New Roman" pitchFamily="18" charset="0"/>
            </a:endParaRPr>
          </a:p>
        </p:txBody>
      </p:sp>
      <p:sp>
        <p:nvSpPr>
          <p:cNvPr id="4" name="TextBox 3"/>
          <p:cNvSpPr txBox="1"/>
          <p:nvPr/>
        </p:nvSpPr>
        <p:spPr>
          <a:xfrm>
            <a:off x="1950850" y="1561175"/>
            <a:ext cx="683601" cy="553998"/>
          </a:xfrm>
          <a:prstGeom prst="rect">
            <a:avLst/>
          </a:prstGeom>
          <a:noFill/>
        </p:spPr>
        <p:txBody>
          <a:bodyPr wrap="square" rtlCol="0">
            <a:spAutoFit/>
          </a:bodyPr>
          <a:lstStyle/>
          <a:p>
            <a:r>
              <a:rPr lang="en-US" sz="1000" u="sng" dirty="0"/>
              <a:t>Puget Sound</a:t>
            </a:r>
          </a:p>
          <a:p>
            <a:r>
              <a:rPr lang="en-US" sz="1000" dirty="0"/>
              <a:t>All</a:t>
            </a:r>
          </a:p>
        </p:txBody>
      </p:sp>
      <p:sp>
        <p:nvSpPr>
          <p:cNvPr id="11" name="TextBox 10"/>
          <p:cNvSpPr txBox="1"/>
          <p:nvPr/>
        </p:nvSpPr>
        <p:spPr>
          <a:xfrm>
            <a:off x="337281" y="5168001"/>
            <a:ext cx="1921934" cy="400110"/>
          </a:xfrm>
          <a:prstGeom prst="rect">
            <a:avLst/>
          </a:prstGeom>
          <a:noFill/>
        </p:spPr>
        <p:txBody>
          <a:bodyPr wrap="square" rtlCol="0">
            <a:spAutoFit/>
          </a:bodyPr>
          <a:lstStyle/>
          <a:p>
            <a:r>
              <a:rPr lang="en-US" sz="1000" u="sng" dirty="0"/>
              <a:t>Pearl Harbor</a:t>
            </a:r>
          </a:p>
          <a:p>
            <a:r>
              <a:rPr lang="en-US" sz="1000" dirty="0"/>
              <a:t>All</a:t>
            </a:r>
          </a:p>
        </p:txBody>
      </p:sp>
      <p:sp>
        <p:nvSpPr>
          <p:cNvPr id="12" name="5-Point Star 11"/>
          <p:cNvSpPr/>
          <p:nvPr/>
        </p:nvSpPr>
        <p:spPr bwMode="auto">
          <a:xfrm>
            <a:off x="483480" y="5348614"/>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13" name="5-Point Star 12"/>
          <p:cNvSpPr/>
          <p:nvPr/>
        </p:nvSpPr>
        <p:spPr bwMode="auto">
          <a:xfrm>
            <a:off x="1762427" y="3928252"/>
            <a:ext cx="330667" cy="277641"/>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14" name="TextBox 13"/>
          <p:cNvSpPr txBox="1"/>
          <p:nvPr/>
        </p:nvSpPr>
        <p:spPr>
          <a:xfrm>
            <a:off x="989883" y="4199364"/>
            <a:ext cx="1921934" cy="400110"/>
          </a:xfrm>
          <a:prstGeom prst="rect">
            <a:avLst/>
          </a:prstGeom>
          <a:noFill/>
        </p:spPr>
        <p:txBody>
          <a:bodyPr wrap="square" rtlCol="0">
            <a:spAutoFit/>
          </a:bodyPr>
          <a:lstStyle/>
          <a:p>
            <a:r>
              <a:rPr lang="en-US" sz="1000" u="sng" dirty="0"/>
              <a:t>San Diego</a:t>
            </a:r>
          </a:p>
          <a:p>
            <a:r>
              <a:rPr lang="en-US" sz="1000" dirty="0"/>
              <a:t>All except 7281</a:t>
            </a:r>
          </a:p>
        </p:txBody>
      </p:sp>
      <p:sp>
        <p:nvSpPr>
          <p:cNvPr id="15" name="5-Point Star 14"/>
          <p:cNvSpPr/>
          <p:nvPr/>
        </p:nvSpPr>
        <p:spPr bwMode="auto">
          <a:xfrm>
            <a:off x="7352586" y="3904366"/>
            <a:ext cx="152396" cy="154403"/>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20" name="TextBox 19"/>
          <p:cNvSpPr txBox="1"/>
          <p:nvPr/>
        </p:nvSpPr>
        <p:spPr>
          <a:xfrm>
            <a:off x="5683022" y="4155475"/>
            <a:ext cx="1097004" cy="400110"/>
          </a:xfrm>
          <a:prstGeom prst="rect">
            <a:avLst/>
          </a:prstGeom>
          <a:noFill/>
        </p:spPr>
        <p:txBody>
          <a:bodyPr wrap="square" rtlCol="0">
            <a:spAutoFit/>
          </a:bodyPr>
          <a:lstStyle/>
          <a:p>
            <a:r>
              <a:rPr lang="en-US" sz="1000" u="sng" dirty="0"/>
              <a:t>Panama City</a:t>
            </a:r>
          </a:p>
          <a:p>
            <a:r>
              <a:rPr lang="en-US" sz="1000" dirty="0"/>
              <a:t>7201</a:t>
            </a:r>
          </a:p>
        </p:txBody>
      </p:sp>
      <p:sp>
        <p:nvSpPr>
          <p:cNvPr id="22" name="5-Point Star 21"/>
          <p:cNvSpPr/>
          <p:nvPr/>
        </p:nvSpPr>
        <p:spPr bwMode="auto">
          <a:xfrm>
            <a:off x="7819382" y="2388989"/>
            <a:ext cx="364882" cy="325161"/>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24" name="5-Point Star 23"/>
          <p:cNvSpPr/>
          <p:nvPr/>
        </p:nvSpPr>
        <p:spPr bwMode="auto">
          <a:xfrm>
            <a:off x="7504982" y="3192563"/>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30" name="5-Point Star 29"/>
          <p:cNvSpPr/>
          <p:nvPr/>
        </p:nvSpPr>
        <p:spPr bwMode="auto">
          <a:xfrm>
            <a:off x="7228408" y="4602041"/>
            <a:ext cx="349769" cy="346514"/>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pic>
        <p:nvPicPr>
          <p:cNvPr id="10" name="Picture 9"/>
          <p:cNvPicPr>
            <a:picLocks noChangeAspect="1"/>
          </p:cNvPicPr>
          <p:nvPr/>
        </p:nvPicPr>
        <p:blipFill>
          <a:blip r:embed="rId5"/>
          <a:stretch>
            <a:fillRect/>
          </a:stretch>
        </p:blipFill>
        <p:spPr>
          <a:xfrm>
            <a:off x="2415375" y="5548178"/>
            <a:ext cx="709690" cy="745337"/>
          </a:xfrm>
          <a:prstGeom prst="rect">
            <a:avLst/>
          </a:prstGeom>
        </p:spPr>
      </p:pic>
      <p:sp>
        <p:nvSpPr>
          <p:cNvPr id="26" name="5-Point Star 25"/>
          <p:cNvSpPr/>
          <p:nvPr/>
        </p:nvSpPr>
        <p:spPr bwMode="auto">
          <a:xfrm>
            <a:off x="2429302" y="5565014"/>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32" name="TextBox 31"/>
          <p:cNvSpPr txBox="1"/>
          <p:nvPr/>
        </p:nvSpPr>
        <p:spPr>
          <a:xfrm>
            <a:off x="2960015" y="5396033"/>
            <a:ext cx="1229334" cy="707886"/>
          </a:xfrm>
          <a:prstGeom prst="rect">
            <a:avLst/>
          </a:prstGeom>
          <a:noFill/>
        </p:spPr>
        <p:txBody>
          <a:bodyPr wrap="square" rtlCol="0">
            <a:spAutoFit/>
          </a:bodyPr>
          <a:lstStyle/>
          <a:p>
            <a:r>
              <a:rPr lang="en-US" sz="1000" u="sng" dirty="0"/>
              <a:t>Guam</a:t>
            </a:r>
          </a:p>
          <a:p>
            <a:r>
              <a:rPr lang="en-US" sz="1000" dirty="0"/>
              <a:t>6230 thru 6290</a:t>
            </a:r>
          </a:p>
          <a:p>
            <a:r>
              <a:rPr lang="en-US" sz="1000" dirty="0"/>
              <a:t>7201 &amp; 7261</a:t>
            </a:r>
          </a:p>
          <a:p>
            <a:endParaRPr lang="en-US" sz="1000" dirty="0"/>
          </a:p>
        </p:txBody>
      </p:sp>
      <p:pic>
        <p:nvPicPr>
          <p:cNvPr id="31" name="Picture 30"/>
          <p:cNvPicPr>
            <a:picLocks noChangeAspect="1"/>
          </p:cNvPicPr>
          <p:nvPr/>
        </p:nvPicPr>
        <p:blipFill>
          <a:blip r:embed="rId6"/>
          <a:stretch>
            <a:fillRect/>
          </a:stretch>
        </p:blipFill>
        <p:spPr>
          <a:xfrm>
            <a:off x="8001823" y="5737021"/>
            <a:ext cx="728458" cy="858665"/>
          </a:xfrm>
          <a:prstGeom prst="rect">
            <a:avLst/>
          </a:prstGeom>
        </p:spPr>
      </p:pic>
      <p:sp>
        <p:nvSpPr>
          <p:cNvPr id="35" name="5-Point Star 34"/>
          <p:cNvSpPr/>
          <p:nvPr/>
        </p:nvSpPr>
        <p:spPr bwMode="auto">
          <a:xfrm>
            <a:off x="8303692" y="6053018"/>
            <a:ext cx="158617" cy="149136"/>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29" name="TextBox 28"/>
          <p:cNvSpPr txBox="1"/>
          <p:nvPr/>
        </p:nvSpPr>
        <p:spPr>
          <a:xfrm>
            <a:off x="7713247" y="5285910"/>
            <a:ext cx="1973790" cy="407804"/>
          </a:xfrm>
          <a:prstGeom prst="rect">
            <a:avLst/>
          </a:prstGeom>
          <a:noFill/>
        </p:spPr>
        <p:txBody>
          <a:bodyPr wrap="square" rtlCol="0">
            <a:spAutoFit/>
          </a:bodyPr>
          <a:lstStyle/>
          <a:p>
            <a:r>
              <a:rPr lang="en-US" sz="1050" u="sng" dirty="0"/>
              <a:t>Italy</a:t>
            </a:r>
          </a:p>
          <a:p>
            <a:r>
              <a:rPr lang="en-US" sz="1000" dirty="0"/>
              <a:t>6260 &amp; 6290</a:t>
            </a:r>
          </a:p>
        </p:txBody>
      </p:sp>
      <p:pic>
        <p:nvPicPr>
          <p:cNvPr id="17" name="Picture 16"/>
          <p:cNvPicPr>
            <a:picLocks noChangeAspect="1"/>
          </p:cNvPicPr>
          <p:nvPr/>
        </p:nvPicPr>
        <p:blipFill>
          <a:blip r:embed="rId7"/>
          <a:stretch>
            <a:fillRect/>
          </a:stretch>
        </p:blipFill>
        <p:spPr>
          <a:xfrm>
            <a:off x="5022253" y="5266164"/>
            <a:ext cx="983253" cy="1123718"/>
          </a:xfrm>
          <a:prstGeom prst="rect">
            <a:avLst/>
          </a:prstGeom>
        </p:spPr>
      </p:pic>
      <p:sp>
        <p:nvSpPr>
          <p:cNvPr id="27" name="5-Point Star 26"/>
          <p:cNvSpPr/>
          <p:nvPr/>
        </p:nvSpPr>
        <p:spPr bwMode="auto">
          <a:xfrm>
            <a:off x="5619615" y="5753092"/>
            <a:ext cx="330905" cy="302085"/>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28" name="TextBox 27"/>
          <p:cNvSpPr txBox="1"/>
          <p:nvPr/>
        </p:nvSpPr>
        <p:spPr>
          <a:xfrm>
            <a:off x="5916304" y="5627388"/>
            <a:ext cx="863722" cy="553998"/>
          </a:xfrm>
          <a:prstGeom prst="rect">
            <a:avLst/>
          </a:prstGeom>
          <a:noFill/>
        </p:spPr>
        <p:txBody>
          <a:bodyPr wrap="square" rtlCol="0">
            <a:spAutoFit/>
          </a:bodyPr>
          <a:lstStyle/>
          <a:p>
            <a:r>
              <a:rPr lang="en-US" sz="1000" u="sng" dirty="0"/>
              <a:t>Japan</a:t>
            </a:r>
          </a:p>
          <a:p>
            <a:r>
              <a:rPr lang="en-US" sz="1000" dirty="0"/>
              <a:t>6290 &amp; 7281</a:t>
            </a:r>
          </a:p>
        </p:txBody>
      </p:sp>
      <p:sp>
        <p:nvSpPr>
          <p:cNvPr id="37" name="TextBox 36"/>
          <p:cNvSpPr txBox="1"/>
          <p:nvPr/>
        </p:nvSpPr>
        <p:spPr>
          <a:xfrm>
            <a:off x="7320920" y="4077928"/>
            <a:ext cx="1240293" cy="400110"/>
          </a:xfrm>
          <a:prstGeom prst="rect">
            <a:avLst/>
          </a:prstGeom>
          <a:noFill/>
        </p:spPr>
        <p:txBody>
          <a:bodyPr wrap="square" rtlCol="0">
            <a:spAutoFit/>
          </a:bodyPr>
          <a:lstStyle/>
          <a:p>
            <a:r>
              <a:rPr lang="en-US" sz="1000" u="sng" dirty="0"/>
              <a:t>Kings Bay</a:t>
            </a:r>
          </a:p>
          <a:p>
            <a:r>
              <a:rPr lang="en-US" sz="1000" dirty="0"/>
              <a:t>All except 7281</a:t>
            </a:r>
          </a:p>
        </p:txBody>
      </p:sp>
      <p:sp>
        <p:nvSpPr>
          <p:cNvPr id="38" name="TextBox 37"/>
          <p:cNvSpPr txBox="1"/>
          <p:nvPr/>
        </p:nvSpPr>
        <p:spPr>
          <a:xfrm>
            <a:off x="7842297" y="3367700"/>
            <a:ext cx="1437832" cy="400110"/>
          </a:xfrm>
          <a:prstGeom prst="rect">
            <a:avLst/>
          </a:prstGeom>
          <a:noFill/>
        </p:spPr>
        <p:txBody>
          <a:bodyPr wrap="square" rtlCol="0">
            <a:spAutoFit/>
          </a:bodyPr>
          <a:lstStyle/>
          <a:p>
            <a:r>
              <a:rPr lang="en-US" sz="1000" u="sng" dirty="0"/>
              <a:t>Hampton Roads</a:t>
            </a:r>
          </a:p>
          <a:p>
            <a:r>
              <a:rPr lang="en-US" sz="1000" dirty="0"/>
              <a:t>All</a:t>
            </a:r>
            <a:endParaRPr lang="en-US" sz="1000" u="sng" dirty="0"/>
          </a:p>
        </p:txBody>
      </p:sp>
      <p:sp>
        <p:nvSpPr>
          <p:cNvPr id="39" name="TextBox 38"/>
          <p:cNvSpPr txBox="1"/>
          <p:nvPr/>
        </p:nvSpPr>
        <p:spPr>
          <a:xfrm>
            <a:off x="8240985" y="1805438"/>
            <a:ext cx="742418" cy="400110"/>
          </a:xfrm>
          <a:prstGeom prst="rect">
            <a:avLst/>
          </a:prstGeom>
          <a:noFill/>
        </p:spPr>
        <p:txBody>
          <a:bodyPr wrap="square" rtlCol="0">
            <a:spAutoFit/>
          </a:bodyPr>
          <a:lstStyle/>
          <a:p>
            <a:r>
              <a:rPr lang="en-US" sz="1000" u="sng" dirty="0"/>
              <a:t>Kittery</a:t>
            </a:r>
          </a:p>
          <a:p>
            <a:r>
              <a:rPr lang="en-US" sz="1000" dirty="0"/>
              <a:t>6260</a:t>
            </a:r>
          </a:p>
        </p:txBody>
      </p:sp>
      <p:sp>
        <p:nvSpPr>
          <p:cNvPr id="40" name="TextBox 39"/>
          <p:cNvSpPr txBox="1"/>
          <p:nvPr/>
        </p:nvSpPr>
        <p:spPr>
          <a:xfrm>
            <a:off x="8134214" y="2337617"/>
            <a:ext cx="853999" cy="553998"/>
          </a:xfrm>
          <a:prstGeom prst="rect">
            <a:avLst/>
          </a:prstGeom>
          <a:noFill/>
        </p:spPr>
        <p:txBody>
          <a:bodyPr wrap="square" rtlCol="0">
            <a:spAutoFit/>
          </a:bodyPr>
          <a:lstStyle/>
          <a:p>
            <a:r>
              <a:rPr lang="en-US" sz="1000" u="sng" dirty="0"/>
              <a:t>Groton</a:t>
            </a:r>
          </a:p>
          <a:p>
            <a:r>
              <a:rPr lang="en-US" sz="1000" dirty="0"/>
              <a:t>All except 7281</a:t>
            </a:r>
          </a:p>
        </p:txBody>
      </p:sp>
      <p:sp>
        <p:nvSpPr>
          <p:cNvPr id="41" name="5-Point Star 40"/>
          <p:cNvSpPr/>
          <p:nvPr/>
        </p:nvSpPr>
        <p:spPr bwMode="auto">
          <a:xfrm>
            <a:off x="4517326" y="3634875"/>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42" name="5-Point Star 41"/>
          <p:cNvSpPr/>
          <p:nvPr/>
        </p:nvSpPr>
        <p:spPr bwMode="auto">
          <a:xfrm>
            <a:off x="7586251" y="3004004"/>
            <a:ext cx="278578" cy="228326"/>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43" name="5-Point Star 42"/>
          <p:cNvSpPr/>
          <p:nvPr/>
        </p:nvSpPr>
        <p:spPr bwMode="auto">
          <a:xfrm>
            <a:off x="7992737" y="1940392"/>
            <a:ext cx="209993" cy="181795"/>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44" name="5-Point Star 43"/>
          <p:cNvSpPr/>
          <p:nvPr/>
        </p:nvSpPr>
        <p:spPr bwMode="auto">
          <a:xfrm>
            <a:off x="4740537" y="2877331"/>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45" name="5-Point Star 44"/>
          <p:cNvSpPr/>
          <p:nvPr/>
        </p:nvSpPr>
        <p:spPr bwMode="auto">
          <a:xfrm>
            <a:off x="7002817" y="4086696"/>
            <a:ext cx="349769" cy="346514"/>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46" name="5-Point Star 45"/>
          <p:cNvSpPr/>
          <p:nvPr/>
        </p:nvSpPr>
        <p:spPr bwMode="auto">
          <a:xfrm>
            <a:off x="5890151" y="3686144"/>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48" name="TextBox 47"/>
          <p:cNvSpPr txBox="1"/>
          <p:nvPr/>
        </p:nvSpPr>
        <p:spPr>
          <a:xfrm>
            <a:off x="6569060" y="2690258"/>
            <a:ext cx="1112989" cy="553998"/>
          </a:xfrm>
          <a:prstGeom prst="rect">
            <a:avLst/>
          </a:prstGeom>
          <a:noFill/>
        </p:spPr>
        <p:txBody>
          <a:bodyPr wrap="square" rtlCol="0">
            <a:spAutoFit/>
          </a:bodyPr>
          <a:lstStyle/>
          <a:p>
            <a:r>
              <a:rPr lang="en-US" sz="1000" u="sng" dirty="0"/>
              <a:t>DC</a:t>
            </a:r>
            <a:r>
              <a:rPr lang="en-US" sz="1000" dirty="0"/>
              <a:t>       </a:t>
            </a:r>
          </a:p>
          <a:p>
            <a:r>
              <a:rPr lang="en-US" sz="1000" dirty="0"/>
              <a:t>6260, 80, 90</a:t>
            </a:r>
          </a:p>
          <a:p>
            <a:r>
              <a:rPr lang="en-US" sz="1000" dirty="0"/>
              <a:t>7201 &amp; 7261</a:t>
            </a:r>
          </a:p>
        </p:txBody>
      </p:sp>
      <p:sp>
        <p:nvSpPr>
          <p:cNvPr id="49" name="Rectangle 3"/>
          <p:cNvSpPr txBox="1">
            <a:spLocks noChangeArrowheads="1"/>
          </p:cNvSpPr>
          <p:nvPr/>
        </p:nvSpPr>
        <p:spPr>
          <a:xfrm>
            <a:off x="2325974" y="212468"/>
            <a:ext cx="6705600" cy="1112838"/>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b="1" dirty="0">
                <a:solidFill>
                  <a:srgbClr val="002060"/>
                </a:solidFill>
                <a:latin typeface="Arial" panose="020B0604020202020204" pitchFamily="34" charset="0"/>
                <a:cs typeface="Arial" panose="020B0604020202020204" pitchFamily="34" charset="0"/>
              </a:rPr>
              <a:t>Where We Serve</a:t>
            </a:r>
          </a:p>
          <a:p>
            <a:r>
              <a:rPr lang="en-US" altLang="en-US" sz="1800" dirty="0">
                <a:solidFill>
                  <a:srgbClr val="002060"/>
                </a:solidFill>
                <a:latin typeface="Arial" panose="020B0604020202020204" pitchFamily="34" charset="0"/>
                <a:cs typeface="Arial" panose="020B0604020202020204" pitchFamily="34" charset="0"/>
              </a:rPr>
              <a:t>Specific to Submarine LDO/CWO</a:t>
            </a:r>
            <a:endParaRPr lang="en-US" altLang="en-US" sz="1800" b="1" dirty="0">
              <a:solidFill>
                <a:srgbClr val="002060"/>
              </a:solidFill>
              <a:latin typeface="Arial" panose="020B0604020202020204" pitchFamily="34" charset="0"/>
              <a:cs typeface="Arial" panose="020B0604020202020204" pitchFamily="34" charset="0"/>
            </a:endParaRPr>
          </a:p>
        </p:txBody>
      </p:sp>
      <p:sp>
        <p:nvSpPr>
          <p:cNvPr id="51" name="5-Point Star 50"/>
          <p:cNvSpPr/>
          <p:nvPr/>
        </p:nvSpPr>
        <p:spPr bwMode="auto">
          <a:xfrm>
            <a:off x="1587461" y="3617551"/>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52" name="TextBox 51"/>
          <p:cNvSpPr txBox="1"/>
          <p:nvPr/>
        </p:nvSpPr>
        <p:spPr>
          <a:xfrm>
            <a:off x="1430937" y="3147015"/>
            <a:ext cx="1039826" cy="553998"/>
          </a:xfrm>
          <a:prstGeom prst="rect">
            <a:avLst/>
          </a:prstGeom>
          <a:noFill/>
        </p:spPr>
        <p:txBody>
          <a:bodyPr wrap="square" rtlCol="0">
            <a:spAutoFit/>
          </a:bodyPr>
          <a:lstStyle/>
          <a:p>
            <a:r>
              <a:rPr lang="en-US" sz="1000" u="sng" dirty="0"/>
              <a:t>Ventura</a:t>
            </a:r>
          </a:p>
          <a:p>
            <a:r>
              <a:rPr lang="en-US" sz="1000" dirty="0"/>
              <a:t>6230, 80, 90</a:t>
            </a:r>
          </a:p>
          <a:p>
            <a:r>
              <a:rPr lang="en-US" sz="1000" dirty="0"/>
              <a:t>7201</a:t>
            </a:r>
          </a:p>
        </p:txBody>
      </p:sp>
      <p:sp>
        <p:nvSpPr>
          <p:cNvPr id="53" name="5-Point Star 52"/>
          <p:cNvSpPr/>
          <p:nvPr/>
        </p:nvSpPr>
        <p:spPr bwMode="auto">
          <a:xfrm>
            <a:off x="6429632" y="4533026"/>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54" name="TextBox 53"/>
          <p:cNvSpPr txBox="1"/>
          <p:nvPr/>
        </p:nvSpPr>
        <p:spPr>
          <a:xfrm>
            <a:off x="7554818" y="4614003"/>
            <a:ext cx="1425758" cy="553998"/>
          </a:xfrm>
          <a:prstGeom prst="rect">
            <a:avLst/>
          </a:prstGeom>
          <a:noFill/>
        </p:spPr>
        <p:txBody>
          <a:bodyPr wrap="square" rtlCol="0">
            <a:spAutoFit/>
          </a:bodyPr>
          <a:lstStyle/>
          <a:p>
            <a:r>
              <a:rPr lang="en-US" sz="1000" u="sng" dirty="0"/>
              <a:t>Cape Canaveral</a:t>
            </a:r>
          </a:p>
          <a:p>
            <a:r>
              <a:rPr lang="en-US" sz="1000" dirty="0"/>
              <a:t>6230 thru 6290</a:t>
            </a:r>
          </a:p>
          <a:p>
            <a:r>
              <a:rPr lang="en-US" sz="1000" dirty="0"/>
              <a:t>7261</a:t>
            </a:r>
          </a:p>
        </p:txBody>
      </p:sp>
      <p:sp>
        <p:nvSpPr>
          <p:cNvPr id="55" name="TextBox 54"/>
          <p:cNvSpPr txBox="1"/>
          <p:nvPr/>
        </p:nvSpPr>
        <p:spPr>
          <a:xfrm>
            <a:off x="3973202" y="3375821"/>
            <a:ext cx="786230" cy="400110"/>
          </a:xfrm>
          <a:prstGeom prst="rect">
            <a:avLst/>
          </a:prstGeom>
          <a:noFill/>
        </p:spPr>
        <p:txBody>
          <a:bodyPr wrap="square" rtlCol="0">
            <a:spAutoFit/>
          </a:bodyPr>
          <a:lstStyle/>
          <a:p>
            <a:r>
              <a:rPr lang="en-US" sz="1000" u="sng" dirty="0"/>
              <a:t>OK City</a:t>
            </a:r>
          </a:p>
          <a:p>
            <a:r>
              <a:rPr lang="en-US" sz="1000" dirty="0"/>
              <a:t>6290</a:t>
            </a:r>
          </a:p>
        </p:txBody>
      </p:sp>
      <p:sp>
        <p:nvSpPr>
          <p:cNvPr id="56" name="TextBox 55"/>
          <p:cNvSpPr txBox="1"/>
          <p:nvPr/>
        </p:nvSpPr>
        <p:spPr>
          <a:xfrm>
            <a:off x="4625895" y="2450043"/>
            <a:ext cx="782543" cy="400110"/>
          </a:xfrm>
          <a:prstGeom prst="rect">
            <a:avLst/>
          </a:prstGeom>
          <a:noFill/>
        </p:spPr>
        <p:txBody>
          <a:bodyPr wrap="square" rtlCol="0">
            <a:spAutoFit/>
          </a:bodyPr>
          <a:lstStyle/>
          <a:p>
            <a:r>
              <a:rPr lang="en-US" sz="1000" u="sng" dirty="0"/>
              <a:t>Offutt</a:t>
            </a:r>
          </a:p>
          <a:p>
            <a:r>
              <a:rPr lang="en-US" sz="1000" dirty="0"/>
              <a:t>6290</a:t>
            </a:r>
          </a:p>
        </p:txBody>
      </p:sp>
      <p:pic>
        <p:nvPicPr>
          <p:cNvPr id="4098" name="Picture 2" descr="Earth Facts | Surface, Atmosphere, Satellites, History &amp; Defini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09" y="1307487"/>
            <a:ext cx="1531441" cy="1148581"/>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95351" y="2380295"/>
            <a:ext cx="1088790" cy="646331"/>
          </a:xfrm>
          <a:prstGeom prst="rect">
            <a:avLst/>
          </a:prstGeom>
          <a:noFill/>
        </p:spPr>
        <p:txBody>
          <a:bodyPr wrap="square" rtlCol="0">
            <a:spAutoFit/>
          </a:bodyPr>
          <a:lstStyle/>
          <a:p>
            <a:r>
              <a:rPr lang="en-US" sz="1200" i="1" dirty="0"/>
              <a:t>Worldwide</a:t>
            </a:r>
          </a:p>
          <a:p>
            <a:r>
              <a:rPr lang="en-US" sz="1200" i="1" dirty="0"/>
              <a:t>Assignable (WWA)</a:t>
            </a:r>
          </a:p>
        </p:txBody>
      </p:sp>
      <p:sp>
        <p:nvSpPr>
          <p:cNvPr id="50" name="TextBox 49"/>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
        <p:nvSpPr>
          <p:cNvPr id="58" name="5-Point Star 57"/>
          <p:cNvSpPr/>
          <p:nvPr/>
        </p:nvSpPr>
        <p:spPr bwMode="auto">
          <a:xfrm>
            <a:off x="7266468" y="5320478"/>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i="0" u="none" strike="noStrike" cap="none" normalizeH="0" baseline="0">
              <a:ln>
                <a:noFill/>
              </a:ln>
              <a:solidFill>
                <a:schemeClr val="tx1"/>
              </a:solidFill>
              <a:effectLst/>
              <a:latin typeface="Arial" charset="0"/>
              <a:cs typeface="Times New Roman" pitchFamily="18" charset="0"/>
            </a:endParaRPr>
          </a:p>
        </p:txBody>
      </p:sp>
      <p:sp>
        <p:nvSpPr>
          <p:cNvPr id="59" name="TextBox 58"/>
          <p:cNvSpPr txBox="1"/>
          <p:nvPr/>
        </p:nvSpPr>
        <p:spPr>
          <a:xfrm>
            <a:off x="6844062" y="5453416"/>
            <a:ext cx="1097004" cy="400110"/>
          </a:xfrm>
          <a:prstGeom prst="rect">
            <a:avLst/>
          </a:prstGeom>
          <a:noFill/>
        </p:spPr>
        <p:txBody>
          <a:bodyPr wrap="square" rtlCol="0">
            <a:spAutoFit/>
          </a:bodyPr>
          <a:lstStyle/>
          <a:p>
            <a:r>
              <a:rPr lang="en-US" sz="1000" u="sng" dirty="0"/>
              <a:t>Key West</a:t>
            </a:r>
          </a:p>
          <a:p>
            <a:r>
              <a:rPr lang="en-US" sz="1000" dirty="0"/>
              <a:t>7201</a:t>
            </a:r>
          </a:p>
        </p:txBody>
      </p:sp>
    </p:spTree>
    <p:extLst>
      <p:ext uri="{BB962C8B-B14F-4D97-AF65-F5344CB8AC3E}">
        <p14:creationId xmlns:p14="http://schemas.microsoft.com/office/powerpoint/2010/main" val="418032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LDO and CWO Mission </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3</a:t>
            </a:fld>
            <a:endParaRPr lang="en-US"/>
          </a:p>
        </p:txBody>
      </p:sp>
      <p:sp>
        <p:nvSpPr>
          <p:cNvPr id="6" name="Content Placeholder 5"/>
          <p:cNvSpPr>
            <a:spLocks noGrp="1"/>
          </p:cNvSpPr>
          <p:nvPr>
            <p:ph idx="1"/>
          </p:nvPr>
        </p:nvSpPr>
        <p:spPr>
          <a:xfrm>
            <a:off x="700088" y="1483902"/>
            <a:ext cx="7772400" cy="4685280"/>
          </a:xfrm>
        </p:spPr>
        <p:txBody>
          <a:bodyPr/>
          <a:lstStyle/>
          <a:p>
            <a:pPr marL="0" indent="0" algn="just">
              <a:buNone/>
            </a:pPr>
            <a:r>
              <a:rPr lang="en-US" i="1" dirty="0"/>
              <a:t>The Limited Duty Officer and Chief Warrant Officer Community </a:t>
            </a:r>
            <a:r>
              <a:rPr lang="en-US" i="1" u="sng" dirty="0"/>
              <a:t>supports</a:t>
            </a:r>
            <a:r>
              <a:rPr lang="en-US" i="1" dirty="0"/>
              <a:t> the war-fighting capability and readiness of Naval Forces through leadership, technical proficiency, and experience.  </a:t>
            </a:r>
          </a:p>
          <a:p>
            <a:pPr marL="0" indent="0" algn="just">
              <a:buNone/>
            </a:pPr>
            <a:endParaRPr lang="en-US" i="1" dirty="0"/>
          </a:p>
          <a:p>
            <a:pPr marL="0" indent="0" algn="just">
              <a:buNone/>
            </a:pPr>
            <a:r>
              <a:rPr lang="en-US" i="1" dirty="0"/>
              <a:t>We are the primary manpower source for </a:t>
            </a:r>
            <a:r>
              <a:rPr lang="en-US" i="1" u="sng" dirty="0"/>
              <a:t>technically specific billets</a:t>
            </a:r>
            <a:r>
              <a:rPr lang="en-US" i="1" dirty="0"/>
              <a:t> not best suited for traditional Unrestricted Line, Restricted Line or Staff Corps career path Officers. Using critical enlisted </a:t>
            </a:r>
            <a:r>
              <a:rPr lang="en-US" i="1" u="sng" dirty="0"/>
              <a:t>experience</a:t>
            </a:r>
            <a:r>
              <a:rPr lang="en-US" i="1" dirty="0"/>
              <a:t>, we are committed to the continuous leadership, improvement, training and mentoring of Sailors.</a:t>
            </a:r>
          </a:p>
          <a:p>
            <a:pPr marL="0" indent="0" algn="just">
              <a:buNone/>
            </a:pPr>
            <a:endParaRPr lang="en-US" i="1" dirty="0"/>
          </a:p>
          <a:p>
            <a:pPr marL="0" indent="0" algn="just">
              <a:buNone/>
            </a:pPr>
            <a:endParaRPr lang="en-US" dirty="0"/>
          </a:p>
        </p:txBody>
      </p:sp>
    </p:spTree>
    <p:extLst>
      <p:ext uri="{BB962C8B-B14F-4D97-AF65-F5344CB8AC3E}">
        <p14:creationId xmlns:p14="http://schemas.microsoft.com/office/powerpoint/2010/main" val="364987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04AB8AB-3EBC-43BA-8934-64629AF21890}" type="slidenum">
              <a:rPr lang="en-US" smtClean="0"/>
              <a:pPr>
                <a:defRPr/>
              </a:pPr>
              <a:t>30</a:t>
            </a:fld>
            <a:endParaRPr lang="en-US"/>
          </a:p>
        </p:txBody>
      </p:sp>
      <p:sp>
        <p:nvSpPr>
          <p:cNvPr id="3" name="TextBox 2"/>
          <p:cNvSpPr txBox="1"/>
          <p:nvPr/>
        </p:nvSpPr>
        <p:spPr>
          <a:xfrm>
            <a:off x="448732" y="2666906"/>
            <a:ext cx="8305799" cy="1323439"/>
          </a:xfrm>
          <a:prstGeom prst="rect">
            <a:avLst/>
          </a:prstGeom>
          <a:noFill/>
        </p:spPr>
        <p:txBody>
          <a:bodyPr wrap="square" rtlCol="0">
            <a:spAutoFit/>
          </a:bodyPr>
          <a:lstStyle/>
          <a:p>
            <a:r>
              <a:rPr lang="en-US" sz="4000" i="1" dirty="0">
                <a:solidFill>
                  <a:srgbClr val="000066"/>
                </a:solidFill>
              </a:rPr>
              <a:t>LDO and CWO</a:t>
            </a:r>
          </a:p>
          <a:p>
            <a:r>
              <a:rPr lang="en-US" sz="4000" i="1" dirty="0">
                <a:solidFill>
                  <a:srgbClr val="000066"/>
                </a:solidFill>
              </a:rPr>
              <a:t>Discrete Requirements</a:t>
            </a:r>
          </a:p>
        </p:txBody>
      </p:sp>
    </p:spTree>
    <p:extLst>
      <p:ext uri="{BB962C8B-B14F-4D97-AF65-F5344CB8AC3E}">
        <p14:creationId xmlns:p14="http://schemas.microsoft.com/office/powerpoint/2010/main" val="89062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Requirements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63BB6-36FC-44DC-B3C1-E02F6646114A}" type="slidenum">
              <a:rPr kumimoji="0" lang="en-US" sz="1000" b="0" i="0" u="none" strike="noStrike" kern="1200" cap="none" spc="0" normalizeH="0" baseline="0" noProof="0" smtClean="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5" name="TextBox 4"/>
          <p:cNvSpPr txBox="1"/>
          <p:nvPr/>
        </p:nvSpPr>
        <p:spPr>
          <a:xfrm>
            <a:off x="462756" y="1305472"/>
            <a:ext cx="8218488" cy="246221"/>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mn-ea"/>
                <a:cs typeface="Times New Roman" pitchFamily="18" charset="0"/>
              </a:rPr>
              <a:t>https://www.mynavyhr.navy.mil/Career-Management/Community-Management/Officer/Active-OCM/LDO-CWO/Applicant-Information/</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79" y="1671247"/>
            <a:ext cx="8420112" cy="5042704"/>
          </a:xfrm>
          <a:prstGeom prst="rect">
            <a:avLst/>
          </a:prstGeom>
        </p:spPr>
      </p:pic>
      <p:sp>
        <p:nvSpPr>
          <p:cNvPr id="7" name="Down Arrow 6"/>
          <p:cNvSpPr/>
          <p:nvPr/>
        </p:nvSpPr>
        <p:spPr bwMode="auto">
          <a:xfrm rot="5400000">
            <a:off x="5872339" y="4042442"/>
            <a:ext cx="244366" cy="128811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109653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91215" y="242454"/>
            <a:ext cx="7645400" cy="1143000"/>
          </a:xfrm>
        </p:spPr>
        <p:txBody>
          <a:bodyPr/>
          <a:lstStyle/>
          <a:p>
            <a:r>
              <a:rPr lang="en-US" dirty="0"/>
              <a:t>LDO and CWO Discrete Requirements</a:t>
            </a:r>
            <a:br>
              <a:rPr lang="en-US" dirty="0"/>
            </a:br>
            <a:endParaRPr lang="en-US" dirty="0"/>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32</a:t>
            </a:fld>
            <a:endParaRPr lang="en-US" dirty="0"/>
          </a:p>
        </p:txBody>
      </p:sp>
      <p:sp>
        <p:nvSpPr>
          <p:cNvPr id="6" name="Rectangle 7"/>
          <p:cNvSpPr txBox="1">
            <a:spLocks noChangeArrowheads="1"/>
          </p:cNvSpPr>
          <p:nvPr/>
        </p:nvSpPr>
        <p:spPr bwMode="auto">
          <a:xfrm>
            <a:off x="87548" y="1247376"/>
            <a:ext cx="8849067" cy="253548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0" indent="0" eaLnBrk="1" hangingPunct="1">
              <a:spcBef>
                <a:spcPts val="0"/>
              </a:spcBef>
              <a:buClr>
                <a:schemeClr val="tx1"/>
              </a:buClr>
              <a:buNone/>
            </a:pPr>
            <a:r>
              <a:rPr lang="en-US" sz="1800" kern="0" dirty="0"/>
              <a:t>What are discrete requirements?</a:t>
            </a:r>
          </a:p>
          <a:p>
            <a:pPr marL="0" indent="0" eaLnBrk="1" hangingPunct="1">
              <a:spcBef>
                <a:spcPts val="0"/>
              </a:spcBef>
              <a:buClr>
                <a:schemeClr val="tx1"/>
              </a:buClr>
              <a:buNone/>
            </a:pPr>
            <a:r>
              <a:rPr lang="en-US" sz="1800" kern="0" dirty="0"/>
              <a:t>Outline of valued specific leadership, qualifications and technical ability written by senior in designator/community leaders which board members use as a standard for selection</a:t>
            </a:r>
          </a:p>
          <a:p>
            <a:pPr marL="0" indent="0" eaLnBrk="1" hangingPunct="1">
              <a:spcBef>
                <a:spcPts val="0"/>
              </a:spcBef>
              <a:buClr>
                <a:schemeClr val="tx1"/>
              </a:buClr>
              <a:buNone/>
            </a:pPr>
            <a:endParaRPr lang="en-US" sz="1800" kern="0" dirty="0"/>
          </a:p>
          <a:p>
            <a:pPr marL="0" indent="0" eaLnBrk="1" hangingPunct="1">
              <a:spcBef>
                <a:spcPts val="0"/>
              </a:spcBef>
              <a:buClr>
                <a:schemeClr val="tx1"/>
              </a:buClr>
              <a:buNone/>
            </a:pPr>
            <a:r>
              <a:rPr lang="en-US" sz="1800" kern="0" dirty="0"/>
              <a:t>What are board members looking for?</a:t>
            </a:r>
          </a:p>
          <a:p>
            <a:pPr eaLnBrk="1" hangingPunct="1">
              <a:spcBef>
                <a:spcPts val="0"/>
              </a:spcBef>
              <a:buClr>
                <a:schemeClr val="tx1"/>
              </a:buClr>
              <a:buFont typeface="Arial" panose="020B0604020202020204" pitchFamily="34" charset="0"/>
              <a:buChar char="•"/>
            </a:pPr>
            <a:r>
              <a:rPr lang="en-US" sz="1800" u="sng" kern="0" dirty="0"/>
              <a:t>Best</a:t>
            </a:r>
            <a:r>
              <a:rPr lang="en-US" sz="1800" kern="0" dirty="0"/>
              <a:t> and most </a:t>
            </a:r>
            <a:r>
              <a:rPr lang="en-US" sz="1800" u="sng" kern="0" dirty="0"/>
              <a:t>Fully </a:t>
            </a:r>
            <a:r>
              <a:rPr lang="en-US" sz="1800" kern="0" dirty="0"/>
              <a:t>Qualified Applicant</a:t>
            </a:r>
          </a:p>
          <a:p>
            <a:pPr eaLnBrk="1" hangingPunct="1">
              <a:spcBef>
                <a:spcPts val="0"/>
              </a:spcBef>
              <a:buClr>
                <a:schemeClr val="tx1"/>
              </a:buClr>
              <a:buFont typeface="Arial" panose="020B0604020202020204" pitchFamily="34" charset="0"/>
              <a:buChar char="•"/>
            </a:pPr>
            <a:r>
              <a:rPr lang="en-US" sz="1800" kern="0" dirty="0"/>
              <a:t>Sustained Superior Performance</a:t>
            </a:r>
          </a:p>
          <a:p>
            <a:pPr eaLnBrk="1" hangingPunct="1">
              <a:spcBef>
                <a:spcPts val="0"/>
              </a:spcBef>
              <a:buClr>
                <a:schemeClr val="tx1"/>
              </a:buClr>
              <a:buFont typeface="Arial" panose="020B0604020202020204" pitchFamily="34" charset="0"/>
              <a:buChar char="•"/>
            </a:pPr>
            <a:r>
              <a:rPr lang="en-US" sz="1800" kern="0" dirty="0"/>
              <a:t>Discrete Requirements are valued</a:t>
            </a:r>
          </a:p>
          <a:p>
            <a:pPr marL="0" indent="0" eaLnBrk="1" hangingPunct="1">
              <a:buClr>
                <a:schemeClr val="tx1"/>
              </a:buClr>
              <a:buFont typeface="Wingdings" pitchFamily="2" charset="2"/>
              <a:buNone/>
            </a:pPr>
            <a:endParaRPr lang="en-US" sz="1800" kern="0" dirty="0"/>
          </a:p>
          <a:p>
            <a:pPr marL="0" indent="0" eaLnBrk="1" hangingPunct="1">
              <a:buClr>
                <a:schemeClr val="tx1"/>
              </a:buClr>
              <a:buFont typeface="Wingdings" pitchFamily="2" charset="2"/>
              <a:buNone/>
            </a:pPr>
            <a:r>
              <a:rPr lang="en-US" sz="1800" kern="0" dirty="0"/>
              <a:t>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55" y="3782859"/>
            <a:ext cx="8057818" cy="2968670"/>
          </a:xfrm>
          <a:prstGeom prst="rect">
            <a:avLst/>
          </a:prstGeom>
        </p:spPr>
      </p:pic>
    </p:spTree>
    <p:extLst>
      <p:ext uri="{BB962C8B-B14F-4D97-AF65-F5344CB8AC3E}">
        <p14:creationId xmlns:p14="http://schemas.microsoft.com/office/powerpoint/2010/main" val="670972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91215" y="242454"/>
            <a:ext cx="7645400" cy="1143000"/>
          </a:xfrm>
        </p:spPr>
        <p:txBody>
          <a:bodyPr/>
          <a:lstStyle/>
          <a:p>
            <a:r>
              <a:rPr lang="en-US" dirty="0"/>
              <a:t>LDO and CWO Discrete Requirements</a:t>
            </a:r>
            <a:br>
              <a:rPr lang="en-US" dirty="0"/>
            </a:br>
            <a:endParaRPr lang="en-US" dirty="0"/>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33</a:t>
            </a:fld>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78" y="1246067"/>
            <a:ext cx="8352327" cy="5507430"/>
          </a:xfrm>
          <a:prstGeom prst="rect">
            <a:avLst/>
          </a:prstGeom>
        </p:spPr>
      </p:pic>
    </p:spTree>
    <p:extLst>
      <p:ext uri="{BB962C8B-B14F-4D97-AF65-F5344CB8AC3E}">
        <p14:creationId xmlns:p14="http://schemas.microsoft.com/office/powerpoint/2010/main" val="959808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04AB8AB-3EBC-43BA-8934-64629AF21890}" type="slidenum">
              <a:rPr lang="en-US" smtClean="0"/>
              <a:pPr>
                <a:defRPr/>
              </a:pPr>
              <a:t>34</a:t>
            </a:fld>
            <a:endParaRPr lang="en-US"/>
          </a:p>
        </p:txBody>
      </p:sp>
      <p:sp>
        <p:nvSpPr>
          <p:cNvPr id="3" name="TextBox 2"/>
          <p:cNvSpPr txBox="1"/>
          <p:nvPr/>
        </p:nvSpPr>
        <p:spPr>
          <a:xfrm>
            <a:off x="531859" y="2537597"/>
            <a:ext cx="8305799" cy="1938992"/>
          </a:xfrm>
          <a:prstGeom prst="rect">
            <a:avLst/>
          </a:prstGeom>
          <a:noFill/>
        </p:spPr>
        <p:txBody>
          <a:bodyPr wrap="square" rtlCol="0">
            <a:spAutoFit/>
          </a:bodyPr>
          <a:lstStyle/>
          <a:p>
            <a:r>
              <a:rPr lang="en-US" sz="4000" i="1" dirty="0">
                <a:solidFill>
                  <a:srgbClr val="000066"/>
                </a:solidFill>
              </a:rPr>
              <a:t>FY26 ISPB Application Guidance, Preparation and </a:t>
            </a:r>
          </a:p>
          <a:p>
            <a:r>
              <a:rPr lang="en-US" sz="4000" i="1" dirty="0">
                <a:solidFill>
                  <a:srgbClr val="000066"/>
                </a:solidFill>
              </a:rPr>
              <a:t>Eligibility Checklist</a:t>
            </a:r>
          </a:p>
        </p:txBody>
      </p:sp>
    </p:spTree>
    <p:extLst>
      <p:ext uri="{BB962C8B-B14F-4D97-AF65-F5344CB8AC3E}">
        <p14:creationId xmlns:p14="http://schemas.microsoft.com/office/powerpoint/2010/main" val="1201033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2133600"/>
            <a:ext cx="7772400" cy="457200"/>
          </a:xfrm>
          <a:prstGeom prst="rect">
            <a:avLst/>
          </a:prstGeom>
          <a:noFill/>
          <a:ln w="9525">
            <a:noFill/>
            <a:miter lim="800000"/>
            <a:headEnd/>
            <a:tailEnd/>
          </a:ln>
        </p:spPr>
        <p:txBody>
          <a:bodyPr>
            <a:spAutoFit/>
          </a:bodyPr>
          <a:lstStyle/>
          <a:p>
            <a:pPr algn="l">
              <a:spcBef>
                <a:spcPts val="1200"/>
              </a:spcBef>
              <a:buFontTx/>
              <a:buChar char="•"/>
            </a:pPr>
            <a:endParaRPr lang="en-US" sz="2400"/>
          </a:p>
        </p:txBody>
      </p:sp>
      <p:sp>
        <p:nvSpPr>
          <p:cNvPr id="5124" name="Rectangle 4"/>
          <p:cNvSpPr>
            <a:spLocks noGrp="1" noChangeArrowheads="1"/>
          </p:cNvSpPr>
          <p:nvPr>
            <p:ph type="body" idx="1"/>
          </p:nvPr>
        </p:nvSpPr>
        <p:spPr>
          <a:xfrm>
            <a:off x="285366" y="1223684"/>
            <a:ext cx="8573267" cy="5634316"/>
          </a:xfrm>
        </p:spPr>
        <p:txBody>
          <a:bodyPr/>
          <a:lstStyle/>
          <a:p>
            <a:pPr marL="225425" indent="-225425" eaLnBrk="1" hangingPunct="1">
              <a:lnSpc>
                <a:spcPct val="75000"/>
              </a:lnSpc>
              <a:buClr>
                <a:schemeClr val="tx2">
                  <a:lumMod val="50000"/>
                </a:schemeClr>
              </a:buClr>
              <a:buFont typeface="Wingdings" pitchFamily="2" charset="2"/>
              <a:buChar char="§"/>
            </a:pPr>
            <a:endParaRPr lang="en-US" sz="1600" dirty="0"/>
          </a:p>
          <a:p>
            <a:pPr marL="225425" indent="-225425" eaLnBrk="1" hangingPunct="1">
              <a:lnSpc>
                <a:spcPct val="75000"/>
              </a:lnSpc>
              <a:buClr>
                <a:schemeClr val="tx2">
                  <a:lumMod val="50000"/>
                </a:schemeClr>
              </a:buClr>
              <a:buFont typeface="Wingdings" pitchFamily="2" charset="2"/>
              <a:buChar char="§"/>
            </a:pPr>
            <a:r>
              <a:rPr lang="en-US" dirty="0"/>
              <a:t>Time in Service (TIS) windows (Computed to </a:t>
            </a:r>
            <a:r>
              <a:rPr lang="en-US" dirty="0">
                <a:solidFill>
                  <a:srgbClr val="FF0000"/>
                </a:solidFill>
              </a:rPr>
              <a:t>01OCT25</a:t>
            </a:r>
            <a:r>
              <a:rPr lang="en-US" dirty="0"/>
              <a:t>)</a:t>
            </a:r>
          </a:p>
          <a:p>
            <a:pPr marL="225425" indent="-225425" eaLnBrk="1" hangingPunct="1">
              <a:lnSpc>
                <a:spcPct val="75000"/>
              </a:lnSpc>
              <a:buClr>
                <a:schemeClr val="tx2">
                  <a:lumMod val="50000"/>
                </a:schemeClr>
              </a:buClr>
              <a:buFont typeface="Wingdings" pitchFamily="2" charset="2"/>
              <a:buChar char="§"/>
            </a:pPr>
            <a:endParaRPr lang="en-US" sz="1600" dirty="0"/>
          </a:p>
          <a:p>
            <a:pPr marL="566737" lvl="1" indent="-225425" eaLnBrk="1" hangingPunct="1">
              <a:lnSpc>
                <a:spcPct val="75000"/>
              </a:lnSpc>
              <a:buClr>
                <a:schemeClr val="tx2">
                  <a:lumMod val="50000"/>
                </a:schemeClr>
              </a:buClr>
              <a:buFont typeface="Wingdings" pitchFamily="2" charset="2"/>
              <a:buChar char="§"/>
            </a:pPr>
            <a:r>
              <a:rPr lang="en-US" b="1" dirty="0"/>
              <a:t>8 to 14 years for LDO (non-nuclear)	</a:t>
            </a:r>
            <a:r>
              <a:rPr lang="en-US" b="1" dirty="0">
                <a:solidFill>
                  <a:srgbClr val="FF0000"/>
                </a:solidFill>
              </a:rPr>
              <a:t>[OCT 17 – OCT 11]</a:t>
            </a:r>
          </a:p>
          <a:p>
            <a:pPr marL="566737" lvl="1" eaLnBrk="1" hangingPunct="1">
              <a:lnSpc>
                <a:spcPct val="75000"/>
              </a:lnSpc>
              <a:buClr>
                <a:schemeClr val="tx2">
                  <a:lumMod val="50000"/>
                </a:schemeClr>
              </a:buClr>
              <a:buFont typeface="Wingdings" pitchFamily="2" charset="2"/>
              <a:buChar char="§"/>
            </a:pPr>
            <a:r>
              <a:rPr lang="en-US" b="1" dirty="0"/>
              <a:t>8 to 15 years for LDO off-ramp </a:t>
            </a:r>
            <a:r>
              <a:rPr lang="en-US" b="1" dirty="0" err="1"/>
              <a:t>desig</a:t>
            </a:r>
            <a:r>
              <a:rPr lang="en-US" b="1" dirty="0"/>
              <a:t>)	</a:t>
            </a:r>
            <a:r>
              <a:rPr lang="en-US" b="1" dirty="0">
                <a:solidFill>
                  <a:srgbClr val="FF0000"/>
                </a:solidFill>
              </a:rPr>
              <a:t>[OCT 17 – OCT 10]</a:t>
            </a:r>
          </a:p>
          <a:p>
            <a:pPr marL="566737" lvl="1" indent="-225425" eaLnBrk="1" hangingPunct="1">
              <a:lnSpc>
                <a:spcPct val="75000"/>
              </a:lnSpc>
              <a:buClr>
                <a:schemeClr val="tx2">
                  <a:lumMod val="50000"/>
                </a:schemeClr>
              </a:buClr>
              <a:buFont typeface="Wingdings" pitchFamily="2" charset="2"/>
              <a:buChar char="§"/>
            </a:pPr>
            <a:r>
              <a:rPr lang="en-US" b="1" dirty="0"/>
              <a:t>8 to 16 years for LDO (nuclear)		</a:t>
            </a:r>
            <a:r>
              <a:rPr lang="en-US" b="1" dirty="0">
                <a:solidFill>
                  <a:srgbClr val="FF0000"/>
                </a:solidFill>
              </a:rPr>
              <a:t>[OCT 17 – OCT 09]</a:t>
            </a:r>
          </a:p>
          <a:p>
            <a:pPr marL="566737" lvl="1" indent="-225425" eaLnBrk="1" hangingPunct="1">
              <a:lnSpc>
                <a:spcPct val="75000"/>
              </a:lnSpc>
              <a:buClr>
                <a:schemeClr val="tx2">
                  <a:lumMod val="50000"/>
                </a:schemeClr>
              </a:buClr>
              <a:buFont typeface="Wingdings" pitchFamily="2" charset="2"/>
              <a:buChar char="§"/>
            </a:pPr>
            <a:r>
              <a:rPr lang="en-US" b="1" dirty="0"/>
              <a:t>14 to 20 years for CWO (E7 and E8)	</a:t>
            </a:r>
            <a:r>
              <a:rPr lang="en-US" b="1" dirty="0">
                <a:solidFill>
                  <a:srgbClr val="FF0000"/>
                </a:solidFill>
              </a:rPr>
              <a:t>[OCT 11 – OCT 05]</a:t>
            </a:r>
          </a:p>
          <a:p>
            <a:pPr marL="566737" lvl="1" indent="-225425" eaLnBrk="1" hangingPunct="1">
              <a:lnSpc>
                <a:spcPct val="75000"/>
              </a:lnSpc>
              <a:buClr>
                <a:schemeClr val="tx2">
                  <a:lumMod val="50000"/>
                </a:schemeClr>
              </a:buClr>
              <a:buFont typeface="Wingdings" pitchFamily="2" charset="2"/>
              <a:buChar char="§"/>
            </a:pPr>
            <a:r>
              <a:rPr lang="en-US" b="1" dirty="0"/>
              <a:t>14 to 22 years for CWO (E9)		</a:t>
            </a:r>
            <a:r>
              <a:rPr lang="en-US" b="1" dirty="0">
                <a:solidFill>
                  <a:srgbClr val="FF0000"/>
                </a:solidFill>
              </a:rPr>
              <a:t>[OCT 11 – OCT 03]</a:t>
            </a:r>
          </a:p>
          <a:p>
            <a:pPr marL="341312" lvl="1" indent="0" eaLnBrk="1" hangingPunct="1">
              <a:lnSpc>
                <a:spcPct val="75000"/>
              </a:lnSpc>
              <a:buClr>
                <a:schemeClr val="tx2">
                  <a:lumMod val="50000"/>
                </a:schemeClr>
              </a:buClr>
              <a:buNone/>
            </a:pPr>
            <a:endParaRPr lang="en-US" sz="2400" b="1" dirty="0"/>
          </a:p>
          <a:p>
            <a:pPr marL="227012" eaLnBrk="1" hangingPunct="1">
              <a:lnSpc>
                <a:spcPct val="75000"/>
              </a:lnSpc>
              <a:buClr>
                <a:schemeClr val="tx2">
                  <a:lumMod val="50000"/>
                </a:schemeClr>
              </a:buClr>
            </a:pPr>
            <a:r>
              <a:rPr lang="en-US" b="1" dirty="0"/>
              <a:t>Importance of TIS windows:</a:t>
            </a:r>
          </a:p>
          <a:p>
            <a:pPr marL="569913" lvl="2" eaLnBrk="1" hangingPunct="1">
              <a:lnSpc>
                <a:spcPct val="75000"/>
              </a:lnSpc>
              <a:buClr>
                <a:schemeClr val="tx2">
                  <a:lumMod val="50000"/>
                </a:schemeClr>
              </a:buClr>
              <a:buFont typeface="Wingdings" pitchFamily="2" charset="2"/>
              <a:buChar char="§"/>
            </a:pPr>
            <a:r>
              <a:rPr lang="en-US" sz="2000" b="1" dirty="0"/>
              <a:t>In order to support career progression/promotion models and maximize Navy’s return on investment.</a:t>
            </a:r>
          </a:p>
          <a:p>
            <a:pPr marL="569913" lvl="2" eaLnBrk="1" hangingPunct="1">
              <a:lnSpc>
                <a:spcPct val="75000"/>
              </a:lnSpc>
              <a:buClr>
                <a:schemeClr val="tx2">
                  <a:lumMod val="50000"/>
                </a:schemeClr>
              </a:buClr>
              <a:buFont typeface="Wingdings" pitchFamily="2" charset="2"/>
              <a:buChar char="§"/>
            </a:pPr>
            <a:r>
              <a:rPr lang="en-US" sz="2000" b="1" dirty="0"/>
              <a:t>LDO TIS waiver: 14 </a:t>
            </a:r>
            <a:r>
              <a:rPr lang="en-US" sz="2000" b="1" dirty="0" err="1"/>
              <a:t>yrs</a:t>
            </a:r>
            <a:r>
              <a:rPr lang="en-US" sz="2000" b="1" dirty="0"/>
              <a:t> plus 180 days</a:t>
            </a:r>
          </a:p>
          <a:p>
            <a:pPr marL="569913" lvl="2" eaLnBrk="1" hangingPunct="1">
              <a:lnSpc>
                <a:spcPct val="75000"/>
              </a:lnSpc>
              <a:buClr>
                <a:schemeClr val="tx2">
                  <a:lumMod val="50000"/>
                </a:schemeClr>
              </a:buClr>
              <a:buFont typeface="Wingdings" pitchFamily="2" charset="2"/>
              <a:buChar char="§"/>
            </a:pPr>
            <a:r>
              <a:rPr lang="en-US" sz="2000" b="1" dirty="0"/>
              <a:t>CWO TIS waiver: 20 </a:t>
            </a:r>
            <a:r>
              <a:rPr lang="en-US" sz="2000" b="1" dirty="0" err="1"/>
              <a:t>yrs</a:t>
            </a:r>
            <a:r>
              <a:rPr lang="en-US" sz="2000" b="1" dirty="0"/>
              <a:t> plus 180 days</a:t>
            </a:r>
          </a:p>
          <a:p>
            <a:pPr marL="569913" lvl="2" eaLnBrk="1" hangingPunct="1">
              <a:lnSpc>
                <a:spcPct val="75000"/>
              </a:lnSpc>
              <a:buClr>
                <a:schemeClr val="tx2">
                  <a:lumMod val="50000"/>
                </a:schemeClr>
              </a:buClr>
              <a:buFont typeface="Wingdings" pitchFamily="2" charset="2"/>
              <a:buChar char="§"/>
            </a:pPr>
            <a:r>
              <a:rPr lang="en-US" sz="2000" b="1" dirty="0"/>
              <a:t>E9 TIS waiver for CWO3: 22 </a:t>
            </a:r>
            <a:r>
              <a:rPr lang="en-US" sz="2000" b="1" dirty="0" err="1"/>
              <a:t>yrs</a:t>
            </a:r>
            <a:r>
              <a:rPr lang="en-US" sz="2000" b="1" dirty="0"/>
              <a:t> plus 180 days</a:t>
            </a:r>
          </a:p>
          <a:p>
            <a:pPr marL="569913" lvl="2" eaLnBrk="1" hangingPunct="1">
              <a:lnSpc>
                <a:spcPct val="75000"/>
              </a:lnSpc>
              <a:buClr>
                <a:schemeClr val="tx2">
                  <a:lumMod val="50000"/>
                </a:schemeClr>
              </a:buClr>
              <a:buFont typeface="Wingdings" pitchFamily="2" charset="2"/>
              <a:buChar char="§"/>
            </a:pPr>
            <a:r>
              <a:rPr lang="en-US" sz="2000" b="1" dirty="0"/>
              <a:t>LDO Off-ramp and Nuclear Designators: NO TIS WAIVERS</a:t>
            </a:r>
          </a:p>
          <a:p>
            <a:pPr marL="569913" lvl="2" eaLnBrk="1" hangingPunct="1">
              <a:lnSpc>
                <a:spcPct val="75000"/>
              </a:lnSpc>
              <a:buClr>
                <a:schemeClr val="tx2">
                  <a:lumMod val="50000"/>
                </a:schemeClr>
              </a:buClr>
              <a:buFont typeface="Wingdings" pitchFamily="2" charset="2"/>
              <a:buChar char="§"/>
            </a:pPr>
            <a:r>
              <a:rPr lang="en-US" sz="2000" b="1" u="sng" dirty="0"/>
              <a:t>No waivers for less than minimum TIS!</a:t>
            </a:r>
          </a:p>
          <a:p>
            <a:pPr marL="1079499" lvl="2" eaLnBrk="1" hangingPunct="1">
              <a:lnSpc>
                <a:spcPct val="75000"/>
              </a:lnSpc>
              <a:buClr>
                <a:schemeClr val="tx2">
                  <a:lumMod val="50000"/>
                </a:schemeClr>
              </a:buClr>
              <a:buFont typeface="Wingdings" pitchFamily="2" charset="2"/>
              <a:buChar char="§"/>
            </a:pPr>
            <a:endParaRPr lang="en-US" sz="2200" b="1" dirty="0"/>
          </a:p>
        </p:txBody>
      </p:sp>
      <p:sp>
        <p:nvSpPr>
          <p:cNvPr id="9" name="Title 1"/>
          <p:cNvSpPr txBox="1">
            <a:spLocks/>
          </p:cNvSpPr>
          <p:nvPr/>
        </p:nvSpPr>
        <p:spPr bwMode="auto">
          <a:xfrm>
            <a:off x="914400" y="195486"/>
            <a:ext cx="8229600" cy="10281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algn="r"/>
            <a:r>
              <a:rPr lang="en-US" sz="3200" i="1" dirty="0">
                <a:solidFill>
                  <a:srgbClr val="000066"/>
                </a:solidFill>
                <a:cs typeface="Times New Roman" pitchFamily="18" charset="0"/>
              </a:rPr>
              <a:t> FY-26 Accession Windows</a:t>
            </a:r>
          </a:p>
          <a:p>
            <a:pPr algn="r"/>
            <a:endParaRPr lang="en-US" sz="1800" i="1" dirty="0">
              <a:solidFill>
                <a:srgbClr val="000066"/>
              </a:solidFill>
            </a:endParaRPr>
          </a:p>
        </p:txBody>
      </p:sp>
      <p:sp>
        <p:nvSpPr>
          <p:cNvPr id="2" name="Slide Number Placeholder 1"/>
          <p:cNvSpPr>
            <a:spLocks noGrp="1"/>
          </p:cNvSpPr>
          <p:nvPr>
            <p:ph type="sldNum" sz="quarter" idx="10"/>
          </p:nvPr>
        </p:nvSpPr>
        <p:spPr>
          <a:xfrm>
            <a:off x="8281988" y="6518275"/>
            <a:ext cx="671512" cy="254000"/>
          </a:xfrm>
        </p:spPr>
        <p:txBody>
          <a:bodyPr/>
          <a:lstStyle/>
          <a:p>
            <a:pPr>
              <a:defRPr/>
            </a:pPr>
            <a:fld id="{7FC63BB6-36FC-44DC-B3C1-E02F6646114A}" type="slidenum">
              <a:rPr lang="en-US" sz="1200" smtClean="0"/>
              <a:pPr>
                <a:defRPr/>
              </a:pPr>
              <a:t>35</a:t>
            </a:fld>
            <a:endParaRPr lang="en-US" sz="1200" dirty="0"/>
          </a:p>
        </p:txBody>
      </p:sp>
    </p:spTree>
    <p:extLst>
      <p:ext uri="{BB962C8B-B14F-4D97-AF65-F5344CB8AC3E}">
        <p14:creationId xmlns:p14="http://schemas.microsoft.com/office/powerpoint/2010/main" val="338333727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2133600"/>
            <a:ext cx="7772400" cy="457200"/>
          </a:xfrm>
          <a:prstGeom prst="rect">
            <a:avLst/>
          </a:prstGeom>
          <a:noFill/>
          <a:ln w="9525">
            <a:noFill/>
            <a:miter lim="800000"/>
            <a:headEnd/>
            <a:tailEnd/>
          </a:ln>
        </p:spPr>
        <p:txBody>
          <a:bodyPr>
            <a:spAutoFit/>
          </a:bodyPr>
          <a:lstStyle/>
          <a:p>
            <a:pPr algn="l">
              <a:spcBef>
                <a:spcPts val="1200"/>
              </a:spcBef>
              <a:buFontTx/>
              <a:buChar char="•"/>
            </a:pPr>
            <a:endParaRPr lang="en-US" sz="2400" dirty="0"/>
          </a:p>
        </p:txBody>
      </p:sp>
      <p:sp>
        <p:nvSpPr>
          <p:cNvPr id="5124" name="Rectangle 4"/>
          <p:cNvSpPr>
            <a:spLocks noGrp="1" noChangeArrowheads="1"/>
          </p:cNvSpPr>
          <p:nvPr>
            <p:ph type="body" idx="1"/>
          </p:nvPr>
        </p:nvSpPr>
        <p:spPr>
          <a:xfrm>
            <a:off x="285366" y="1223684"/>
            <a:ext cx="8573267" cy="4935233"/>
          </a:xfrm>
        </p:spPr>
        <p:txBody>
          <a:bodyPr/>
          <a:lstStyle/>
          <a:p>
            <a:pPr marL="565150" lvl="1" eaLnBrk="1" hangingPunct="1">
              <a:lnSpc>
                <a:spcPct val="75000"/>
              </a:lnSpc>
              <a:buClr>
                <a:schemeClr val="tx2">
                  <a:lumMod val="50000"/>
                </a:schemeClr>
              </a:buClr>
              <a:buFont typeface="Wingdings" pitchFamily="2" charset="2"/>
              <a:buChar char="§"/>
            </a:pPr>
            <a:r>
              <a:rPr lang="en-US" sz="2800" b="1" dirty="0"/>
              <a:t>Application from the candidate</a:t>
            </a:r>
          </a:p>
          <a:p>
            <a:pPr marL="565150" lvl="1" eaLnBrk="1" hangingPunct="1">
              <a:lnSpc>
                <a:spcPct val="75000"/>
              </a:lnSpc>
              <a:buClr>
                <a:schemeClr val="tx2">
                  <a:lumMod val="50000"/>
                </a:schemeClr>
              </a:buClr>
              <a:buFont typeface="Wingdings" pitchFamily="2" charset="2"/>
              <a:buChar char="§"/>
            </a:pPr>
            <a:r>
              <a:rPr lang="en-US" sz="2800" b="1" dirty="0"/>
              <a:t>Commanding Officer’s endorsement</a:t>
            </a:r>
          </a:p>
          <a:p>
            <a:pPr marL="565150" lvl="1" eaLnBrk="1" hangingPunct="1">
              <a:lnSpc>
                <a:spcPct val="75000"/>
              </a:lnSpc>
              <a:buClr>
                <a:schemeClr val="tx2">
                  <a:lumMod val="50000"/>
                </a:schemeClr>
              </a:buClr>
              <a:buFont typeface="Wingdings" pitchFamily="2" charset="2"/>
              <a:buChar char="§"/>
            </a:pPr>
            <a:r>
              <a:rPr lang="en-US" sz="2800" b="1" dirty="0"/>
              <a:t>(3) appraisals from community leaders</a:t>
            </a:r>
          </a:p>
          <a:p>
            <a:pPr marL="565150" lvl="1" eaLnBrk="1" hangingPunct="1">
              <a:lnSpc>
                <a:spcPct val="75000"/>
              </a:lnSpc>
              <a:buClr>
                <a:schemeClr val="tx2">
                  <a:lumMod val="50000"/>
                </a:schemeClr>
              </a:buClr>
              <a:buFont typeface="Wingdings" pitchFamily="2" charset="2"/>
              <a:buChar char="§"/>
            </a:pPr>
            <a:endParaRPr lang="en-US" b="1" dirty="0"/>
          </a:p>
          <a:p>
            <a:pPr marL="225425" indent="-225425" eaLnBrk="1" hangingPunct="1">
              <a:lnSpc>
                <a:spcPct val="75000"/>
              </a:lnSpc>
              <a:buClr>
                <a:schemeClr val="tx2">
                  <a:lumMod val="50000"/>
                </a:schemeClr>
              </a:buClr>
              <a:buFont typeface="Wingdings" pitchFamily="2" charset="2"/>
              <a:buChar char="§"/>
            </a:pPr>
            <a:r>
              <a:rPr lang="en-US" dirty="0"/>
              <a:t>Parts of your record that support your basic package: </a:t>
            </a:r>
          </a:p>
          <a:p>
            <a:pPr marL="565150" lvl="1" eaLnBrk="1" hangingPunct="1">
              <a:lnSpc>
                <a:spcPct val="75000"/>
              </a:lnSpc>
              <a:buClr>
                <a:schemeClr val="tx2">
                  <a:lumMod val="50000"/>
                </a:schemeClr>
              </a:buClr>
              <a:buFont typeface="Wingdings" pitchFamily="2" charset="2"/>
              <a:buChar char="§"/>
            </a:pPr>
            <a:r>
              <a:rPr lang="en-US" b="1" dirty="0"/>
              <a:t>ESR</a:t>
            </a:r>
          </a:p>
          <a:p>
            <a:pPr marL="565150" lvl="1" eaLnBrk="1" hangingPunct="1">
              <a:lnSpc>
                <a:spcPct val="75000"/>
              </a:lnSpc>
              <a:buClr>
                <a:schemeClr val="tx2">
                  <a:lumMod val="50000"/>
                </a:schemeClr>
              </a:buClr>
              <a:buFont typeface="Wingdings" pitchFamily="2" charset="2"/>
              <a:buChar char="§"/>
            </a:pPr>
            <a:r>
              <a:rPr lang="en-US" b="1" dirty="0"/>
              <a:t>PSR</a:t>
            </a:r>
          </a:p>
          <a:p>
            <a:pPr marL="565150" lvl="1" eaLnBrk="1" hangingPunct="1">
              <a:lnSpc>
                <a:spcPct val="75000"/>
              </a:lnSpc>
              <a:buClr>
                <a:schemeClr val="tx2">
                  <a:lumMod val="50000"/>
                </a:schemeClr>
              </a:buClr>
              <a:buFont typeface="Wingdings" pitchFamily="2" charset="2"/>
              <a:buChar char="§"/>
            </a:pPr>
            <a:r>
              <a:rPr lang="en-US" b="1" dirty="0"/>
              <a:t>Evals</a:t>
            </a:r>
          </a:p>
          <a:p>
            <a:pPr marL="565150" lvl="1" eaLnBrk="1" hangingPunct="1">
              <a:lnSpc>
                <a:spcPct val="75000"/>
              </a:lnSpc>
              <a:buClr>
                <a:schemeClr val="tx2">
                  <a:lumMod val="50000"/>
                </a:schemeClr>
              </a:buClr>
              <a:buFont typeface="Wingdings" pitchFamily="2" charset="2"/>
              <a:buChar char="§"/>
            </a:pPr>
            <a:r>
              <a:rPr lang="en-US" b="1" dirty="0"/>
              <a:t>Discrete Requirements (have been met = yes or no) – if not, missed opportunity or not afforded the opportunity?</a:t>
            </a:r>
          </a:p>
          <a:p>
            <a:pPr marL="565150" lvl="1" eaLnBrk="1" hangingPunct="1">
              <a:lnSpc>
                <a:spcPct val="75000"/>
              </a:lnSpc>
              <a:buClr>
                <a:schemeClr val="tx2">
                  <a:lumMod val="50000"/>
                </a:schemeClr>
              </a:buClr>
              <a:buFont typeface="Wingdings" pitchFamily="2" charset="2"/>
              <a:buChar char="§"/>
            </a:pPr>
            <a:r>
              <a:rPr lang="en-US" b="1" dirty="0"/>
              <a:t>Properly documented Sustained Superior performance, leadership, and technical expertise – weed out </a:t>
            </a:r>
            <a:r>
              <a:rPr lang="en-US" b="1" i="1" u="sng" dirty="0"/>
              <a:t>Paper Tigers!</a:t>
            </a:r>
          </a:p>
          <a:p>
            <a:pPr marL="565150" lvl="1" eaLnBrk="1" hangingPunct="1">
              <a:lnSpc>
                <a:spcPct val="75000"/>
              </a:lnSpc>
              <a:buClr>
                <a:schemeClr val="tx2">
                  <a:lumMod val="50000"/>
                </a:schemeClr>
              </a:buClr>
              <a:buFont typeface="Wingdings" pitchFamily="2" charset="2"/>
              <a:buChar char="§"/>
            </a:pPr>
            <a:r>
              <a:rPr lang="en-US" b="1" dirty="0"/>
              <a:t>Lifelong learning when afforded the opportunity – off-ramp designators will require it</a:t>
            </a:r>
          </a:p>
        </p:txBody>
      </p:sp>
      <p:sp>
        <p:nvSpPr>
          <p:cNvPr id="9" name="Title 1"/>
          <p:cNvSpPr txBox="1">
            <a:spLocks/>
          </p:cNvSpPr>
          <p:nvPr/>
        </p:nvSpPr>
        <p:spPr bwMode="auto">
          <a:xfrm>
            <a:off x="914400" y="195486"/>
            <a:ext cx="8229600" cy="10281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algn="r"/>
            <a:r>
              <a:rPr lang="en-US" sz="3200" i="1" dirty="0">
                <a:solidFill>
                  <a:srgbClr val="000066"/>
                </a:solidFill>
                <a:cs typeface="Times New Roman" pitchFamily="18" charset="0"/>
              </a:rPr>
              <a:t> Basic Components</a:t>
            </a:r>
            <a:endParaRPr lang="en-US" sz="1800" i="1" dirty="0">
              <a:solidFill>
                <a:srgbClr val="000066"/>
              </a:solidFill>
            </a:endParaRPr>
          </a:p>
        </p:txBody>
      </p:sp>
      <p:sp>
        <p:nvSpPr>
          <p:cNvPr id="2" name="Slide Number Placeholder 1"/>
          <p:cNvSpPr>
            <a:spLocks noGrp="1"/>
          </p:cNvSpPr>
          <p:nvPr>
            <p:ph type="sldNum" sz="quarter" idx="10"/>
          </p:nvPr>
        </p:nvSpPr>
        <p:spPr>
          <a:xfrm>
            <a:off x="8281988" y="6518275"/>
            <a:ext cx="671512" cy="254000"/>
          </a:xfrm>
        </p:spPr>
        <p:txBody>
          <a:bodyPr/>
          <a:lstStyle/>
          <a:p>
            <a:pPr>
              <a:defRPr/>
            </a:pPr>
            <a:fld id="{7FC63BB6-36FC-44DC-B3C1-E02F6646114A}" type="slidenum">
              <a:rPr lang="en-US" sz="1200" smtClean="0"/>
              <a:pPr>
                <a:defRPr/>
              </a:pPr>
              <a:t>36</a:t>
            </a:fld>
            <a:endParaRPr lang="en-US" sz="1200" dirty="0"/>
          </a:p>
        </p:txBody>
      </p:sp>
    </p:spTree>
    <p:extLst>
      <p:ext uri="{BB962C8B-B14F-4D97-AF65-F5344CB8AC3E}">
        <p14:creationId xmlns:p14="http://schemas.microsoft.com/office/powerpoint/2010/main" val="60720171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spcBef>
                <a:spcPct val="20000"/>
              </a:spcBef>
              <a:buFontTx/>
              <a:buChar char="•"/>
            </a:pPr>
            <a:endParaRPr lang="en-US"/>
          </a:p>
        </p:txBody>
      </p:sp>
      <p:sp>
        <p:nvSpPr>
          <p:cNvPr id="21511" name="Rectangle 7"/>
          <p:cNvSpPr>
            <a:spLocks noGrp="1" noChangeArrowheads="1"/>
          </p:cNvSpPr>
          <p:nvPr>
            <p:ph type="body" idx="1"/>
          </p:nvPr>
        </p:nvSpPr>
        <p:spPr>
          <a:xfrm>
            <a:off x="151301" y="1219200"/>
            <a:ext cx="8803787" cy="5144106"/>
          </a:xfrm>
        </p:spPr>
        <p:txBody>
          <a:bodyPr lIns="92075" tIns="46038" rIns="92075" bIns="46038"/>
          <a:lstStyle/>
          <a:p>
            <a:pPr eaLnBrk="1" hangingPunct="1">
              <a:buClr>
                <a:schemeClr val="tx1"/>
              </a:buClr>
              <a:buFont typeface="Arial" panose="020B0604020202020204" pitchFamily="34" charset="0"/>
              <a:buChar char="•"/>
            </a:pPr>
            <a:r>
              <a:rPr lang="en-US" sz="1800" b="1" u="sng" dirty="0"/>
              <a:t>CO’s Endorsement</a:t>
            </a:r>
            <a:endParaRPr lang="en-US" sz="1800" b="1" dirty="0"/>
          </a:p>
          <a:p>
            <a:pPr lvl="1" eaLnBrk="1" hangingPunct="1">
              <a:buClr>
                <a:schemeClr val="tx1"/>
              </a:buClr>
              <a:buFont typeface="Arial" panose="020B0604020202020204" pitchFamily="34" charset="0"/>
              <a:buChar char="•"/>
            </a:pPr>
            <a:r>
              <a:rPr lang="en-US" sz="1800" b="1" dirty="0"/>
              <a:t>Acknowledges your leadership potential and technical performance</a:t>
            </a:r>
          </a:p>
          <a:p>
            <a:pPr lvl="1" eaLnBrk="1" hangingPunct="1">
              <a:buClr>
                <a:schemeClr val="tx1"/>
              </a:buClr>
              <a:buFont typeface="Arial" panose="020B0604020202020204" pitchFamily="34" charset="0"/>
              <a:buChar char="•"/>
            </a:pPr>
            <a:r>
              <a:rPr lang="en-US" sz="1800" b="1" dirty="0"/>
              <a:t>Can </a:t>
            </a:r>
            <a:r>
              <a:rPr lang="en-US" sz="1800" b="1" u="sng" dirty="0"/>
              <a:t>highlight </a:t>
            </a:r>
            <a:r>
              <a:rPr lang="en-US" sz="1800" b="1" dirty="0"/>
              <a:t>qualifications (utilizing the discrete requirements)</a:t>
            </a:r>
          </a:p>
          <a:p>
            <a:pPr lvl="1" eaLnBrk="1" hangingPunct="1">
              <a:buClr>
                <a:schemeClr val="tx1"/>
              </a:buClr>
              <a:buFont typeface="Arial" panose="020B0604020202020204" pitchFamily="34" charset="0"/>
              <a:buChar char="•"/>
            </a:pPr>
            <a:r>
              <a:rPr lang="en-US" sz="1800" b="1" dirty="0"/>
              <a:t>Can address past negatives (if needed) and waivers if applicable</a:t>
            </a:r>
          </a:p>
          <a:p>
            <a:pPr lvl="1" eaLnBrk="1" hangingPunct="1">
              <a:buClr>
                <a:schemeClr val="tx1"/>
              </a:buClr>
              <a:buFont typeface="Arial" panose="020B0604020202020204" pitchFamily="34" charset="0"/>
              <a:buChar char="•"/>
            </a:pPr>
            <a:r>
              <a:rPr lang="en-US" sz="1800" b="1" dirty="0"/>
              <a:t>Ranking no longer required or desired</a:t>
            </a:r>
          </a:p>
          <a:p>
            <a:pPr eaLnBrk="1" hangingPunct="1">
              <a:buClr>
                <a:schemeClr val="tx1"/>
              </a:buClr>
              <a:buFont typeface="Arial" panose="020B0604020202020204" pitchFamily="34" charset="0"/>
              <a:buChar char="•"/>
            </a:pPr>
            <a:endParaRPr lang="en-US" sz="1800" b="1" u="sng" dirty="0"/>
          </a:p>
          <a:p>
            <a:pPr eaLnBrk="1" hangingPunct="1">
              <a:buClr>
                <a:schemeClr val="tx1"/>
              </a:buClr>
              <a:buFont typeface="Arial" panose="020B0604020202020204" pitchFamily="34" charset="0"/>
              <a:buChar char="•"/>
            </a:pPr>
            <a:r>
              <a:rPr lang="en-US" sz="1800" b="1" u="sng" dirty="0"/>
              <a:t>Additional Comments</a:t>
            </a:r>
            <a:endParaRPr lang="en-US" sz="1800" u="sng" dirty="0"/>
          </a:p>
          <a:p>
            <a:pPr lvl="1" eaLnBrk="1" hangingPunct="1">
              <a:buClr>
                <a:schemeClr val="tx1"/>
              </a:buClr>
              <a:buFont typeface="Arial" panose="020B0604020202020204" pitchFamily="34" charset="0"/>
              <a:buChar char="•"/>
            </a:pPr>
            <a:r>
              <a:rPr lang="en-US" sz="1800" b="1" dirty="0"/>
              <a:t>Your opportunity to speak directly to the board about your record</a:t>
            </a:r>
          </a:p>
          <a:p>
            <a:pPr lvl="2" eaLnBrk="1" hangingPunct="1">
              <a:buClr>
                <a:schemeClr val="tx1"/>
              </a:buClr>
              <a:buFont typeface="Arial" panose="020B0604020202020204" pitchFamily="34" charset="0"/>
              <a:buChar char="•"/>
            </a:pPr>
            <a:r>
              <a:rPr lang="en-US" b="1" dirty="0"/>
              <a:t>Address absent discrete requirements, qualifications, broken service, etc.</a:t>
            </a:r>
          </a:p>
          <a:p>
            <a:pPr lvl="2" eaLnBrk="1" hangingPunct="1">
              <a:buClr>
                <a:schemeClr val="tx1"/>
              </a:buClr>
              <a:buFont typeface="Arial" panose="020B0604020202020204" pitchFamily="34" charset="0"/>
              <a:buChar char="•"/>
            </a:pPr>
            <a:r>
              <a:rPr lang="en-US" b="1" dirty="0"/>
              <a:t>Address waivers (required waivers must be approved prior to submission)</a:t>
            </a:r>
          </a:p>
          <a:p>
            <a:pPr lvl="1" eaLnBrk="1" hangingPunct="1">
              <a:buClr>
                <a:schemeClr val="tx1"/>
              </a:buClr>
              <a:buFont typeface="Arial" panose="020B0604020202020204" pitchFamily="34" charset="0"/>
              <a:buChar char="•"/>
            </a:pPr>
            <a:r>
              <a:rPr lang="en-US" sz="1800" b="1" dirty="0"/>
              <a:t>Limit to 100 words – simply stating “None” works – do not feel compelled to fill the white space.</a:t>
            </a:r>
          </a:p>
          <a:p>
            <a:pPr lvl="1" eaLnBrk="1" hangingPunct="1">
              <a:buClr>
                <a:schemeClr val="tx1"/>
              </a:buClr>
              <a:buFont typeface="Arial" panose="020B0604020202020204" pitchFamily="34" charset="0"/>
              <a:buChar char="•"/>
            </a:pPr>
            <a:r>
              <a:rPr lang="en-US" sz="1800" b="1" dirty="0">
                <a:solidFill>
                  <a:srgbClr val="FF0000"/>
                </a:solidFill>
              </a:rPr>
              <a:t>NOTE:  </a:t>
            </a:r>
            <a:r>
              <a:rPr lang="en-US" sz="1800" b="1" dirty="0"/>
              <a:t>This is NOT a personal statement, as required in past years</a:t>
            </a:r>
          </a:p>
          <a:p>
            <a:pPr marL="914400" lvl="2" indent="0" eaLnBrk="1" hangingPunct="1">
              <a:buClr>
                <a:schemeClr val="tx1"/>
              </a:buClr>
              <a:buNone/>
            </a:pPr>
            <a:endParaRPr lang="en-US" b="1" dirty="0"/>
          </a:p>
          <a:p>
            <a:pPr marL="404813" lvl="1" indent="0" eaLnBrk="1" hangingPunct="1">
              <a:buClr>
                <a:schemeClr val="tx1"/>
              </a:buClr>
              <a:buNone/>
            </a:pPr>
            <a:endParaRPr lang="en-US" sz="1800" b="1" dirty="0"/>
          </a:p>
          <a:p>
            <a:pPr eaLnBrk="1" hangingPunct="1">
              <a:buClr>
                <a:schemeClr val="tx1"/>
              </a:buClr>
              <a:buFont typeface="Arial" panose="020B0604020202020204" pitchFamily="34" charset="0"/>
              <a:buChar char="•"/>
            </a:pPr>
            <a:endParaRPr lang="en-US" sz="1800" b="1" dirty="0"/>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37</a:t>
            </a:fld>
            <a:endParaRPr lang="en-US"/>
          </a:p>
        </p:txBody>
      </p:sp>
      <p:sp>
        <p:nvSpPr>
          <p:cNvPr id="7" name="Title 1"/>
          <p:cNvSpPr>
            <a:spLocks noGrp="1"/>
          </p:cNvSpPr>
          <p:nvPr>
            <p:ph type="title"/>
          </p:nvPr>
        </p:nvSpPr>
        <p:spPr/>
        <p:txBody>
          <a:bodyPr/>
          <a:lstStyle/>
          <a:p>
            <a:r>
              <a:rPr lang="en-US" dirty="0"/>
              <a:t>Application Key Elements</a:t>
            </a:r>
          </a:p>
        </p:txBody>
      </p:sp>
    </p:spTree>
    <p:extLst>
      <p:ext uri="{BB962C8B-B14F-4D97-AF65-F5344CB8AC3E}">
        <p14:creationId xmlns:p14="http://schemas.microsoft.com/office/powerpoint/2010/main" val="2940794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FY 26 Guidance</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38</a:t>
            </a:fld>
            <a:endParaRPr lang="en-US" dirty="0"/>
          </a:p>
        </p:txBody>
      </p:sp>
      <p:sp>
        <p:nvSpPr>
          <p:cNvPr id="8" name="Content Placeholder 5"/>
          <p:cNvSpPr>
            <a:spLocks noGrp="1"/>
          </p:cNvSpPr>
          <p:nvPr>
            <p:ph idx="1"/>
          </p:nvPr>
        </p:nvSpPr>
        <p:spPr>
          <a:xfrm>
            <a:off x="326899" y="1680117"/>
            <a:ext cx="8481345" cy="4995746"/>
          </a:xfrm>
        </p:spPr>
        <p:txBody>
          <a:bodyPr/>
          <a:lstStyle/>
          <a:p>
            <a:pPr>
              <a:buFont typeface="Arial" panose="020B0604020202020204" pitchFamily="34" charset="0"/>
              <a:buChar char="•"/>
            </a:pPr>
            <a:r>
              <a:rPr lang="en-US" sz="1800" dirty="0"/>
              <a:t>Review ACTIVE DUTY LIMITED DUTY OFFICER, CHIEF WARRANT OFFICER AND WARRANT OFFICER PROGRAMS OPNAVINST 1420.2 (update 3Apr2024)</a:t>
            </a:r>
          </a:p>
          <a:p>
            <a:pPr marL="0" indent="0">
              <a:buNone/>
            </a:pPr>
            <a:endParaRPr lang="en-US" sz="1800" dirty="0"/>
          </a:p>
          <a:p>
            <a:pPr>
              <a:buFont typeface="Arial" panose="020B0604020202020204" pitchFamily="34" charset="0"/>
              <a:buChar char="•"/>
            </a:pPr>
            <a:r>
              <a:rPr lang="en-US" sz="1800" b="1" dirty="0"/>
              <a:t>Applicable NAVADMINs </a:t>
            </a:r>
            <a:r>
              <a:rPr lang="en-US" sz="1800" dirty="0"/>
              <a:t>supersede conflicts with OPNAVINST 1420.2</a:t>
            </a:r>
          </a:p>
          <a:p>
            <a:pPr marL="0" indent="0">
              <a:buNone/>
            </a:pPr>
            <a:endParaRPr lang="en-US" sz="1800" dirty="0"/>
          </a:p>
          <a:p>
            <a:pPr>
              <a:buFont typeface="Arial" panose="020B0604020202020204" pitchFamily="34" charset="0"/>
              <a:buChar char="•"/>
            </a:pPr>
            <a:r>
              <a:rPr lang="en-US" sz="1800" dirty="0"/>
              <a:t>Use FY-26 Active Nuclear LDO ISP Board NAVADMIN 105/24 for application guidance and deadlines (FY25 111/23)</a:t>
            </a:r>
          </a:p>
          <a:p>
            <a:pPr lvl="1">
              <a:buFont typeface="Arial" panose="020B0604020202020204" pitchFamily="34" charset="0"/>
              <a:buChar char="•"/>
            </a:pPr>
            <a:r>
              <a:rPr lang="en-US" sz="1600" b="1" dirty="0"/>
              <a:t>First Class Petty Officers awaiting CPO results, who meet all other requirements, in order to apply for CWO are encouraged to apply and submit their application by the 1 OCT 2024 deadline</a:t>
            </a:r>
          </a:p>
          <a:p>
            <a:pPr lvl="1">
              <a:buFont typeface="Arial" panose="020B0604020202020204" pitchFamily="34" charset="0"/>
              <a:buChar char="•"/>
            </a:pPr>
            <a:endParaRPr lang="en-US" sz="1600" b="1" dirty="0"/>
          </a:p>
        </p:txBody>
      </p:sp>
    </p:spTree>
    <p:extLst>
      <p:ext uri="{BB962C8B-B14F-4D97-AF65-F5344CB8AC3E}">
        <p14:creationId xmlns:p14="http://schemas.microsoft.com/office/powerpoint/2010/main" val="2805609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FY-26 Guidance</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39</a:t>
            </a:fld>
            <a:endParaRPr lang="en-US" dirty="0"/>
          </a:p>
        </p:txBody>
      </p:sp>
      <p:sp>
        <p:nvSpPr>
          <p:cNvPr id="8" name="Content Placeholder 5"/>
          <p:cNvSpPr>
            <a:spLocks noGrp="1"/>
          </p:cNvSpPr>
          <p:nvPr>
            <p:ph idx="1"/>
          </p:nvPr>
        </p:nvSpPr>
        <p:spPr>
          <a:xfrm>
            <a:off x="125261" y="1352811"/>
            <a:ext cx="9018740" cy="5323052"/>
          </a:xfrm>
        </p:spPr>
        <p:txBody>
          <a:bodyPr/>
          <a:lstStyle/>
          <a:p>
            <a:pPr marL="0" indent="0">
              <a:buNone/>
            </a:pPr>
            <a:r>
              <a:rPr lang="en-US" sz="2000" b="0" dirty="0"/>
              <a:t>Am I eligible to take the CPO Exam for LDO purposes? </a:t>
            </a:r>
          </a:p>
          <a:p>
            <a:pPr marL="0" indent="0">
              <a:buNone/>
            </a:pPr>
            <a:endParaRPr lang="en-US" sz="2000" b="0" dirty="0"/>
          </a:p>
          <a:p>
            <a:pPr marL="0" indent="0">
              <a:buNone/>
            </a:pPr>
            <a:r>
              <a:rPr lang="en-US" sz="2000" b="0" dirty="0"/>
              <a:t>BLUF: Yes, provided: </a:t>
            </a:r>
          </a:p>
          <a:p>
            <a:pPr>
              <a:buFont typeface="Arial" panose="020B0604020202020204" pitchFamily="34" charset="0"/>
              <a:buChar char="•"/>
            </a:pPr>
            <a:r>
              <a:rPr lang="en-US" sz="2000" b="0" dirty="0"/>
              <a:t>1. You are a First Class Petty Officer (A Sailor who advances to First Class Petty Officer off the March 2023 Exam, </a:t>
            </a:r>
            <a:r>
              <a:rPr lang="en-US" sz="2000" dirty="0"/>
              <a:t>is </a:t>
            </a:r>
            <a:r>
              <a:rPr lang="en-US" sz="2000" b="0" dirty="0"/>
              <a:t>eligible to take the January 2024 CPO Exam for LDO purposes) </a:t>
            </a:r>
          </a:p>
          <a:p>
            <a:pPr>
              <a:buFont typeface="Arial" panose="020B0604020202020204" pitchFamily="34" charset="0"/>
              <a:buChar char="•"/>
            </a:pPr>
            <a:r>
              <a:rPr lang="en-US" sz="2000" b="0" dirty="0"/>
              <a:t>2. Have command endorsement and approval. </a:t>
            </a:r>
          </a:p>
          <a:p>
            <a:pPr>
              <a:buFont typeface="Arial" panose="020B0604020202020204" pitchFamily="34" charset="0"/>
              <a:buChar char="•"/>
            </a:pPr>
            <a:endParaRPr lang="en-US" sz="2000" b="0" dirty="0"/>
          </a:p>
          <a:p>
            <a:pPr marL="0" indent="0">
              <a:buNone/>
            </a:pPr>
            <a:r>
              <a:rPr lang="en-US" sz="2000" b="0" dirty="0">
                <a:solidFill>
                  <a:srgbClr val="FF0000"/>
                </a:solidFill>
              </a:rPr>
              <a:t>A Sailor who advances to First Class Petty Officer off the September 2023 exam, </a:t>
            </a:r>
            <a:r>
              <a:rPr lang="en-US" sz="2000" dirty="0">
                <a:solidFill>
                  <a:srgbClr val="FF0000"/>
                </a:solidFill>
              </a:rPr>
              <a:t>is not </a:t>
            </a:r>
            <a:r>
              <a:rPr lang="en-US" sz="2000" b="0" dirty="0">
                <a:solidFill>
                  <a:srgbClr val="FF0000"/>
                </a:solidFill>
              </a:rPr>
              <a:t>eligible to apply for the upcoming LDO/CWO ISP Board and </a:t>
            </a:r>
            <a:r>
              <a:rPr lang="en-US" sz="2000" dirty="0">
                <a:solidFill>
                  <a:srgbClr val="FF0000"/>
                </a:solidFill>
              </a:rPr>
              <a:t>should not be recommended </a:t>
            </a:r>
            <a:r>
              <a:rPr lang="en-US" sz="2000" b="0" dirty="0">
                <a:solidFill>
                  <a:srgbClr val="FF0000"/>
                </a:solidFill>
              </a:rPr>
              <a:t>to participate in the immediate upcoming January 2024 CPO Exam for LDO Purposes. </a:t>
            </a:r>
            <a:endParaRPr lang="en-US" sz="1800" dirty="0">
              <a:solidFill>
                <a:srgbClr val="FF0000"/>
              </a:solidFill>
            </a:endParaRPr>
          </a:p>
        </p:txBody>
      </p:sp>
    </p:spTree>
    <p:extLst>
      <p:ext uri="{BB962C8B-B14F-4D97-AF65-F5344CB8AC3E}">
        <p14:creationId xmlns:p14="http://schemas.microsoft.com/office/powerpoint/2010/main" val="363999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Limited Duty Officer (LDO)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4</a:t>
            </a:fld>
            <a:endParaRPr lang="en-US"/>
          </a:p>
        </p:txBody>
      </p:sp>
      <p:sp>
        <p:nvSpPr>
          <p:cNvPr id="6" name="Content Placeholder 5"/>
          <p:cNvSpPr>
            <a:spLocks noGrp="1"/>
          </p:cNvSpPr>
          <p:nvPr>
            <p:ph idx="1"/>
          </p:nvPr>
        </p:nvSpPr>
        <p:spPr>
          <a:xfrm>
            <a:off x="458585" y="1334614"/>
            <a:ext cx="7985023" cy="5269386"/>
          </a:xfrm>
        </p:spPr>
        <p:txBody>
          <a:bodyPr/>
          <a:lstStyle/>
          <a:p>
            <a:pPr>
              <a:buFont typeface="Arial" panose="020B0604020202020204" pitchFamily="34" charset="0"/>
              <a:buChar char="•"/>
            </a:pPr>
            <a:r>
              <a:rPr lang="en-US" sz="2200" i="1" u="sng" dirty="0">
                <a:effectLst>
                  <a:outerShdw blurRad="38100" dist="38100" dir="2700000" algn="tl">
                    <a:srgbClr val="000000">
                      <a:alpha val="43137"/>
                    </a:srgbClr>
                  </a:outerShdw>
                </a:effectLst>
              </a:rPr>
              <a:t>Technical Managers</a:t>
            </a:r>
            <a:r>
              <a:rPr lang="en-US" sz="2200" dirty="0"/>
              <a:t> – LDOs are Naval Line or Staff Corps Officers that progressively advance within broad technical fields related to their former enlisted ratings</a:t>
            </a:r>
          </a:p>
          <a:p>
            <a:pPr marL="0" indent="0">
              <a:buNone/>
            </a:pPr>
            <a:endParaRPr lang="en-US" sz="2200" dirty="0"/>
          </a:p>
          <a:p>
            <a:pPr>
              <a:buFont typeface="Arial" panose="020B0604020202020204" pitchFamily="34" charset="0"/>
              <a:buChar char="•"/>
            </a:pPr>
            <a:r>
              <a:rPr lang="en-US" sz="2200" dirty="0"/>
              <a:t>LDOs </a:t>
            </a:r>
            <a:r>
              <a:rPr lang="en-US" sz="2200" u="sng" dirty="0"/>
              <a:t>fill leadership and management positions</a:t>
            </a:r>
            <a:r>
              <a:rPr lang="en-US" sz="2200" dirty="0"/>
              <a:t> at the ENS through CAPT level that require technical background and skills not attainable through normal development within other officer designators</a:t>
            </a:r>
          </a:p>
          <a:p>
            <a:pPr marL="0" indent="0">
              <a:buNone/>
            </a:pPr>
            <a:endParaRPr lang="en-US" sz="2200" dirty="0"/>
          </a:p>
          <a:p>
            <a:pPr>
              <a:buFont typeface="Arial" panose="020B0604020202020204" pitchFamily="34" charset="0"/>
              <a:buChar char="•"/>
            </a:pPr>
            <a:r>
              <a:rPr lang="en-US" sz="2200" dirty="0"/>
              <a:t>LDOs serve as, but are not limited to, DIVOs, DEPT Heads, OICs, XOs and COs </a:t>
            </a:r>
          </a:p>
          <a:p>
            <a:pPr marL="0" indent="0">
              <a:buNone/>
            </a:pPr>
            <a:endParaRPr lang="en-US" sz="2200" dirty="0"/>
          </a:p>
          <a:p>
            <a:pPr>
              <a:buFont typeface="Arial" panose="020B0604020202020204" pitchFamily="34" charset="0"/>
              <a:buChar char="•"/>
            </a:pPr>
            <a:r>
              <a:rPr lang="en-US" sz="2200" u="sng" dirty="0"/>
              <a:t>Major Command</a:t>
            </a:r>
            <a:r>
              <a:rPr lang="en-US" sz="2200" dirty="0"/>
              <a:t> (CAPT level) is the pinnacle goal – only achieved by a few! </a:t>
            </a:r>
          </a:p>
          <a:p>
            <a:pPr marL="0" indent="0" algn="just">
              <a:buNone/>
            </a:pPr>
            <a:endParaRPr lang="en-US" sz="22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2962224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48" y="-29304"/>
            <a:ext cx="7645400" cy="1143000"/>
          </a:xfrm>
        </p:spPr>
        <p:txBody>
          <a:bodyPr/>
          <a:lstStyle/>
          <a:p>
            <a:r>
              <a:rPr lang="en-US" i="0" dirty="0"/>
              <a:t>Nuclear Power LDO</a:t>
            </a:r>
            <a:br>
              <a:rPr lang="en-US" dirty="0"/>
            </a:br>
            <a:r>
              <a:rPr lang="en-US" dirty="0"/>
              <a:t>Application Requirements</a:t>
            </a:r>
          </a:p>
        </p:txBody>
      </p:sp>
      <p:sp>
        <p:nvSpPr>
          <p:cNvPr id="3" name="Content Placeholder 2"/>
          <p:cNvSpPr>
            <a:spLocks noGrp="1"/>
          </p:cNvSpPr>
          <p:nvPr>
            <p:ph idx="1"/>
          </p:nvPr>
        </p:nvSpPr>
        <p:spPr>
          <a:xfrm>
            <a:off x="298979" y="1219200"/>
            <a:ext cx="8004175" cy="4114800"/>
          </a:xfrm>
        </p:spPr>
        <p:txBody>
          <a:bodyPr/>
          <a:lstStyle/>
          <a:p>
            <a:r>
              <a:rPr lang="en-US" sz="2000" dirty="0">
                <a:hlinkClick r:id="rId2"/>
              </a:rPr>
              <a:t>https://www.mynavyhr.navy.mil/Career-Management/Community-Management/Officer/Active-OCM/LDO-CWO/Applicant-Information/</a:t>
            </a:r>
            <a:endParaRPr lang="en-US" sz="2000" dirty="0"/>
          </a:p>
          <a:p>
            <a:r>
              <a:rPr lang="en-US" sz="2000" b="0" u="sng" dirty="0"/>
              <a:t>Required</a:t>
            </a:r>
            <a:r>
              <a:rPr lang="en-US" sz="2000" b="0" dirty="0"/>
              <a:t> to be qualified EWS / </a:t>
            </a:r>
            <a:r>
              <a:rPr lang="en-US" sz="2000" b="0" dirty="0" err="1"/>
              <a:t>PPWS</a:t>
            </a:r>
            <a:r>
              <a:rPr lang="en-US" sz="2000" b="0" dirty="0"/>
              <a:t>.  NEC N33Z must be updated in record (See Detailer)</a:t>
            </a:r>
          </a:p>
          <a:p>
            <a:r>
              <a:rPr lang="en-US" sz="2000" b="0" dirty="0"/>
              <a:t>Chiefs, Senior Chiefs, or CPO Board eligible E6</a:t>
            </a:r>
          </a:p>
          <a:p>
            <a:pPr lvl="1"/>
            <a:r>
              <a:rPr lang="en-US" dirty="0"/>
              <a:t>may take CPO exam 1 year early to apply for LDO</a:t>
            </a:r>
          </a:p>
          <a:p>
            <a:r>
              <a:rPr lang="en-US" sz="2000" b="0" dirty="0"/>
              <a:t>8 – 16 years time in service </a:t>
            </a:r>
          </a:p>
          <a:p>
            <a:pPr lvl="1"/>
            <a:r>
              <a:rPr lang="en-US" dirty="0"/>
              <a:t>Based off of date in associated application year NAVADMIN</a:t>
            </a:r>
          </a:p>
          <a:p>
            <a:pPr lvl="1"/>
            <a:r>
              <a:rPr lang="en-US" dirty="0"/>
              <a:t>FY-26 NAVADMIN 105/24</a:t>
            </a:r>
          </a:p>
          <a:p>
            <a:r>
              <a:rPr lang="en-US" sz="2000" b="0" dirty="0"/>
              <a:t>Application Deadline: 01 OCT 24</a:t>
            </a:r>
          </a:p>
          <a:p>
            <a:r>
              <a:rPr lang="en-US" sz="2000" b="0" dirty="0"/>
              <a:t>10 year commitment</a:t>
            </a:r>
          </a:p>
          <a:p>
            <a:endParaRPr lang="en-US" dirty="0"/>
          </a:p>
        </p:txBody>
      </p:sp>
      <p:sp>
        <p:nvSpPr>
          <p:cNvPr id="4" name="Slide Number Placeholder 3"/>
          <p:cNvSpPr>
            <a:spLocks noGrp="1"/>
          </p:cNvSpPr>
          <p:nvPr>
            <p:ph type="sldNum" sz="quarter" idx="10"/>
          </p:nvPr>
        </p:nvSpPr>
        <p:spPr/>
        <p:txBody>
          <a:bodyPr/>
          <a:lstStyle/>
          <a:p>
            <a:pPr>
              <a:defRPr/>
            </a:pPr>
            <a:fld id="{7FC63BB6-36FC-44DC-B3C1-E02F6646114A}" type="slidenum">
              <a:rPr lang="en-US" smtClean="0"/>
              <a:pPr>
                <a:defRPr/>
              </a:pPr>
              <a:t>40</a:t>
            </a:fld>
            <a:endParaRPr lang="en-US"/>
          </a:p>
        </p:txBody>
      </p:sp>
      <p:sp>
        <p:nvSpPr>
          <p:cNvPr id="5" name="Rectangle 4"/>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rgbClr val="FFFF66"/>
                </a:solidFill>
                <a:latin typeface="+mn-lt"/>
                <a:cs typeface="Times New Roman"/>
              </a:rPr>
              <a:t>NAVADMIN supersedes other guidance</a:t>
            </a:r>
            <a:endParaRPr lang="en-US" dirty="0">
              <a:solidFill>
                <a:srgbClr val="FFFF66"/>
              </a:solidFill>
              <a:latin typeface="+mn-lt"/>
              <a:cs typeface="Arial" panose="020B0604020202020204" pitchFamily="34" charset="0"/>
            </a:endParaRPr>
          </a:p>
        </p:txBody>
      </p:sp>
    </p:spTree>
    <p:extLst>
      <p:ext uri="{BB962C8B-B14F-4D97-AF65-F5344CB8AC3E}">
        <p14:creationId xmlns:p14="http://schemas.microsoft.com/office/powerpoint/2010/main" val="3440508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990600" y="1981200"/>
            <a:ext cx="7162800" cy="4114800"/>
          </a:xfrm>
          <a:prstGeom prst="rect">
            <a:avLst/>
          </a:prstGeom>
          <a:noFill/>
          <a:ln w="9525">
            <a:noFill/>
            <a:miter lim="800000"/>
            <a:headEnd/>
            <a:tailEnd/>
          </a:ln>
        </p:spPr>
        <p:txBody>
          <a:bodyPr lIns="92075" tIns="46038" rIns="92075" bIns="46038"/>
          <a:lstStyle/>
          <a:p>
            <a:pPr marL="342900" indent="-342900">
              <a:spcBef>
                <a:spcPct val="20000"/>
              </a:spcBef>
              <a:buFontTx/>
              <a:buChar char="•"/>
            </a:pPr>
            <a:endParaRPr lang="en-US" sz="3200" b="0" dirty="0">
              <a:solidFill>
                <a:schemeClr val="accent2"/>
              </a:solidFill>
            </a:endParaRPr>
          </a:p>
          <a:p>
            <a:pPr marL="342900" indent="-342900">
              <a:spcBef>
                <a:spcPct val="20000"/>
              </a:spcBef>
              <a:buFontTx/>
              <a:buChar char="•"/>
            </a:pPr>
            <a:endParaRPr lang="en-US" sz="3200" b="0" dirty="0"/>
          </a:p>
          <a:p>
            <a:pPr marL="742950" lvl="1" indent="-285750">
              <a:spcBef>
                <a:spcPct val="20000"/>
              </a:spcBef>
              <a:buFontTx/>
              <a:buChar char="–"/>
            </a:pPr>
            <a:endParaRPr lang="en-US" sz="2800" b="0" dirty="0"/>
          </a:p>
        </p:txBody>
      </p:sp>
      <p:sp>
        <p:nvSpPr>
          <p:cNvPr id="166915" name="Rectangle 3"/>
          <p:cNvSpPr>
            <a:spLocks noChangeArrowheads="1"/>
          </p:cNvSpPr>
          <p:nvPr/>
        </p:nvSpPr>
        <p:spPr bwMode="auto">
          <a:xfrm>
            <a:off x="0" y="1676400"/>
            <a:ext cx="9067800" cy="4953000"/>
          </a:xfrm>
          <a:prstGeom prst="rect">
            <a:avLst/>
          </a:prstGeom>
          <a:noFill/>
          <a:ln w="9525">
            <a:noFill/>
            <a:miter lim="800000"/>
            <a:headEnd/>
            <a:tailEnd/>
          </a:ln>
          <a:effectLst/>
        </p:spPr>
        <p:txBody>
          <a:bodyPr lIns="92075" tIns="46038" rIns="92075" bIns="46038"/>
          <a:lstStyle/>
          <a:p>
            <a:pPr marL="342900" indent="-342900">
              <a:spcBef>
                <a:spcPct val="20000"/>
              </a:spcBef>
              <a:defRPr/>
            </a:pPr>
            <a:r>
              <a:rPr lang="en-US" sz="2800" dirty="0">
                <a:solidFill>
                  <a:srgbClr val="7E0418"/>
                </a:solidFill>
              </a:rPr>
              <a:t>  </a:t>
            </a:r>
            <a:endParaRPr lang="en-US" sz="3200" dirty="0">
              <a:solidFill>
                <a:schemeClr val="accent2"/>
              </a:solidFill>
              <a:effectLst>
                <a:outerShdw blurRad="38100" dist="38100" dir="2700000" algn="tl">
                  <a:srgbClr val="C0C0C0"/>
                </a:outerShdw>
              </a:effectLst>
            </a:endParaRPr>
          </a:p>
        </p:txBody>
      </p:sp>
      <p:sp>
        <p:nvSpPr>
          <p:cNvPr id="166916" name="Rectangle 4"/>
          <p:cNvSpPr>
            <a:spLocks noChangeArrowheads="1"/>
          </p:cNvSpPr>
          <p:nvPr/>
        </p:nvSpPr>
        <p:spPr bwMode="auto">
          <a:xfrm>
            <a:off x="190500" y="0"/>
            <a:ext cx="8763000" cy="1181100"/>
          </a:xfrm>
          <a:prstGeom prst="rect">
            <a:avLst/>
          </a:prstGeom>
          <a:noFill/>
          <a:ln w="9525">
            <a:noFill/>
            <a:miter lim="800000"/>
            <a:headEnd/>
            <a:tailEnd/>
          </a:ln>
          <a:effectLst/>
        </p:spPr>
        <p:txBody>
          <a:bodyPr lIns="92075" tIns="46038" rIns="92075" bIns="46038" anchor="b"/>
          <a:lstStyle/>
          <a:p>
            <a:pPr algn="ctr">
              <a:defRPr/>
            </a:pPr>
            <a:r>
              <a:rPr lang="en-US" sz="4400" dirty="0">
                <a:solidFill>
                  <a:schemeClr val="tx2"/>
                </a:solidFill>
                <a:effectLst>
                  <a:outerShdw blurRad="38100" dist="38100" dir="2700000" algn="tl">
                    <a:srgbClr val="C0C0C0"/>
                  </a:outerShdw>
                </a:effectLst>
              </a:rPr>
              <a:t>            </a:t>
            </a:r>
            <a:endParaRPr lang="en-US" sz="4800" dirty="0">
              <a:solidFill>
                <a:srgbClr val="002578"/>
              </a:solidFill>
              <a:effectLst>
                <a:outerShdw blurRad="38100" dist="38100" dir="2700000" algn="tl">
                  <a:srgbClr val="C0C0C0"/>
                </a:outerShdw>
              </a:effectLst>
            </a:endParaRPr>
          </a:p>
        </p:txBody>
      </p:sp>
      <p:sp>
        <p:nvSpPr>
          <p:cNvPr id="16390" name="Rectangle 5"/>
          <p:cNvSpPr>
            <a:spLocks noChangeArrowheads="1"/>
          </p:cNvSpPr>
          <p:nvPr/>
        </p:nvSpPr>
        <p:spPr bwMode="auto">
          <a:xfrm>
            <a:off x="190500" y="1237224"/>
            <a:ext cx="8617744" cy="5150876"/>
          </a:xfrm>
          <a:prstGeom prst="rect">
            <a:avLst/>
          </a:prstGeom>
          <a:noFill/>
          <a:ln w="9525">
            <a:noFill/>
            <a:miter lim="800000"/>
            <a:headEnd/>
            <a:tailEnd/>
          </a:ln>
        </p:spPr>
        <p:txBody>
          <a:bodyPr lIns="92075" tIns="46038" rIns="92075" bIns="46038"/>
          <a:lstStyle/>
          <a:p>
            <a:pPr marL="461963" lvl="1" indent="-461963" algn="l">
              <a:spcBef>
                <a:spcPct val="50000"/>
              </a:spcBef>
              <a:buClr>
                <a:schemeClr val="tx1"/>
              </a:buClr>
              <a:buFont typeface="Arial" panose="020B0604020202020204" pitchFamily="34" charset="0"/>
              <a:buChar char="•"/>
            </a:pPr>
            <a:r>
              <a:rPr lang="en-US" dirty="0"/>
              <a:t>Never too early to start preparing – even as an E4 </a:t>
            </a:r>
          </a:p>
          <a:p>
            <a:pPr marL="461963" indent="-461963" algn="l" eaLnBrk="1" hangingPunct="1">
              <a:spcBef>
                <a:spcPct val="50000"/>
              </a:spcBef>
              <a:buClr>
                <a:schemeClr val="tx1"/>
              </a:buClr>
              <a:buFont typeface="Arial" panose="020B0604020202020204" pitchFamily="34" charset="0"/>
              <a:buChar char="•"/>
            </a:pPr>
            <a:r>
              <a:rPr lang="en-US" b="1" dirty="0">
                <a:latin typeface="+mn-lt"/>
                <a:cs typeface="+mn-cs"/>
              </a:rPr>
              <a:t>Make your chain of command aware of your goals </a:t>
            </a:r>
          </a:p>
          <a:p>
            <a:pPr marL="461963" lvl="1" indent="-461963" algn="l">
              <a:spcBef>
                <a:spcPct val="50000"/>
              </a:spcBef>
              <a:buClr>
                <a:schemeClr val="tx1"/>
              </a:buClr>
              <a:buFont typeface="Arial" panose="020B0604020202020204" pitchFamily="34" charset="0"/>
              <a:buChar char="•"/>
            </a:pPr>
            <a:r>
              <a:rPr lang="en-US" dirty="0"/>
              <a:t>Develop a </a:t>
            </a:r>
            <a:r>
              <a:rPr lang="en-US" u="sng" dirty="0"/>
              <a:t>strong resume</a:t>
            </a:r>
            <a:r>
              <a:rPr lang="en-US" dirty="0"/>
              <a:t> with </a:t>
            </a:r>
            <a:r>
              <a:rPr lang="en-US" u="sng" dirty="0"/>
              <a:t>diversity</a:t>
            </a:r>
            <a:r>
              <a:rPr lang="en-US" dirty="0"/>
              <a:t> of jobs </a:t>
            </a:r>
            <a:r>
              <a:rPr lang="en-US" sz="1400" dirty="0">
                <a:solidFill>
                  <a:srgbClr val="000066"/>
                </a:solidFill>
              </a:rPr>
              <a:t>(Discrete Requirements)</a:t>
            </a:r>
          </a:p>
          <a:p>
            <a:pPr marL="461963" lvl="1" indent="-461963" algn="l">
              <a:spcBef>
                <a:spcPct val="50000"/>
              </a:spcBef>
              <a:buClr>
                <a:schemeClr val="tx1"/>
              </a:buClr>
              <a:buFont typeface="Arial" panose="020B0604020202020204" pitchFamily="34" charset="0"/>
              <a:buChar char="•"/>
            </a:pPr>
            <a:r>
              <a:rPr lang="en-US" dirty="0"/>
              <a:t>Excel in your Rating Specialty </a:t>
            </a:r>
          </a:p>
          <a:p>
            <a:pPr marL="919163" lvl="2" indent="-461963" algn="l">
              <a:spcBef>
                <a:spcPct val="50000"/>
              </a:spcBef>
              <a:buClr>
                <a:schemeClr val="tx1"/>
              </a:buClr>
              <a:buFont typeface="Arial" panose="020B0604020202020204" pitchFamily="34" charset="0"/>
              <a:buChar char="•"/>
            </a:pPr>
            <a:r>
              <a:rPr lang="en-US" dirty="0">
                <a:latin typeface="+mn-lt"/>
                <a:cs typeface="+mn-cs"/>
              </a:rPr>
              <a:t>Evaluations – Breakouts / Superior performance aligned with discrete requirements</a:t>
            </a:r>
          </a:p>
          <a:p>
            <a:pPr marL="4763" indent="-461963" algn="l">
              <a:spcBef>
                <a:spcPct val="50000"/>
              </a:spcBef>
              <a:buClr>
                <a:schemeClr val="tx1"/>
              </a:buClr>
              <a:buFont typeface="Arial" panose="020B0604020202020204" pitchFamily="34" charset="0"/>
              <a:buChar char="•"/>
            </a:pPr>
            <a:r>
              <a:rPr lang="en-US" b="1" dirty="0">
                <a:latin typeface="+mn-lt"/>
                <a:cs typeface="+mn-cs"/>
              </a:rPr>
              <a:t>Sea duty, Shore duty, </a:t>
            </a:r>
            <a:r>
              <a:rPr lang="en-US" dirty="0">
                <a:latin typeface="+mn-lt"/>
                <a:cs typeface="+mn-cs"/>
              </a:rPr>
              <a:t>Overseas, Special Programs, Warfare</a:t>
            </a:r>
            <a:br>
              <a:rPr lang="en-US" dirty="0">
                <a:latin typeface="+mn-lt"/>
                <a:cs typeface="+mn-cs"/>
              </a:rPr>
            </a:br>
            <a:r>
              <a:rPr lang="en-US" dirty="0">
                <a:latin typeface="+mn-lt"/>
                <a:cs typeface="+mn-cs"/>
              </a:rPr>
              <a:t>       </a:t>
            </a:r>
            <a:r>
              <a:rPr lang="en-US" dirty="0" err="1">
                <a:latin typeface="+mn-lt"/>
                <a:cs typeface="+mn-cs"/>
              </a:rPr>
              <a:t>Qual</a:t>
            </a:r>
            <a:r>
              <a:rPr lang="en-US" dirty="0">
                <a:latin typeface="+mn-lt"/>
                <a:cs typeface="+mn-cs"/>
              </a:rPr>
              <a:t>(s), Watch Station </a:t>
            </a:r>
            <a:r>
              <a:rPr lang="en-US" dirty="0" err="1">
                <a:latin typeface="+mn-lt"/>
                <a:cs typeface="+mn-cs"/>
              </a:rPr>
              <a:t>Qual</a:t>
            </a:r>
            <a:r>
              <a:rPr lang="en-US" dirty="0">
                <a:latin typeface="+mn-lt"/>
                <a:cs typeface="+mn-cs"/>
              </a:rPr>
              <a:t>(s)/Certifications</a:t>
            </a:r>
          </a:p>
          <a:p>
            <a:pPr marL="4763" indent="-461963" algn="l">
              <a:spcBef>
                <a:spcPct val="50000"/>
              </a:spcBef>
              <a:buClr>
                <a:schemeClr val="tx1"/>
              </a:buClr>
              <a:buFont typeface="Arial" panose="020B0604020202020204" pitchFamily="34" charset="0"/>
              <a:buChar char="•"/>
            </a:pPr>
            <a:r>
              <a:rPr lang="en-US" dirty="0"/>
              <a:t>Successful LPO or LCPO tours</a:t>
            </a:r>
          </a:p>
          <a:p>
            <a:pPr marL="4763" indent="-461963" algn="l">
              <a:spcBef>
                <a:spcPct val="50000"/>
              </a:spcBef>
              <a:buClr>
                <a:schemeClr val="tx1"/>
              </a:buClr>
              <a:buFont typeface="Arial" panose="020B0604020202020204" pitchFamily="34" charset="0"/>
              <a:buChar char="•"/>
            </a:pPr>
            <a:r>
              <a:rPr lang="en-US" dirty="0"/>
              <a:t>Work with an LDO/CWO Mentor to help you through the process</a:t>
            </a:r>
          </a:p>
          <a:p>
            <a:pPr marL="461963" lvl="2" indent="-461963" algn="l" eaLnBrk="1" hangingPunct="1">
              <a:spcBef>
                <a:spcPct val="50000"/>
              </a:spcBef>
              <a:buClr>
                <a:schemeClr val="tx1"/>
              </a:buClr>
              <a:buFont typeface="Arial" panose="020B0604020202020204" pitchFamily="34" charset="0"/>
              <a:buChar char="•"/>
            </a:pPr>
            <a:r>
              <a:rPr lang="en-US" sz="2800" b="1" u="sng" dirty="0">
                <a:latin typeface="+mn-lt"/>
                <a:cs typeface="+mn-cs"/>
              </a:rPr>
              <a:t>Maximize your opportunities</a:t>
            </a:r>
            <a:r>
              <a:rPr lang="en-US" sz="2800" b="1" dirty="0">
                <a:latin typeface="+mn-lt"/>
                <a:cs typeface="+mn-cs"/>
              </a:rPr>
              <a:t>!</a:t>
            </a:r>
          </a:p>
        </p:txBody>
      </p:sp>
      <p:sp>
        <p:nvSpPr>
          <p:cNvPr id="16391" name="Rectangle 6"/>
          <p:cNvSpPr>
            <a:spLocks noGrp="1" noChangeArrowheads="1"/>
          </p:cNvSpPr>
          <p:nvPr>
            <p:ph type="title"/>
          </p:nvPr>
        </p:nvSpPr>
        <p:spPr>
          <a:xfrm>
            <a:off x="2289866" y="292443"/>
            <a:ext cx="6339012" cy="888657"/>
          </a:xfrm>
        </p:spPr>
        <p:txBody>
          <a:bodyPr/>
          <a:lstStyle/>
          <a:p>
            <a:pPr eaLnBrk="1" hangingPunct="1"/>
            <a:r>
              <a:rPr lang="en-US" dirty="0"/>
              <a:t>Applicant Preparation</a:t>
            </a:r>
          </a:p>
        </p:txBody>
      </p:sp>
      <p:sp>
        <p:nvSpPr>
          <p:cNvPr id="7" name="Rectangle 6"/>
          <p:cNvSpPr>
            <a:spLocks noChangeArrowheads="1"/>
          </p:cNvSpPr>
          <p:nvPr/>
        </p:nvSpPr>
        <p:spPr bwMode="auto">
          <a:xfrm>
            <a:off x="1721511" y="6280150"/>
            <a:ext cx="5555721" cy="349250"/>
          </a:xfrm>
          <a:prstGeom prst="rect">
            <a:avLst/>
          </a:prstGeom>
          <a:solidFill>
            <a:srgbClr val="000066"/>
          </a:solidFill>
          <a:ln w="9525">
            <a:solidFill>
              <a:schemeClr val="tx1"/>
            </a:solidFill>
            <a:miter lim="800000"/>
            <a:headEnd/>
            <a:tailEnd/>
          </a:ln>
        </p:spPr>
        <p:txBody>
          <a:bodyPr anchor="ctr"/>
          <a:lstStyle/>
          <a:p>
            <a:pPr eaLnBrk="0" hangingPunct="0"/>
            <a:r>
              <a:rPr lang="en-US" sz="2400" dirty="0">
                <a:solidFill>
                  <a:schemeClr val="bg1"/>
                </a:solidFill>
              </a:rPr>
              <a:t>DOES YOUR RECORD STACK UP?</a:t>
            </a:r>
          </a:p>
        </p:txBody>
      </p:sp>
      <p:sp>
        <p:nvSpPr>
          <p:cNvPr id="8" name="Slide Number Placeholder 3"/>
          <p:cNvSpPr txBox="1">
            <a:spLocks/>
          </p:cNvSpPr>
          <p:nvPr/>
        </p:nvSpPr>
        <p:spPr>
          <a:xfrm>
            <a:off x="8472488" y="6604000"/>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41</a:t>
            </a:fld>
            <a:endParaRPr lang="en-US" sz="1000" b="0" dirty="0"/>
          </a:p>
        </p:txBody>
      </p:sp>
      <p:sp>
        <p:nvSpPr>
          <p:cNvPr id="3" name="TextBox 2"/>
          <p:cNvSpPr txBox="1"/>
          <p:nvPr/>
        </p:nvSpPr>
        <p:spPr>
          <a:xfrm>
            <a:off x="4013191" y="2527078"/>
            <a:ext cx="3935450" cy="523220"/>
          </a:xfrm>
          <a:prstGeom prst="rect">
            <a:avLst/>
          </a:prstGeom>
          <a:noFill/>
        </p:spPr>
        <p:txBody>
          <a:bodyPr wrap="square" rtlCol="0">
            <a:spAutoFit/>
          </a:bodyPr>
          <a:lstStyle/>
          <a:p>
            <a:pPr marL="457200" lvl="2" algn="l">
              <a:spcBef>
                <a:spcPct val="50000"/>
              </a:spcBef>
              <a:buClr>
                <a:schemeClr val="tx1"/>
              </a:buClr>
            </a:pPr>
            <a:r>
              <a:rPr lang="en-US" sz="2800" dirty="0">
                <a:solidFill>
                  <a:schemeClr val="accent6">
                    <a:lumMod val="75000"/>
                  </a:schemeClr>
                </a:solidFill>
              </a:rPr>
              <a:t>(Master your craft)</a:t>
            </a:r>
          </a:p>
        </p:txBody>
      </p:sp>
    </p:spTree>
    <p:extLst>
      <p:ext uri="{BB962C8B-B14F-4D97-AF65-F5344CB8AC3E}">
        <p14:creationId xmlns:p14="http://schemas.microsoft.com/office/powerpoint/2010/main" val="4032827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68" y="1566717"/>
            <a:ext cx="7976777" cy="5207062"/>
          </a:xfrm>
          <a:prstGeom prst="rect">
            <a:avLst/>
          </a:prstGeom>
        </p:spPr>
      </p:pic>
      <p:sp>
        <p:nvSpPr>
          <p:cNvPr id="2" name="Title 1"/>
          <p:cNvSpPr>
            <a:spLocks noGrp="1"/>
          </p:cNvSpPr>
          <p:nvPr>
            <p:ph type="title"/>
          </p:nvPr>
        </p:nvSpPr>
        <p:spPr/>
        <p:txBody>
          <a:bodyPr/>
          <a:lstStyle/>
          <a:p>
            <a:r>
              <a:rPr lang="en-US" dirty="0"/>
              <a:t>Application Key Elements</a:t>
            </a:r>
          </a:p>
        </p:txBody>
      </p:sp>
      <p:sp>
        <p:nvSpPr>
          <p:cNvPr id="4" name="Slide Number Placeholder 3"/>
          <p:cNvSpPr>
            <a:spLocks noGrp="1"/>
          </p:cNvSpPr>
          <p:nvPr>
            <p:ph type="sldNum" sz="quarter" idx="10"/>
          </p:nvPr>
        </p:nvSpPr>
        <p:spPr/>
        <p:txBody>
          <a:bodyPr/>
          <a:lstStyle/>
          <a:p>
            <a:pPr>
              <a:defRPr/>
            </a:pPr>
            <a:fld id="{7FC63BB6-36FC-44DC-B3C1-E02F6646114A}" type="slidenum">
              <a:rPr lang="en-US" smtClean="0"/>
              <a:pPr>
                <a:defRPr/>
              </a:pPr>
              <a:t>42</a:t>
            </a:fld>
            <a:endParaRPr lang="en-US"/>
          </a:p>
        </p:txBody>
      </p:sp>
      <p:sp>
        <p:nvSpPr>
          <p:cNvPr id="6" name="TextBox 5"/>
          <p:cNvSpPr txBox="1"/>
          <p:nvPr/>
        </p:nvSpPr>
        <p:spPr>
          <a:xfrm>
            <a:off x="1816551" y="1269848"/>
            <a:ext cx="5581784" cy="246221"/>
          </a:xfrm>
          <a:prstGeom prst="rect">
            <a:avLst/>
          </a:prstGeom>
          <a:solidFill>
            <a:srgbClr val="FFFF00"/>
          </a:solidFill>
        </p:spPr>
        <p:txBody>
          <a:bodyPr wrap="square" rtlCol="0">
            <a:spAutoFit/>
          </a:bodyPr>
          <a:lstStyle/>
          <a:p>
            <a:pPr lvl="0" algn="l">
              <a:defRPr/>
            </a:pPr>
            <a:r>
              <a:rPr lang="en-US" sz="1000" dirty="0">
                <a:solidFill>
                  <a:srgbClr val="000000"/>
                </a:solidFill>
              </a:rPr>
              <a:t>//https://www.mynavyhr.navy.mil/Career-Management/Boards/Administrative/LDO-CWO/</a:t>
            </a:r>
            <a:endParaRPr kumimoji="0" lang="en-US" sz="1000" b="1"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7" name="Down Arrow 6"/>
          <p:cNvSpPr/>
          <p:nvPr/>
        </p:nvSpPr>
        <p:spPr bwMode="auto">
          <a:xfrm rot="5400000">
            <a:off x="6538793" y="5384082"/>
            <a:ext cx="244366" cy="128811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3364984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Rectangle 6"/>
          <p:cNvSpPr>
            <a:spLocks noGrp="1" noChangeArrowheads="1"/>
          </p:cNvSpPr>
          <p:nvPr>
            <p:ph type="title"/>
          </p:nvPr>
        </p:nvSpPr>
        <p:spPr>
          <a:xfrm>
            <a:off x="1315242" y="2"/>
            <a:ext cx="7828758" cy="753034"/>
          </a:xfrm>
        </p:spPr>
        <p:txBody>
          <a:bodyPr lIns="92075" tIns="46038" rIns="92075" bIns="46038" anchor="ctr"/>
          <a:lstStyle/>
          <a:p>
            <a:pPr eaLnBrk="1" hangingPunct="1">
              <a:defRPr/>
            </a:pPr>
            <a:br>
              <a:rPr lang="en-US" dirty="0"/>
            </a:br>
            <a:r>
              <a:rPr lang="en-US" dirty="0"/>
              <a:t>Interview Appraisal Boards </a:t>
            </a:r>
          </a:p>
        </p:txBody>
      </p:sp>
      <p:sp>
        <p:nvSpPr>
          <p:cNvPr id="21511" name="Rectangle 7"/>
          <p:cNvSpPr>
            <a:spLocks noGrp="1" noChangeArrowheads="1"/>
          </p:cNvSpPr>
          <p:nvPr>
            <p:ph type="body" idx="1"/>
          </p:nvPr>
        </p:nvSpPr>
        <p:spPr>
          <a:xfrm>
            <a:off x="0" y="1278066"/>
            <a:ext cx="9056318" cy="4970334"/>
          </a:xfrm>
        </p:spPr>
        <p:txBody>
          <a:bodyPr lIns="92075" tIns="46038" rIns="92075" bIns="46038"/>
          <a:lstStyle/>
          <a:p>
            <a:pPr eaLnBrk="1" hangingPunct="1">
              <a:buClr>
                <a:schemeClr val="tx1"/>
              </a:buClr>
              <a:buFont typeface="Arial" panose="020B0604020202020204" pitchFamily="34" charset="0"/>
              <a:buChar char="•"/>
            </a:pPr>
            <a:r>
              <a:rPr lang="en-US" sz="2000" u="sng" dirty="0"/>
              <a:t>Interview Appraisal Boards (Preferred)</a:t>
            </a:r>
          </a:p>
          <a:p>
            <a:pPr lvl="1" eaLnBrk="1" hangingPunct="1">
              <a:buClr>
                <a:schemeClr val="tx1"/>
              </a:buClr>
              <a:buFont typeface="Arial" panose="020B0604020202020204" pitchFamily="34" charset="0"/>
              <a:buChar char="•"/>
            </a:pPr>
            <a:r>
              <a:rPr lang="en-US" sz="1800" b="1" dirty="0"/>
              <a:t>Board make-up = LDO and CWO community leaders CAPT, CDR, CWO5 (Use NAVCRUIT 1131/5 (Rev. 2-2022)</a:t>
            </a:r>
          </a:p>
          <a:p>
            <a:pPr lvl="1" eaLnBrk="1" hangingPunct="1">
              <a:buClr>
                <a:schemeClr val="tx1"/>
              </a:buClr>
              <a:buFont typeface="Arial" panose="020B0604020202020204" pitchFamily="34" charset="0"/>
              <a:buChar char="•"/>
            </a:pPr>
            <a:r>
              <a:rPr lang="en-US" sz="1800" b="1" dirty="0"/>
              <a:t>Setup by Command designated POC (Command Coordinator) </a:t>
            </a:r>
          </a:p>
          <a:p>
            <a:pPr lvl="2" eaLnBrk="1" hangingPunct="1">
              <a:buClr>
                <a:schemeClr val="tx1"/>
              </a:buClr>
              <a:buFont typeface="Arial" panose="020B0604020202020204" pitchFamily="34" charset="0"/>
              <a:buChar char="•"/>
            </a:pPr>
            <a:r>
              <a:rPr lang="en-US" sz="1600" b="1" dirty="0">
                <a:solidFill>
                  <a:srgbClr val="000000"/>
                </a:solidFill>
              </a:rPr>
              <a:t>Command POC - secure the correct designator(s) on panel</a:t>
            </a:r>
          </a:p>
          <a:p>
            <a:pPr lvl="2" eaLnBrk="1" hangingPunct="1">
              <a:buClr>
                <a:schemeClr val="tx1"/>
              </a:buClr>
              <a:buFont typeface="Arial" panose="020B0604020202020204" pitchFamily="34" charset="0"/>
              <a:buChar char="•"/>
            </a:pPr>
            <a:r>
              <a:rPr lang="en-US" sz="1600" b="1" dirty="0">
                <a:solidFill>
                  <a:srgbClr val="000000"/>
                </a:solidFill>
              </a:rPr>
              <a:t>Import board members (VTC, teleconference acceptable) when designators are not available in local area</a:t>
            </a:r>
            <a:endParaRPr lang="en-US" b="1" dirty="0">
              <a:solidFill>
                <a:srgbClr val="000000"/>
              </a:solidFill>
            </a:endParaRPr>
          </a:p>
          <a:p>
            <a:pPr marL="404813" indent="-342900" eaLnBrk="1" hangingPunct="1">
              <a:buClr>
                <a:schemeClr val="tx1"/>
              </a:buClr>
              <a:buFont typeface="Arial" panose="020B0604020202020204" pitchFamily="34" charset="0"/>
              <a:buChar char="•"/>
            </a:pPr>
            <a:r>
              <a:rPr lang="en-US" sz="2000" b="1" u="sng" dirty="0"/>
              <a:t>Interview Appraisals, items to know / tips for the board:</a:t>
            </a:r>
          </a:p>
          <a:p>
            <a:pPr marL="744538" lvl="1" indent="-342900" eaLnBrk="1" hangingPunct="1">
              <a:buClr>
                <a:schemeClr val="tx1"/>
              </a:buClr>
              <a:buFont typeface="+mj-lt"/>
              <a:buAutoNum type="arabicPeriod"/>
            </a:pPr>
            <a:r>
              <a:rPr lang="en-US" sz="1800" b="1" dirty="0"/>
              <a:t>Your designator career path </a:t>
            </a:r>
            <a:r>
              <a:rPr lang="en-US" b="1" dirty="0"/>
              <a:t>(</a:t>
            </a:r>
            <a:r>
              <a:rPr lang="en-US" b="1" dirty="0">
                <a:solidFill>
                  <a:srgbClr val="0000FF"/>
                </a:solidFill>
              </a:rPr>
              <a:t>KNOW IT</a:t>
            </a:r>
            <a:r>
              <a:rPr lang="en-US" b="1" dirty="0"/>
              <a:t>!) </a:t>
            </a:r>
            <a:r>
              <a:rPr lang="en-US" b="1" u="sng" dirty="0"/>
              <a:t>Technical Expertise</a:t>
            </a:r>
            <a:r>
              <a:rPr lang="en-US" b="1" dirty="0"/>
              <a:t>!</a:t>
            </a:r>
          </a:p>
          <a:p>
            <a:pPr marL="744538" lvl="1" indent="-342900" eaLnBrk="1" hangingPunct="1">
              <a:buClr>
                <a:schemeClr val="tx1"/>
              </a:buClr>
              <a:buAutoNum type="arabicPeriod"/>
            </a:pPr>
            <a:r>
              <a:rPr lang="en-US" sz="1800" b="1" dirty="0"/>
              <a:t>Understand the commitment  (world-wide assignable / impact to family)</a:t>
            </a:r>
          </a:p>
          <a:p>
            <a:pPr marL="744538" lvl="1" indent="-342900" eaLnBrk="1" hangingPunct="1">
              <a:buClr>
                <a:schemeClr val="tx1"/>
              </a:buClr>
              <a:buAutoNum type="arabicPeriod"/>
            </a:pPr>
            <a:r>
              <a:rPr lang="en-US" sz="1800" b="1" dirty="0"/>
              <a:t>Answer questions honestly and directly / avoid rambling</a:t>
            </a:r>
          </a:p>
          <a:p>
            <a:pPr marL="744538" lvl="1" indent="-342900" eaLnBrk="1" hangingPunct="1">
              <a:buClr>
                <a:schemeClr val="tx1"/>
              </a:buClr>
              <a:buAutoNum type="arabicPeriod"/>
            </a:pPr>
            <a:r>
              <a:rPr lang="en-US" sz="1800" b="1" dirty="0"/>
              <a:t>Relax (don’t squirm or fidget), think, speak clearly and maintain good eye contact</a:t>
            </a:r>
          </a:p>
          <a:p>
            <a:pPr marL="744538" lvl="1" indent="-342900" eaLnBrk="1" hangingPunct="1">
              <a:buClr>
                <a:schemeClr val="tx1"/>
              </a:buClr>
              <a:buAutoNum type="arabicPeriod"/>
            </a:pPr>
            <a:r>
              <a:rPr lang="en-US" sz="1800" b="1" dirty="0"/>
              <a:t>You can be asked a variety of questions and each board will vary – show confidence</a:t>
            </a:r>
            <a:endParaRPr lang="en-US" sz="1800" b="1" dirty="0">
              <a:solidFill>
                <a:srgbClr val="000000"/>
              </a:solidFill>
            </a:endParaRPr>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43</a:t>
            </a:fld>
            <a:endParaRPr lang="en-US"/>
          </a:p>
        </p:txBody>
      </p:sp>
      <p:sp>
        <p:nvSpPr>
          <p:cNvPr id="6" name="Rectangle 5"/>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chemeClr val="bg1"/>
                </a:solidFill>
                <a:latin typeface="+mn-lt"/>
                <a:cs typeface="Times New Roman"/>
              </a:rPr>
              <a:t>Appraisal Sheets belong to the CO; </a:t>
            </a:r>
            <a:r>
              <a:rPr lang="en-US" u="sng" kern="0" dirty="0">
                <a:solidFill>
                  <a:schemeClr val="bg1"/>
                </a:solidFill>
                <a:latin typeface="+mn-lt"/>
                <a:cs typeface="Times New Roman"/>
              </a:rPr>
              <a:t>not the applicant</a:t>
            </a:r>
            <a:r>
              <a:rPr lang="en-US" kern="0" dirty="0">
                <a:solidFill>
                  <a:schemeClr val="bg1"/>
                </a:solidFill>
                <a:latin typeface="+mn-lt"/>
                <a:cs typeface="Times New Roman"/>
              </a:rPr>
              <a:t>! </a:t>
            </a:r>
            <a:endParaRPr lang="en-US"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232407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Appraisal Sheet</a:t>
            </a:r>
          </a:p>
        </p:txBody>
      </p:sp>
      <p:sp>
        <p:nvSpPr>
          <p:cNvPr id="4" name="Slide Number Placeholder 3"/>
          <p:cNvSpPr>
            <a:spLocks noGrp="1"/>
          </p:cNvSpPr>
          <p:nvPr>
            <p:ph type="sldNum" sz="quarter" idx="10"/>
          </p:nvPr>
        </p:nvSpPr>
        <p:spPr/>
        <p:txBody>
          <a:bodyPr/>
          <a:lstStyle/>
          <a:p>
            <a:pPr>
              <a:defRPr/>
            </a:pPr>
            <a:fld id="{7FC63BB6-36FC-44DC-B3C1-E02F6646114A}" type="slidenum">
              <a:rPr lang="en-US" smtClean="0"/>
              <a:pPr>
                <a:defRPr/>
              </a:pPr>
              <a:t>44</a:t>
            </a:fld>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15" y="1344254"/>
            <a:ext cx="8202170" cy="5134692"/>
          </a:xfrm>
          <a:prstGeom prst="rect">
            <a:avLst/>
          </a:prstGeom>
        </p:spPr>
      </p:pic>
    </p:spTree>
    <p:extLst>
      <p:ext uri="{BB962C8B-B14F-4D97-AF65-F5344CB8AC3E}">
        <p14:creationId xmlns:p14="http://schemas.microsoft.com/office/powerpoint/2010/main" val="2801168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solidFill>
                  <a:schemeClr val="tx1"/>
                </a:solidFill>
              </a:rPr>
              <a:t>FY-26 LDO/CWO Programs</a:t>
            </a:r>
            <a:br>
              <a:rPr lang="en-US" dirty="0">
                <a:solidFill>
                  <a:schemeClr val="tx1"/>
                </a:solidFill>
              </a:rPr>
            </a:br>
            <a:r>
              <a:rPr lang="en-US" dirty="0">
                <a:solidFill>
                  <a:schemeClr val="tx1"/>
                </a:solidFill>
              </a:rPr>
              <a:t>Eligibility Checklist</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45</a:t>
            </a:fld>
            <a:endParaRPr lang="en-US"/>
          </a:p>
        </p:txBody>
      </p:sp>
      <p:sp>
        <p:nvSpPr>
          <p:cNvPr id="7" name="Content Placeholder 5"/>
          <p:cNvSpPr>
            <a:spLocks noGrp="1"/>
          </p:cNvSpPr>
          <p:nvPr>
            <p:ph idx="1"/>
          </p:nvPr>
        </p:nvSpPr>
        <p:spPr>
          <a:xfrm>
            <a:off x="280181" y="1335858"/>
            <a:ext cx="8863819" cy="5117306"/>
          </a:xfrm>
        </p:spPr>
        <p:txBody>
          <a:bodyPr/>
          <a:lstStyle/>
          <a:p>
            <a:pPr marL="0" lvl="0" indent="0">
              <a:buNone/>
            </a:pPr>
            <a:endParaRPr lang="en-US" sz="1500" dirty="0"/>
          </a:p>
          <a:p>
            <a:pPr marL="914400" lvl="2" indent="0">
              <a:buNone/>
            </a:pPr>
            <a:endParaRPr lang="en-US" sz="1500" b="1" dirty="0">
              <a:solidFill>
                <a:srgbClr val="000000"/>
              </a:solidFill>
            </a:endParaRPr>
          </a:p>
          <a:p>
            <a:pPr lvl="0">
              <a:buFont typeface="Arial" panose="020B0604020202020204" pitchFamily="34" charset="0"/>
              <a:buChar char="•"/>
            </a:pPr>
            <a:endParaRPr lang="en-US" sz="1500" dirty="0">
              <a:solidFill>
                <a:srgbClr val="000000"/>
              </a:solidFill>
            </a:endParaRPr>
          </a:p>
        </p:txBody>
      </p:sp>
      <p:sp>
        <p:nvSpPr>
          <p:cNvPr id="8" name="Content Placeholder 2"/>
          <p:cNvSpPr txBox="1">
            <a:spLocks/>
          </p:cNvSpPr>
          <p:nvPr/>
        </p:nvSpPr>
        <p:spPr bwMode="auto">
          <a:xfrm>
            <a:off x="4252058" y="1181622"/>
            <a:ext cx="4891942" cy="4649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0513" indent="-290513" algn="l" rtl="0" eaLnBrk="0" fontAlgn="base" hangingPunct="0">
              <a:spcBef>
                <a:spcPct val="20000"/>
              </a:spcBef>
              <a:spcAft>
                <a:spcPct val="0"/>
              </a:spcAft>
              <a:buFont typeface="Wingdings" pitchFamily="2" charset="2"/>
              <a:buChar char="§"/>
              <a:defRPr sz="2400" b="1">
                <a:solidFill>
                  <a:schemeClr val="tx1"/>
                </a:solidFill>
                <a:latin typeface="+mn-lt"/>
                <a:ea typeface="+mn-ea"/>
                <a:cs typeface="+mn-cs"/>
              </a:defRPr>
            </a:lvl1pPr>
            <a:lvl2pPr marL="630238" indent="-225425"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0" indent="0" algn="ctr">
              <a:buNone/>
            </a:pPr>
            <a:endParaRPr lang="en-US" sz="400" i="1" u="sng" kern="0" dirty="0"/>
          </a:p>
          <a:p>
            <a:pPr marL="0" indent="0" algn="ctr">
              <a:buNone/>
            </a:pPr>
            <a:r>
              <a:rPr lang="en-US" sz="1300" i="1" u="sng" kern="0" dirty="0"/>
              <a:t>FY-25 Errors</a:t>
            </a:r>
          </a:p>
          <a:p>
            <a:r>
              <a:rPr lang="en-US" sz="1300" kern="0" dirty="0"/>
              <a:t>Some applications had more than one error and several applicants did not meet eligibility requirements for submission.</a:t>
            </a:r>
          </a:p>
          <a:p>
            <a:endParaRPr lang="en-US" sz="400" kern="0" dirty="0"/>
          </a:p>
          <a:p>
            <a:r>
              <a:rPr lang="en-US" sz="1300" kern="0" dirty="0"/>
              <a:t>Wrong Checklist</a:t>
            </a:r>
          </a:p>
          <a:p>
            <a:endParaRPr lang="en-US" sz="400" kern="0" dirty="0"/>
          </a:p>
          <a:p>
            <a:r>
              <a:rPr lang="en-US" sz="1300" kern="0" dirty="0"/>
              <a:t>Appraisal Forms – Missing appraisals, missing marks, wrong form, not all Appraisers listed or names didn’t match CO’s approved names.</a:t>
            </a:r>
          </a:p>
          <a:p>
            <a:endParaRPr lang="en-US" sz="400" kern="0" dirty="0"/>
          </a:p>
          <a:p>
            <a:r>
              <a:rPr lang="en-US" sz="1300" kern="0" dirty="0"/>
              <a:t>CO’s Endorsement – Not included, not signed or missing references requirement (“meets all requirements outlined in references (a) through (c).”)</a:t>
            </a:r>
          </a:p>
          <a:p>
            <a:endParaRPr lang="en-US" sz="400" kern="0" dirty="0">
              <a:solidFill>
                <a:srgbClr val="FF0000"/>
              </a:solidFill>
            </a:endParaRPr>
          </a:p>
          <a:p>
            <a:r>
              <a:rPr lang="en-US" sz="1300" kern="0" dirty="0"/>
              <a:t>Citizenship – Not filled out or missing documentation proof of citizenship.</a:t>
            </a:r>
          </a:p>
          <a:p>
            <a:pPr marL="0" indent="0">
              <a:buNone/>
            </a:pPr>
            <a:endParaRPr lang="en-US" sz="400" kern="0" dirty="0">
              <a:solidFill>
                <a:srgbClr val="FF0000"/>
              </a:solidFill>
            </a:endParaRPr>
          </a:p>
          <a:p>
            <a:r>
              <a:rPr lang="en-US" sz="1300" kern="0" dirty="0"/>
              <a:t>Missing color vision tests for designators that require them.</a:t>
            </a:r>
          </a:p>
          <a:p>
            <a:endParaRPr lang="en-US" sz="400" kern="0" dirty="0"/>
          </a:p>
          <a:p>
            <a:r>
              <a:rPr lang="en-US" sz="1300" kern="0" dirty="0"/>
              <a:t>Missing Security Clearance information or expired clearance.</a:t>
            </a:r>
          </a:p>
          <a:p>
            <a:pPr marL="0" indent="0">
              <a:buNone/>
            </a:pPr>
            <a:endParaRPr lang="en-US" sz="400" i="1" kern="0" dirty="0"/>
          </a:p>
          <a:p>
            <a:pPr marL="0" indent="0">
              <a:buFont typeface="Wingdings" pitchFamily="2" charset="2"/>
              <a:buNone/>
            </a:pPr>
            <a:r>
              <a:rPr lang="en-US" sz="1300" i="1" kern="0" dirty="0">
                <a:solidFill>
                  <a:srgbClr val="FF0000"/>
                </a:solidFill>
              </a:rPr>
              <a:t>Errors should be caught prior to their arrival at NPC.  A well versed command LDO/CWO coordinator can provide assistance to both the command and the candidate during the application process.</a:t>
            </a:r>
          </a:p>
        </p:txBody>
      </p:sp>
      <p:pic>
        <p:nvPicPr>
          <p:cNvPr id="6" name="Picture 5">
            <a:extLst>
              <a:ext uri="{FF2B5EF4-FFF2-40B4-BE49-F238E27FC236}">
                <a16:creationId xmlns:a16="http://schemas.microsoft.com/office/drawing/2014/main" id="{15913643-90F7-9570-08BB-EC58BC485E72}"/>
              </a:ext>
            </a:extLst>
          </p:cNvPr>
          <p:cNvPicPr>
            <a:picLocks noChangeAspect="1"/>
          </p:cNvPicPr>
          <p:nvPr/>
        </p:nvPicPr>
        <p:blipFill>
          <a:blip r:embed="rId3"/>
          <a:stretch>
            <a:fillRect/>
          </a:stretch>
        </p:blipFill>
        <p:spPr>
          <a:xfrm>
            <a:off x="44189" y="1207432"/>
            <a:ext cx="4207869" cy="5650568"/>
          </a:xfrm>
          <a:prstGeom prst="rect">
            <a:avLst/>
          </a:prstGeom>
        </p:spPr>
      </p:pic>
    </p:spTree>
    <p:extLst>
      <p:ext uri="{BB962C8B-B14F-4D97-AF65-F5344CB8AC3E}">
        <p14:creationId xmlns:p14="http://schemas.microsoft.com/office/powerpoint/2010/main" val="1909468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734962" y="269192"/>
            <a:ext cx="6007385" cy="914400"/>
          </a:xfrm>
        </p:spPr>
        <p:txBody>
          <a:bodyPr/>
          <a:lstStyle/>
          <a:p>
            <a:pPr eaLnBrk="1" hangingPunct="1">
              <a:defRPr/>
            </a:pPr>
            <a:r>
              <a:rPr lang="en-US" dirty="0"/>
              <a:t>Notional Application Timeline </a:t>
            </a:r>
          </a:p>
        </p:txBody>
      </p:sp>
      <p:sp>
        <p:nvSpPr>
          <p:cNvPr id="4" name="Rectangle 3"/>
          <p:cNvSpPr txBox="1">
            <a:spLocks noChangeArrowheads="1"/>
          </p:cNvSpPr>
          <p:nvPr/>
        </p:nvSpPr>
        <p:spPr bwMode="auto">
          <a:xfrm>
            <a:off x="81776" y="1523999"/>
            <a:ext cx="8973014" cy="3583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a:ln>
                  <a:noFill/>
                </a:ln>
                <a:solidFill>
                  <a:srgbClr val="000000"/>
                </a:solidFill>
                <a:effectLst/>
                <a:uLnTx/>
                <a:uFillTx/>
                <a:cs typeface="Times New Roman"/>
              </a:rPr>
              <a:t>  </a:t>
            </a:r>
            <a:r>
              <a:rPr lang="en-US" sz="2300" kern="0" cap="all" dirty="0">
                <a:solidFill>
                  <a:srgbClr val="000000"/>
                </a:solidFill>
                <a:cs typeface="Times New Roman"/>
              </a:rPr>
              <a:t>MAR</a:t>
            </a:r>
            <a:r>
              <a:rPr kumimoji="0" lang="en-US" sz="2300" b="1" i="0" u="none" strike="noStrike" kern="0" cap="none" spc="0" normalizeH="0" baseline="0" noProof="0" dirty="0">
                <a:ln>
                  <a:noFill/>
                </a:ln>
                <a:solidFill>
                  <a:srgbClr val="000000"/>
                </a:solidFill>
                <a:effectLst/>
                <a:uLnTx/>
                <a:uFillTx/>
                <a:cs typeface="Times New Roman"/>
              </a:rPr>
              <a:t>:</a:t>
            </a:r>
            <a:r>
              <a:rPr kumimoji="0" lang="en-US" sz="2300" b="1" i="0" u="none" strike="noStrike" kern="0" cap="none" spc="0" normalizeH="0" noProof="0" dirty="0">
                <a:ln>
                  <a:noFill/>
                </a:ln>
                <a:solidFill>
                  <a:srgbClr val="000000"/>
                </a:solidFill>
                <a:effectLst/>
                <a:uLnTx/>
                <a:uFillTx/>
                <a:cs typeface="Times New Roman"/>
              </a:rPr>
              <a:t> </a:t>
            </a:r>
            <a:r>
              <a:rPr kumimoji="0" lang="en-US" sz="2300" b="1" i="0" u="none" strike="noStrike" kern="0" cap="none" spc="0" normalizeH="0" baseline="0" noProof="0" dirty="0">
                <a:ln>
                  <a:noFill/>
                </a:ln>
                <a:solidFill>
                  <a:srgbClr val="000000"/>
                </a:solidFill>
                <a:effectLst/>
                <a:uLnTx/>
                <a:uFillTx/>
                <a:cs typeface="Times New Roman"/>
              </a:rPr>
              <a:t>Special Request to CO via Command Coordinator</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a:ln>
                  <a:noFill/>
                </a:ln>
                <a:solidFill>
                  <a:srgbClr val="000000"/>
                </a:solidFill>
                <a:effectLst/>
                <a:uLnTx/>
                <a:uFillTx/>
                <a:cs typeface="Times New Roman"/>
              </a:rPr>
              <a:t>  </a:t>
            </a:r>
            <a:r>
              <a:rPr kumimoji="0" lang="en-US" sz="2300" b="1" i="0" u="none" strike="noStrike" kern="0" cap="all" spc="0" normalizeH="0" noProof="0" dirty="0">
                <a:ln>
                  <a:noFill/>
                </a:ln>
                <a:solidFill>
                  <a:srgbClr val="000000"/>
                </a:solidFill>
                <a:effectLst/>
                <a:uLnTx/>
                <a:uFillTx/>
                <a:cs typeface="Times New Roman"/>
              </a:rPr>
              <a:t>May/JUN</a:t>
            </a:r>
            <a:r>
              <a:rPr kumimoji="0" lang="en-US" sz="2300" b="1" i="0" u="none" strike="noStrike" kern="0" cap="none" spc="0" normalizeH="0" baseline="0" noProof="0" dirty="0">
                <a:ln>
                  <a:noFill/>
                </a:ln>
                <a:solidFill>
                  <a:srgbClr val="000000"/>
                </a:solidFill>
                <a:effectLst/>
                <a:uLnTx/>
                <a:uFillTx/>
                <a:cs typeface="Times New Roman"/>
              </a:rPr>
              <a:t>: Submit application to Admin</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300" kern="0" dirty="0">
                <a:solidFill>
                  <a:srgbClr val="000000"/>
                </a:solidFill>
                <a:cs typeface="Times New Roman"/>
              </a:rPr>
              <a:t>  </a:t>
            </a:r>
            <a:r>
              <a:rPr lang="en-US" sz="2300" kern="0" dirty="0">
                <a:solidFill>
                  <a:srgbClr val="FF0000"/>
                </a:solidFill>
                <a:cs typeface="Times New Roman"/>
              </a:rPr>
              <a:t>NLT 15 JUL: </a:t>
            </a:r>
            <a:r>
              <a:rPr lang="en-US" sz="2300" kern="0" dirty="0">
                <a:solidFill>
                  <a:srgbClr val="000000"/>
                </a:solidFill>
                <a:cs typeface="Times New Roman"/>
              </a:rPr>
              <a:t>TIS waivers due to OCM</a:t>
            </a:r>
            <a:endParaRPr kumimoji="0" lang="en-US" sz="2300" b="1" i="0" u="none" strike="noStrike" kern="0" cap="none" spc="0" normalizeH="0" baseline="0" noProof="0" dirty="0">
              <a:ln>
                <a:noFill/>
              </a:ln>
              <a:solidFill>
                <a:srgbClr val="000000"/>
              </a:solidFill>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a:ln>
                  <a:noFill/>
                </a:ln>
                <a:solidFill>
                  <a:srgbClr val="000000"/>
                </a:solidFill>
                <a:effectLst/>
                <a:uLnTx/>
                <a:uFillTx/>
                <a:cs typeface="Times New Roman"/>
              </a:rPr>
              <a:t>  JUL/AUG: Interviewer Appraisal Board</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a:ln>
                  <a:noFill/>
                </a:ln>
                <a:solidFill>
                  <a:srgbClr val="000000"/>
                </a:solidFill>
                <a:effectLst/>
                <a:uLnTx/>
                <a:uFillTx/>
                <a:cs typeface="Times New Roman"/>
              </a:rPr>
              <a:t>  JUL/AUG: CO’s endorsement prepared</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300" kern="0" dirty="0">
                <a:solidFill>
                  <a:srgbClr val="000000"/>
                </a:solidFill>
                <a:cs typeface="Times New Roman"/>
              </a:rPr>
              <a:t>  SEP: Submit applications </a:t>
            </a:r>
            <a:endParaRPr kumimoji="0" lang="en-US" sz="2300" b="1" i="0" u="none" strike="noStrike" kern="0" cap="none" spc="0" normalizeH="0" baseline="0" noProof="0" dirty="0">
              <a:ln>
                <a:noFill/>
              </a:ln>
              <a:solidFill>
                <a:srgbClr val="000000"/>
              </a:solidFill>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a:ln>
                  <a:noFill/>
                </a:ln>
                <a:solidFill>
                  <a:srgbClr val="FF0000"/>
                </a:solidFill>
                <a:effectLst/>
                <a:uLnTx/>
                <a:uFillTx/>
                <a:cs typeface="Times New Roman"/>
              </a:rPr>
              <a:t>  NLT 01 OCT: </a:t>
            </a:r>
            <a:r>
              <a:rPr kumimoji="0" lang="en-US" sz="2300" b="1" i="0" u="none" strike="noStrike" kern="0" cap="none" spc="0" normalizeH="0" baseline="0" noProof="0" dirty="0">
                <a:ln>
                  <a:noFill/>
                </a:ln>
                <a:effectLst/>
                <a:uLnTx/>
                <a:uFillTx/>
                <a:cs typeface="Times New Roman"/>
              </a:rPr>
              <a:t>Applications due to NPC</a:t>
            </a:r>
            <a:endParaRPr kumimoji="0" lang="en-US" sz="2300" b="1" i="0" u="none" strike="noStrike" kern="0" cap="none" spc="0" normalizeH="0" noProof="0" dirty="0">
              <a:ln>
                <a:noFill/>
              </a:ln>
              <a:effectLst/>
              <a:uLnTx/>
              <a:uFillTx/>
              <a:cs typeface="Times New Roman"/>
            </a:endParaRP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lang="en-US" sz="2500" kern="0" baseline="0" dirty="0">
                <a:cs typeface="Times New Roman"/>
              </a:rPr>
              <a:t>  </a:t>
            </a:r>
            <a:r>
              <a:rPr lang="en-US" sz="2300" kern="0" baseline="0" dirty="0">
                <a:solidFill>
                  <a:srgbClr val="FF0000"/>
                </a:solidFill>
                <a:cs typeface="Times New Roman"/>
              </a:rPr>
              <a:t>NLT 15 DEC: </a:t>
            </a:r>
            <a:r>
              <a:rPr lang="en-US" sz="2300" kern="0" baseline="0" dirty="0">
                <a:cs typeface="Times New Roman"/>
              </a:rPr>
              <a:t>Addendums (</a:t>
            </a:r>
            <a:r>
              <a:rPr lang="en-US" sz="2300" kern="0" baseline="0" dirty="0" err="1">
                <a:cs typeface="Times New Roman"/>
              </a:rPr>
              <a:t>Evals</a:t>
            </a:r>
            <a:r>
              <a:rPr lang="en-US" sz="2300" kern="0" baseline="0" dirty="0">
                <a:cs typeface="Times New Roman"/>
              </a:rPr>
              <a:t>, Awards etc.) due to NPC</a:t>
            </a:r>
          </a:p>
          <a:p>
            <a:pPr lvl="0" eaLnBrk="1" hangingPunct="1">
              <a:lnSpc>
                <a:spcPct val="90000"/>
              </a:lnSpc>
              <a:buClr>
                <a:schemeClr val="bg2">
                  <a:lumMod val="50000"/>
                </a:schemeClr>
              </a:buClr>
              <a:buFont typeface="Wingdings" panose="05000000000000000000" pitchFamily="2" charset="2"/>
              <a:buChar char="q"/>
              <a:defRPr/>
            </a:pPr>
            <a:r>
              <a:rPr kumimoji="0" lang="en-US" sz="2300" b="1" i="0" u="none" strike="noStrike" kern="0" cap="none" spc="0" normalizeH="0" noProof="0" dirty="0">
                <a:ln>
                  <a:noFill/>
                </a:ln>
                <a:solidFill>
                  <a:srgbClr val="000000"/>
                </a:solidFill>
                <a:effectLst/>
                <a:uLnTx/>
                <a:uFillTx/>
                <a:cs typeface="Times New Roman"/>
              </a:rPr>
              <a:t>  </a:t>
            </a:r>
            <a:r>
              <a:rPr kumimoji="0" lang="en-US" sz="2300" b="1" i="0" u="none" strike="noStrike" kern="0" cap="none" spc="0" normalizeH="0" baseline="0" noProof="0" dirty="0">
                <a:ln>
                  <a:noFill/>
                </a:ln>
                <a:solidFill>
                  <a:srgbClr val="000000"/>
                </a:solidFill>
                <a:effectLst/>
                <a:uLnTx/>
                <a:uFillTx/>
                <a:cs typeface="Times New Roman"/>
              </a:rPr>
              <a:t>JAN:   Board convenes</a:t>
            </a:r>
          </a:p>
          <a:p>
            <a:pPr marR="0" lvl="0" algn="l" defTabSz="914400" rtl="0" eaLnBrk="1" fontAlgn="base" latinLnBrk="0" hangingPunct="1">
              <a:lnSpc>
                <a:spcPct val="90000"/>
              </a:lnSpc>
              <a:spcBef>
                <a:spcPct val="20000"/>
              </a:spcBef>
              <a:spcAft>
                <a:spcPct val="0"/>
              </a:spcAft>
              <a:buClr>
                <a:schemeClr val="bg2">
                  <a:lumMod val="50000"/>
                </a:schemeClr>
              </a:buClr>
              <a:buSzTx/>
              <a:buFont typeface="Wingdings" panose="05000000000000000000" pitchFamily="2" charset="2"/>
              <a:buChar char="q"/>
              <a:tabLst/>
              <a:defRPr/>
            </a:pPr>
            <a:r>
              <a:rPr kumimoji="0" lang="en-US" sz="2300" b="1" i="0" u="none" strike="noStrike" kern="0" cap="none" spc="0" normalizeH="0" baseline="0" noProof="0" dirty="0">
                <a:ln>
                  <a:noFill/>
                </a:ln>
                <a:solidFill>
                  <a:srgbClr val="000000"/>
                </a:solidFill>
                <a:effectLst/>
                <a:uLnTx/>
                <a:uFillTx/>
                <a:cs typeface="Times New Roman"/>
              </a:rPr>
              <a:t>  FEB/MAR:  Results announced via NAVADMIN</a:t>
            </a:r>
          </a:p>
        </p:txBody>
      </p:sp>
      <p:sp>
        <p:nvSpPr>
          <p:cNvPr id="2" name="Slide Number Placeholder 1"/>
          <p:cNvSpPr>
            <a:spLocks noGrp="1"/>
          </p:cNvSpPr>
          <p:nvPr>
            <p:ph type="sldNum" sz="quarter" idx="10"/>
          </p:nvPr>
        </p:nvSpPr>
        <p:spPr/>
        <p:txBody>
          <a:bodyPr/>
          <a:lstStyle/>
          <a:p>
            <a:pPr>
              <a:defRPr/>
            </a:pPr>
            <a:fld id="{7FC63BB6-36FC-44DC-B3C1-E02F6646114A}" type="slidenum">
              <a:rPr lang="en-US" smtClean="0"/>
              <a:pPr>
                <a:defRPr/>
              </a:pPr>
              <a:t>46</a:t>
            </a:fld>
            <a:endParaRPr lang="en-US" dirty="0"/>
          </a:p>
        </p:txBody>
      </p:sp>
      <p:sp>
        <p:nvSpPr>
          <p:cNvPr id="3" name="TextBox 2"/>
          <p:cNvSpPr txBox="1"/>
          <p:nvPr/>
        </p:nvSpPr>
        <p:spPr>
          <a:xfrm>
            <a:off x="492512" y="5447666"/>
            <a:ext cx="8151541" cy="830997"/>
          </a:xfrm>
          <a:prstGeom prst="rect">
            <a:avLst/>
          </a:prstGeom>
          <a:noFill/>
        </p:spPr>
        <p:txBody>
          <a:bodyPr wrap="square" rtlCol="0">
            <a:spAutoFit/>
          </a:bodyPr>
          <a:lstStyle/>
          <a:p>
            <a:pPr algn="l"/>
            <a:r>
              <a:rPr lang="en-US" sz="1600" dirty="0"/>
              <a:t>Command Coordinator/Admin shall provide a copy of the entire </a:t>
            </a:r>
            <a:r>
              <a:rPr lang="en-US" sz="1600" dirty="0">
                <a:solidFill>
                  <a:srgbClr val="FF0000"/>
                </a:solidFill>
              </a:rPr>
              <a:t>completed/signed</a:t>
            </a:r>
            <a:r>
              <a:rPr lang="en-US" sz="1600" dirty="0"/>
              <a:t> application with </a:t>
            </a:r>
            <a:r>
              <a:rPr lang="en-US" sz="1600" dirty="0">
                <a:solidFill>
                  <a:srgbClr val="FF0000"/>
                </a:solidFill>
              </a:rPr>
              <a:t>ALL</a:t>
            </a:r>
            <a:r>
              <a:rPr lang="en-US" sz="1600" dirty="0"/>
              <a:t> enclosures to the applicant. This can be accomplished via paper copy or by carbon copy (cc) during electronic submission.</a:t>
            </a:r>
          </a:p>
        </p:txBody>
      </p:sp>
    </p:spTree>
    <p:extLst>
      <p:ext uri="{BB962C8B-B14F-4D97-AF65-F5344CB8AC3E}">
        <p14:creationId xmlns:p14="http://schemas.microsoft.com/office/powerpoint/2010/main" val="1928204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04AB8AB-3EBC-43BA-8934-64629AF21890}" type="slidenum">
              <a:rPr lang="en-US" smtClean="0"/>
              <a:pPr>
                <a:defRPr/>
              </a:pPr>
              <a:t>47</a:t>
            </a:fld>
            <a:endParaRPr lang="en-US" dirty="0"/>
          </a:p>
        </p:txBody>
      </p:sp>
      <p:sp>
        <p:nvSpPr>
          <p:cNvPr id="3" name="TextBox 2"/>
          <p:cNvSpPr txBox="1"/>
          <p:nvPr/>
        </p:nvSpPr>
        <p:spPr>
          <a:xfrm>
            <a:off x="531859" y="2537597"/>
            <a:ext cx="8305799" cy="707886"/>
          </a:xfrm>
          <a:prstGeom prst="rect">
            <a:avLst/>
          </a:prstGeom>
          <a:noFill/>
        </p:spPr>
        <p:txBody>
          <a:bodyPr wrap="square" rtlCol="0">
            <a:spAutoFit/>
          </a:bodyPr>
          <a:lstStyle/>
          <a:p>
            <a:r>
              <a:rPr lang="en-US" sz="4000" i="1" dirty="0"/>
              <a:t>FY 25 ISPB Stats</a:t>
            </a:r>
          </a:p>
        </p:txBody>
      </p:sp>
    </p:spTree>
    <p:extLst>
      <p:ext uri="{BB962C8B-B14F-4D97-AF65-F5344CB8AC3E}">
        <p14:creationId xmlns:p14="http://schemas.microsoft.com/office/powerpoint/2010/main" val="803174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FY 25 Active Duty Selections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48</a:t>
            </a:fld>
            <a:endParaRPr lang="en-US" dirty="0">
              <a:solidFill>
                <a:srgbClr val="000000"/>
              </a:solidFill>
            </a:endParaRPr>
          </a:p>
        </p:txBody>
      </p:sp>
      <p:sp>
        <p:nvSpPr>
          <p:cNvPr id="3" name="Content Placeholder 2"/>
          <p:cNvSpPr>
            <a:spLocks noGrp="1"/>
          </p:cNvSpPr>
          <p:nvPr>
            <p:ph idx="1"/>
          </p:nvPr>
        </p:nvSpPr>
        <p:spPr>
          <a:xfrm>
            <a:off x="454352" y="1545408"/>
            <a:ext cx="8295442" cy="5058592"/>
          </a:xfrm>
        </p:spPr>
        <p:txBody>
          <a:bodyPr/>
          <a:lstStyle/>
          <a:p>
            <a:pPr marL="231775" lvl="0" indent="-231775" eaLnBrk="1" hangingPunct="1">
              <a:lnSpc>
                <a:spcPct val="80000"/>
              </a:lnSpc>
              <a:buNone/>
            </a:pPr>
            <a:r>
              <a:rPr lang="en-US" sz="2000" u="sng" dirty="0">
                <a:solidFill>
                  <a:srgbClr val="000000"/>
                </a:solidFill>
              </a:rPr>
              <a:t>Active Duty</a:t>
            </a:r>
            <a:r>
              <a:rPr lang="en-US" sz="2000" dirty="0">
                <a:solidFill>
                  <a:srgbClr val="000000"/>
                </a:solidFill>
              </a:rPr>
              <a:t>	                </a:t>
            </a:r>
            <a:r>
              <a:rPr lang="en-US" sz="2000" u="sng" dirty="0">
                <a:solidFill>
                  <a:srgbClr val="000000"/>
                </a:solidFill>
              </a:rPr>
              <a:t>Quotas</a:t>
            </a:r>
            <a:r>
              <a:rPr lang="en-US" sz="2000" dirty="0">
                <a:solidFill>
                  <a:srgbClr val="000000"/>
                </a:solidFill>
              </a:rPr>
              <a:t>	</a:t>
            </a:r>
            <a:r>
              <a:rPr lang="en-US" sz="2000" u="sng" dirty="0">
                <a:solidFill>
                  <a:srgbClr val="000000"/>
                </a:solidFill>
              </a:rPr>
              <a:t>Selected</a:t>
            </a:r>
            <a:r>
              <a:rPr lang="en-US" sz="2000" dirty="0">
                <a:solidFill>
                  <a:srgbClr val="000000"/>
                </a:solidFill>
              </a:rPr>
              <a:t>	</a:t>
            </a:r>
            <a:r>
              <a:rPr lang="en-US" sz="2000" u="sng" dirty="0">
                <a:solidFill>
                  <a:srgbClr val="000000"/>
                </a:solidFill>
              </a:rPr>
              <a:t>Announced</a:t>
            </a: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Enlisted to LDO	</a:t>
            </a:r>
            <a:r>
              <a:rPr lang="en-US" sz="2000" dirty="0">
                <a:solidFill>
                  <a:srgbClr val="FF0000"/>
                </a:solidFill>
              </a:rPr>
              <a:t>      </a:t>
            </a:r>
            <a:r>
              <a:rPr lang="en-US" sz="2000" dirty="0"/>
              <a:t>221</a:t>
            </a:r>
            <a:r>
              <a:rPr lang="en-US" sz="2000" dirty="0">
                <a:solidFill>
                  <a:srgbClr val="FF0000"/>
                </a:solidFill>
              </a:rPr>
              <a:t>		     </a:t>
            </a:r>
            <a:r>
              <a:rPr lang="en-US" sz="2000" dirty="0"/>
              <a:t>221</a:t>
            </a:r>
            <a:r>
              <a:rPr lang="en-US" sz="2000" dirty="0">
                <a:solidFill>
                  <a:srgbClr val="FF0000"/>
                </a:solidFill>
              </a:rPr>
              <a:t>	    	     </a:t>
            </a:r>
            <a:r>
              <a:rPr lang="en-US" sz="2000" dirty="0"/>
              <a:t>219**</a:t>
            </a: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Enlisted to CWO	      245		     </a:t>
            </a:r>
            <a:r>
              <a:rPr lang="en-US" sz="2000" dirty="0"/>
              <a:t>245	                  245</a:t>
            </a: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endParaRPr lang="en-US" sz="2000" dirty="0">
              <a:solidFill>
                <a:srgbClr val="000000"/>
              </a:solidFill>
            </a:endParaRPr>
          </a:p>
          <a:p>
            <a:pPr lvl="0" eaLnBrk="1" hangingPunct="1">
              <a:lnSpc>
                <a:spcPct val="80000"/>
              </a:lnSpc>
              <a:buFont typeface="Arial" panose="020B0604020202020204" pitchFamily="34" charset="0"/>
              <a:buChar char="•"/>
            </a:pPr>
            <a:r>
              <a:rPr lang="en-US" sz="2000" dirty="0">
                <a:solidFill>
                  <a:srgbClr val="000000"/>
                </a:solidFill>
              </a:rPr>
              <a:t>* Quota returned (0)</a:t>
            </a:r>
          </a:p>
          <a:p>
            <a:pPr lvl="0" eaLnBrk="1" hangingPunct="1">
              <a:lnSpc>
                <a:spcPct val="80000"/>
              </a:lnSpc>
              <a:buFont typeface="Arial" panose="020B0604020202020204" pitchFamily="34" charset="0"/>
              <a:buChar char="•"/>
            </a:pPr>
            <a:r>
              <a:rPr lang="en-US" sz="2000" dirty="0">
                <a:solidFill>
                  <a:srgbClr val="000000"/>
                </a:solidFill>
              </a:rPr>
              <a:t>** On hold awaiting adjudication of an issue (2)</a:t>
            </a: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r>
              <a:rPr lang="en-US" sz="2000" dirty="0">
                <a:solidFill>
                  <a:srgbClr val="000000"/>
                </a:solidFill>
              </a:rPr>
              <a:t>LDO Selection Opportunity: </a:t>
            </a:r>
            <a:r>
              <a:rPr lang="en-US" sz="2000" dirty="0"/>
              <a:t>27% (above 5 and 10 year average)</a:t>
            </a:r>
          </a:p>
          <a:p>
            <a:pPr marL="0" lvl="0" indent="0" eaLnBrk="1" hangingPunct="1">
              <a:lnSpc>
                <a:spcPct val="80000"/>
              </a:lnSpc>
              <a:buNone/>
            </a:pPr>
            <a:r>
              <a:rPr lang="en-US" sz="2000" dirty="0">
                <a:solidFill>
                  <a:srgbClr val="000000"/>
                </a:solidFill>
              </a:rPr>
              <a:t>CWO Selection Opportunity: </a:t>
            </a:r>
            <a:r>
              <a:rPr lang="en-US" sz="2000" dirty="0"/>
              <a:t>37% (above 5 and 10 year average)</a:t>
            </a:r>
          </a:p>
          <a:p>
            <a:pPr marL="0" lvl="0" indent="0" eaLnBrk="1" hangingPunct="1">
              <a:lnSpc>
                <a:spcPct val="80000"/>
              </a:lnSpc>
              <a:buNone/>
            </a:pPr>
            <a:r>
              <a:rPr lang="en-US" sz="2000" dirty="0">
                <a:solidFill>
                  <a:srgbClr val="000000"/>
                </a:solidFill>
              </a:rPr>
              <a:t>Total applications for LDO and CWO: </a:t>
            </a:r>
            <a:r>
              <a:rPr lang="en-US" sz="3200" u="sng" dirty="0"/>
              <a:t>1,520</a:t>
            </a:r>
          </a:p>
          <a:p>
            <a:pPr marL="0" lvl="0" indent="0" eaLnBrk="1" hangingPunct="1">
              <a:lnSpc>
                <a:spcPct val="80000"/>
              </a:lnSpc>
              <a:buNone/>
            </a:pPr>
            <a:r>
              <a:rPr lang="en-US" sz="2000" dirty="0">
                <a:solidFill>
                  <a:srgbClr val="000000"/>
                </a:solidFill>
              </a:rPr>
              <a:t>Eligible applications:  </a:t>
            </a:r>
            <a:r>
              <a:rPr lang="en-US" sz="3200" u="sng" dirty="0">
                <a:solidFill>
                  <a:srgbClr val="000000"/>
                </a:solidFill>
              </a:rPr>
              <a:t>1,479</a:t>
            </a:r>
          </a:p>
          <a:p>
            <a:pPr marL="0" lvl="0" indent="0" eaLnBrk="1" hangingPunct="1">
              <a:lnSpc>
                <a:spcPct val="80000"/>
              </a:lnSpc>
              <a:buNone/>
            </a:pPr>
            <a:endParaRPr lang="en-US" sz="2000" dirty="0"/>
          </a:p>
          <a:p>
            <a:pPr marL="0" lvl="0" indent="0" eaLnBrk="1" hangingPunct="1">
              <a:lnSpc>
                <a:spcPct val="80000"/>
              </a:lnSpc>
              <a:buNone/>
            </a:pPr>
            <a:endParaRPr lang="en-US" sz="2000" dirty="0"/>
          </a:p>
        </p:txBody>
      </p:sp>
      <p:sp>
        <p:nvSpPr>
          <p:cNvPr id="7" name="TextBox 6"/>
          <p:cNvSpPr txBox="1"/>
          <p:nvPr/>
        </p:nvSpPr>
        <p:spPr>
          <a:xfrm>
            <a:off x="4302399" y="5872592"/>
            <a:ext cx="4170089" cy="646331"/>
          </a:xfrm>
          <a:prstGeom prst="rect">
            <a:avLst/>
          </a:prstGeom>
          <a:noFill/>
        </p:spPr>
        <p:txBody>
          <a:bodyPr wrap="square" rtlCol="0">
            <a:spAutoFit/>
          </a:bodyPr>
          <a:lstStyle/>
          <a:p>
            <a:pPr algn="l"/>
            <a:r>
              <a:rPr lang="en-US" sz="1200" dirty="0"/>
              <a:t>(LDO Apps – 824 / CWO Apps - 655)</a:t>
            </a:r>
          </a:p>
          <a:p>
            <a:pPr algn="l"/>
            <a:endParaRPr lang="en-US" sz="1200" i="1" dirty="0"/>
          </a:p>
          <a:p>
            <a:pPr algn="l"/>
            <a:r>
              <a:rPr lang="en-US" sz="1200" i="1" dirty="0"/>
              <a:t>*Note: Non-NUC applicant data</a:t>
            </a:r>
          </a:p>
        </p:txBody>
      </p:sp>
    </p:spTree>
    <p:extLst>
      <p:ext uri="{BB962C8B-B14F-4D97-AF65-F5344CB8AC3E}">
        <p14:creationId xmlns:p14="http://schemas.microsoft.com/office/powerpoint/2010/main" val="784814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09688" y="0"/>
            <a:ext cx="7645400" cy="1219200"/>
          </a:xfrm>
        </p:spPr>
        <p:txBody>
          <a:bodyPr/>
          <a:lstStyle/>
          <a:p>
            <a:r>
              <a:rPr lang="en-US" dirty="0"/>
              <a:t>FY-25 Active Duty Selections </a:t>
            </a:r>
            <a:br>
              <a:rPr lang="en-US" dirty="0"/>
            </a:br>
            <a:r>
              <a:rPr lang="en-US" dirty="0"/>
              <a:t>(6200 Specific)</a:t>
            </a:r>
            <a:endParaRPr lang="en-US" sz="900" dirty="0"/>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49</a:t>
            </a:fld>
            <a:endParaRPr lang="en-US" dirty="0">
              <a:solidFill>
                <a:srgbClr val="000000"/>
              </a:solidFill>
            </a:endParaRPr>
          </a:p>
        </p:txBody>
      </p:sp>
      <p:sp>
        <p:nvSpPr>
          <p:cNvPr id="3" name="Content Placeholder 2"/>
          <p:cNvSpPr>
            <a:spLocks noGrp="1"/>
          </p:cNvSpPr>
          <p:nvPr>
            <p:ph idx="1"/>
          </p:nvPr>
        </p:nvSpPr>
        <p:spPr>
          <a:xfrm>
            <a:off x="454352" y="1545408"/>
            <a:ext cx="8295442" cy="5058592"/>
          </a:xfrm>
        </p:spPr>
        <p:txBody>
          <a:bodyPr/>
          <a:lstStyle/>
          <a:p>
            <a:pPr marL="231775" lvl="0" indent="-231775" eaLnBrk="1" hangingPunct="1">
              <a:lnSpc>
                <a:spcPct val="80000"/>
              </a:lnSpc>
              <a:buNone/>
            </a:pPr>
            <a:r>
              <a:rPr lang="en-US" sz="2200" u="sng" dirty="0">
                <a:solidFill>
                  <a:srgbClr val="000000"/>
                </a:solidFill>
              </a:rPr>
              <a:t>Active Duty</a:t>
            </a:r>
            <a:r>
              <a:rPr lang="en-US" sz="2200" dirty="0">
                <a:solidFill>
                  <a:srgbClr val="000000"/>
                </a:solidFill>
              </a:rPr>
              <a:t>	                </a:t>
            </a:r>
            <a:r>
              <a:rPr lang="en-US" sz="2200" u="sng" dirty="0">
                <a:solidFill>
                  <a:srgbClr val="000000"/>
                </a:solidFill>
              </a:rPr>
              <a:t>Quotas</a:t>
            </a:r>
            <a:r>
              <a:rPr lang="en-US" sz="2200" dirty="0">
                <a:solidFill>
                  <a:srgbClr val="000000"/>
                </a:solidFill>
              </a:rPr>
              <a:t>	</a:t>
            </a:r>
            <a:r>
              <a:rPr lang="en-US" sz="2200" u="sng" dirty="0">
                <a:solidFill>
                  <a:srgbClr val="000000"/>
                </a:solidFill>
              </a:rPr>
              <a:t>Selected</a:t>
            </a:r>
            <a:r>
              <a:rPr lang="en-US" sz="2200" dirty="0">
                <a:solidFill>
                  <a:srgbClr val="000000"/>
                </a:solidFill>
              </a:rPr>
              <a:t>	</a:t>
            </a:r>
            <a:r>
              <a:rPr lang="en-US" sz="2200" u="sng" dirty="0">
                <a:solidFill>
                  <a:srgbClr val="000000"/>
                </a:solidFill>
              </a:rPr>
              <a:t>Announced</a:t>
            </a:r>
          </a:p>
          <a:p>
            <a:pPr marL="0" lvl="0" indent="0" eaLnBrk="1" hangingPunct="1">
              <a:lnSpc>
                <a:spcPct val="80000"/>
              </a:lnSpc>
              <a:buNone/>
            </a:pPr>
            <a:endParaRPr lang="en-US" sz="2200" dirty="0">
              <a:solidFill>
                <a:srgbClr val="000000"/>
              </a:solidFill>
            </a:endParaRPr>
          </a:p>
          <a:p>
            <a:pPr marL="0" lvl="0" indent="0" eaLnBrk="1" hangingPunct="1">
              <a:lnSpc>
                <a:spcPct val="80000"/>
              </a:lnSpc>
              <a:buNone/>
            </a:pPr>
            <a:r>
              <a:rPr lang="en-US" sz="2200" dirty="0">
                <a:solidFill>
                  <a:srgbClr val="000000"/>
                </a:solidFill>
              </a:rPr>
              <a:t>Enlisted to ENS (LDO)      </a:t>
            </a:r>
            <a:r>
              <a:rPr lang="en-US" sz="2200" dirty="0"/>
              <a:t>42</a:t>
            </a:r>
            <a:r>
              <a:rPr lang="en-US" sz="2200" dirty="0">
                <a:solidFill>
                  <a:srgbClr val="FF9900"/>
                </a:solidFill>
              </a:rPr>
              <a:t>	     </a:t>
            </a:r>
            <a:r>
              <a:rPr lang="en-US" sz="2200" dirty="0"/>
              <a:t>42</a:t>
            </a:r>
            <a:r>
              <a:rPr lang="en-US" sz="2200" dirty="0">
                <a:solidFill>
                  <a:srgbClr val="FF9900"/>
                </a:solidFill>
              </a:rPr>
              <a:t>		</a:t>
            </a:r>
            <a:r>
              <a:rPr lang="en-US" sz="2200" dirty="0"/>
              <a:t>       42</a:t>
            </a:r>
          </a:p>
          <a:p>
            <a:pPr marL="0" lvl="0" indent="0" eaLnBrk="1" hangingPunct="1">
              <a:lnSpc>
                <a:spcPct val="80000"/>
              </a:lnSpc>
              <a:buNone/>
            </a:pPr>
            <a:endParaRPr lang="en-US" sz="2200" dirty="0">
              <a:solidFill>
                <a:srgbClr val="000000"/>
              </a:solidFill>
            </a:endParaRPr>
          </a:p>
          <a:p>
            <a:pPr marL="0" indent="0" eaLnBrk="1" hangingPunct="1">
              <a:lnSpc>
                <a:spcPct val="80000"/>
              </a:lnSpc>
              <a:buNone/>
            </a:pPr>
            <a:r>
              <a:rPr lang="en-US" sz="2200" dirty="0">
                <a:solidFill>
                  <a:srgbClr val="000000"/>
                </a:solidFill>
              </a:rPr>
              <a:t>Total applications for FY-25 LDO:  162</a:t>
            </a:r>
          </a:p>
          <a:p>
            <a:pPr marL="0" indent="0" eaLnBrk="1" hangingPunct="1">
              <a:lnSpc>
                <a:spcPct val="80000"/>
              </a:lnSpc>
              <a:buNone/>
            </a:pPr>
            <a:endParaRPr lang="en-US" sz="2200" u="sng" dirty="0">
              <a:solidFill>
                <a:srgbClr val="000000"/>
              </a:solidFill>
            </a:endParaRPr>
          </a:p>
          <a:p>
            <a:pPr marL="0" lvl="0" indent="0" eaLnBrk="1" hangingPunct="1">
              <a:lnSpc>
                <a:spcPct val="80000"/>
              </a:lnSpc>
              <a:buNone/>
            </a:pPr>
            <a:r>
              <a:rPr lang="en-US" sz="2200" dirty="0">
                <a:solidFill>
                  <a:srgbClr val="000000"/>
                </a:solidFill>
              </a:rPr>
              <a:t>Selection Opportunity LDO:   </a:t>
            </a:r>
            <a:r>
              <a:rPr lang="en-US" sz="2200" dirty="0"/>
              <a:t>26%</a:t>
            </a:r>
          </a:p>
        </p:txBody>
      </p:sp>
      <p:sp>
        <p:nvSpPr>
          <p:cNvPr id="2" name="TextBox 1"/>
          <p:cNvSpPr txBox="1"/>
          <p:nvPr/>
        </p:nvSpPr>
        <p:spPr>
          <a:xfrm>
            <a:off x="344032" y="2381063"/>
            <a:ext cx="2924270" cy="276999"/>
          </a:xfrm>
          <a:prstGeom prst="rect">
            <a:avLst/>
          </a:prstGeom>
          <a:noFill/>
        </p:spPr>
        <p:txBody>
          <a:bodyPr wrap="square" rtlCol="0">
            <a:spAutoFit/>
          </a:bodyPr>
          <a:lstStyle/>
          <a:p>
            <a:endParaRPr lang="en-US" sz="1200" dirty="0"/>
          </a:p>
        </p:txBody>
      </p:sp>
    </p:spTree>
    <p:extLst>
      <p:ext uri="{BB962C8B-B14F-4D97-AF65-F5344CB8AC3E}">
        <p14:creationId xmlns:p14="http://schemas.microsoft.com/office/powerpoint/2010/main" val="229166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LDO Designators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5</a:t>
            </a:fld>
            <a:endParaRPr lang="en-US"/>
          </a:p>
        </p:txBody>
      </p:sp>
      <p:sp>
        <p:nvSpPr>
          <p:cNvPr id="6" name="Rectangle 7"/>
          <p:cNvSpPr txBox="1">
            <a:spLocks noChangeArrowheads="1"/>
          </p:cNvSpPr>
          <p:nvPr/>
        </p:nvSpPr>
        <p:spPr bwMode="auto">
          <a:xfrm>
            <a:off x="300402" y="1213259"/>
            <a:ext cx="4183785" cy="453867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FontTx/>
              <a:buNone/>
            </a:pPr>
            <a:r>
              <a:rPr lang="en-US" sz="1400" i="1" u="sng" kern="0" dirty="0">
                <a:cs typeface="Arial" panose="020B0604020202020204" pitchFamily="34" charset="0"/>
              </a:rPr>
              <a:t>Line (SURFACE)</a:t>
            </a:r>
            <a:endParaRPr lang="en-US" sz="1400" i="1" kern="0" dirty="0">
              <a:cs typeface="Arial" panose="020B0604020202020204" pitchFamily="34" charset="0"/>
            </a:endParaRPr>
          </a:p>
          <a:p>
            <a:pPr eaLnBrk="1" hangingPunct="1">
              <a:lnSpc>
                <a:spcPct val="80000"/>
              </a:lnSpc>
              <a:buFontTx/>
              <a:buNone/>
            </a:pPr>
            <a:r>
              <a:rPr lang="en-US" sz="1400" kern="0" dirty="0">
                <a:solidFill>
                  <a:srgbClr val="00030A"/>
                </a:solidFill>
                <a:cs typeface="Arial" panose="020B0604020202020204" pitchFamily="34" charset="0"/>
              </a:rPr>
              <a:t>611X   DECK</a:t>
            </a:r>
          </a:p>
          <a:p>
            <a:pPr eaLnBrk="1" hangingPunct="1">
              <a:lnSpc>
                <a:spcPct val="80000"/>
              </a:lnSpc>
              <a:buFontTx/>
              <a:buNone/>
            </a:pPr>
            <a:r>
              <a:rPr lang="en-US" sz="1400" kern="0" dirty="0">
                <a:solidFill>
                  <a:srgbClr val="00030A"/>
                </a:solidFill>
                <a:cs typeface="Arial" panose="020B0604020202020204" pitchFamily="34" charset="0"/>
              </a:rPr>
              <a:t>612X   OPERATIONS</a:t>
            </a:r>
          </a:p>
          <a:p>
            <a:pPr eaLnBrk="1" hangingPunct="1">
              <a:lnSpc>
                <a:spcPct val="80000"/>
              </a:lnSpc>
              <a:buFontTx/>
              <a:buNone/>
            </a:pPr>
            <a:r>
              <a:rPr lang="en-US" sz="1400" kern="0" dirty="0">
                <a:solidFill>
                  <a:srgbClr val="00030A"/>
                </a:solidFill>
                <a:cs typeface="Arial" panose="020B0604020202020204" pitchFamily="34" charset="0"/>
              </a:rPr>
              <a:t>613X   ENGINEERING/REPAIR</a:t>
            </a:r>
          </a:p>
          <a:p>
            <a:pPr eaLnBrk="1" hangingPunct="1">
              <a:lnSpc>
                <a:spcPct val="80000"/>
              </a:lnSpc>
              <a:buFontTx/>
              <a:buNone/>
            </a:pPr>
            <a:r>
              <a:rPr lang="en-US" sz="1400" kern="0" dirty="0">
                <a:solidFill>
                  <a:srgbClr val="00030A"/>
                </a:solidFill>
                <a:cs typeface="Arial" panose="020B0604020202020204" pitchFamily="34" charset="0"/>
              </a:rPr>
              <a:t>618X   ELECTRONICS</a:t>
            </a:r>
          </a:p>
          <a:p>
            <a:pPr eaLnBrk="1" hangingPunct="1">
              <a:lnSpc>
                <a:spcPct val="80000"/>
              </a:lnSpc>
              <a:buFontTx/>
              <a:buNone/>
            </a:pPr>
            <a:endParaRPr lang="en-US" sz="1400" kern="0" dirty="0">
              <a:solidFill>
                <a:srgbClr val="00030A"/>
              </a:solidFill>
              <a:cs typeface="Arial" panose="020B0604020202020204" pitchFamily="34" charset="0"/>
            </a:endParaRPr>
          </a:p>
          <a:p>
            <a:pPr eaLnBrk="1" hangingPunct="1">
              <a:lnSpc>
                <a:spcPct val="80000"/>
              </a:lnSpc>
              <a:buFontTx/>
              <a:buNone/>
            </a:pPr>
            <a:r>
              <a:rPr lang="en-US" sz="1400" i="1" u="sng" kern="0" dirty="0">
                <a:solidFill>
                  <a:srgbClr val="00B050"/>
                </a:solidFill>
                <a:cs typeface="Arial" panose="020B0604020202020204" pitchFamily="34" charset="0"/>
              </a:rPr>
              <a:t>Line (SUB / NUCLEAR)</a:t>
            </a:r>
            <a:endParaRPr lang="en-US" sz="1400" i="1" kern="0" dirty="0">
              <a:solidFill>
                <a:srgbClr val="00B050"/>
              </a:solidFill>
              <a:cs typeface="Arial" panose="020B0604020202020204" pitchFamily="34" charset="0"/>
            </a:endParaRPr>
          </a:p>
          <a:p>
            <a:pPr eaLnBrk="1" hangingPunct="1">
              <a:lnSpc>
                <a:spcPct val="80000"/>
              </a:lnSpc>
              <a:buFontTx/>
              <a:buNone/>
            </a:pPr>
            <a:r>
              <a:rPr lang="en-US" sz="1400" kern="0" dirty="0">
                <a:solidFill>
                  <a:srgbClr val="00B050"/>
                </a:solidFill>
                <a:cs typeface="Arial" panose="020B0604020202020204" pitchFamily="34" charset="0"/>
              </a:rPr>
              <a:t>6200   NUCLEAR POWER (NAVADMIN 006/16)</a:t>
            </a:r>
            <a:endParaRPr lang="en-US" sz="1400" i="1" kern="0" dirty="0">
              <a:solidFill>
                <a:srgbClr val="00B050"/>
              </a:solidFill>
              <a:cs typeface="Arial" panose="020B0604020202020204" pitchFamily="34" charset="0"/>
            </a:endParaRPr>
          </a:p>
          <a:p>
            <a:pPr eaLnBrk="1" hangingPunct="1">
              <a:lnSpc>
                <a:spcPct val="80000"/>
              </a:lnSpc>
              <a:buFontTx/>
              <a:buNone/>
            </a:pPr>
            <a:r>
              <a:rPr lang="en-US" sz="1400" kern="0" dirty="0">
                <a:solidFill>
                  <a:srgbClr val="00B050"/>
                </a:solidFill>
                <a:cs typeface="Arial" panose="020B0604020202020204" pitchFamily="34" charset="0"/>
              </a:rPr>
              <a:t>623X   ENGINEERING/REPAIR</a:t>
            </a:r>
          </a:p>
          <a:p>
            <a:pPr eaLnBrk="1" hangingPunct="1">
              <a:lnSpc>
                <a:spcPct val="80000"/>
              </a:lnSpc>
              <a:buFontTx/>
              <a:buNone/>
            </a:pPr>
            <a:r>
              <a:rPr lang="en-US" sz="1400" kern="0" dirty="0">
                <a:solidFill>
                  <a:srgbClr val="00B050"/>
                </a:solidFill>
                <a:cs typeface="Arial" panose="020B0604020202020204" pitchFamily="34" charset="0"/>
              </a:rPr>
              <a:t>626X   ORDNANCE</a:t>
            </a:r>
          </a:p>
          <a:p>
            <a:pPr eaLnBrk="1" hangingPunct="1">
              <a:lnSpc>
                <a:spcPct val="80000"/>
              </a:lnSpc>
              <a:buFontTx/>
              <a:buNone/>
            </a:pPr>
            <a:r>
              <a:rPr lang="en-US" sz="1400" kern="0" dirty="0">
                <a:solidFill>
                  <a:srgbClr val="00B050"/>
                </a:solidFill>
                <a:cs typeface="Arial" panose="020B0604020202020204" pitchFamily="34" charset="0"/>
              </a:rPr>
              <a:t>628X   ELECTRONICS</a:t>
            </a:r>
          </a:p>
          <a:p>
            <a:pPr eaLnBrk="1" hangingPunct="1">
              <a:lnSpc>
                <a:spcPct val="80000"/>
              </a:lnSpc>
              <a:buFontTx/>
              <a:buNone/>
            </a:pPr>
            <a:r>
              <a:rPr lang="en-US" sz="1400" i="1" kern="0" dirty="0">
                <a:solidFill>
                  <a:schemeClr val="accent6"/>
                </a:solidFill>
                <a:cs typeface="Arial" panose="020B0604020202020204" pitchFamily="34" charset="0"/>
              </a:rPr>
              <a:t>*</a:t>
            </a:r>
            <a:r>
              <a:rPr lang="en-US" sz="1400" i="1" kern="0" dirty="0">
                <a:solidFill>
                  <a:srgbClr val="00B050"/>
                </a:solidFill>
                <a:cs typeface="Arial" panose="020B0604020202020204" pitchFamily="34" charset="0"/>
              </a:rPr>
              <a:t>629X   COMMUNICATIONS</a:t>
            </a:r>
          </a:p>
          <a:p>
            <a:pPr eaLnBrk="1" hangingPunct="1">
              <a:lnSpc>
                <a:spcPct val="80000"/>
              </a:lnSpc>
              <a:buNone/>
            </a:pPr>
            <a:endParaRPr lang="en-US" sz="1400" kern="0" dirty="0">
              <a:solidFill>
                <a:srgbClr val="30A04D"/>
              </a:solidFill>
              <a:cs typeface="Arial" panose="020B0604020202020204" pitchFamily="34" charset="0"/>
            </a:endParaRPr>
          </a:p>
          <a:p>
            <a:pPr eaLnBrk="1" hangingPunct="1">
              <a:lnSpc>
                <a:spcPct val="80000"/>
              </a:lnSpc>
              <a:buNone/>
            </a:pPr>
            <a:r>
              <a:rPr lang="en-US" sz="1400" i="1" u="sng" kern="0" dirty="0">
                <a:cs typeface="Arial" panose="020B0604020202020204" pitchFamily="34" charset="0"/>
              </a:rPr>
              <a:t>Line (AVIATION) </a:t>
            </a:r>
          </a:p>
          <a:p>
            <a:pPr eaLnBrk="1" hangingPunct="1">
              <a:lnSpc>
                <a:spcPct val="80000"/>
              </a:lnSpc>
              <a:buNone/>
            </a:pPr>
            <a:r>
              <a:rPr lang="en-US" sz="1400" kern="0" dirty="0">
                <a:solidFill>
                  <a:srgbClr val="00030A"/>
                </a:solidFill>
                <a:cs typeface="Arial" panose="020B0604020202020204" pitchFamily="34" charset="0"/>
              </a:rPr>
              <a:t>631X   DECK </a:t>
            </a:r>
          </a:p>
          <a:p>
            <a:pPr eaLnBrk="1" hangingPunct="1">
              <a:lnSpc>
                <a:spcPct val="80000"/>
              </a:lnSpc>
              <a:buFontTx/>
              <a:buNone/>
            </a:pPr>
            <a:r>
              <a:rPr lang="en-US" sz="1400" kern="0" dirty="0">
                <a:solidFill>
                  <a:srgbClr val="00030A"/>
                </a:solidFill>
                <a:cs typeface="Arial" panose="020B0604020202020204" pitchFamily="34" charset="0"/>
              </a:rPr>
              <a:t>633X   MAINTENANCE</a:t>
            </a:r>
          </a:p>
          <a:p>
            <a:pPr eaLnBrk="1" hangingPunct="1">
              <a:lnSpc>
                <a:spcPct val="80000"/>
              </a:lnSpc>
              <a:buNone/>
            </a:pPr>
            <a:r>
              <a:rPr lang="en-US" sz="1400" kern="0" dirty="0">
                <a:solidFill>
                  <a:srgbClr val="00030A"/>
                </a:solidFill>
                <a:cs typeface="Arial" panose="020B0604020202020204" pitchFamily="34" charset="0"/>
              </a:rPr>
              <a:t>636X   ORDNANCE</a:t>
            </a:r>
          </a:p>
          <a:p>
            <a:pPr eaLnBrk="1" hangingPunct="1">
              <a:lnSpc>
                <a:spcPct val="80000"/>
              </a:lnSpc>
              <a:buNone/>
            </a:pPr>
            <a:r>
              <a:rPr lang="en-US" sz="1400" kern="0" dirty="0">
                <a:solidFill>
                  <a:srgbClr val="00030A"/>
                </a:solidFill>
                <a:cs typeface="Arial" panose="020B0604020202020204" pitchFamily="34" charset="0"/>
              </a:rPr>
              <a:t>639X   AIR TRAFFIC CONTROL</a:t>
            </a: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p:txBody>
      </p:sp>
      <p:sp>
        <p:nvSpPr>
          <p:cNvPr id="8" name="Rectangle 7"/>
          <p:cNvSpPr txBox="1">
            <a:spLocks noChangeArrowheads="1"/>
          </p:cNvSpPr>
          <p:nvPr/>
        </p:nvSpPr>
        <p:spPr bwMode="auto">
          <a:xfrm>
            <a:off x="4798716" y="1213259"/>
            <a:ext cx="4030002" cy="4482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defPPr>
              <a:defRPr lang="en-US"/>
            </a:defPPr>
            <a:lvl1pPr marL="342900" indent="-342900" algn="l" eaLnBrk="1" hangingPunct="1">
              <a:lnSpc>
                <a:spcPct val="80000"/>
              </a:lnSpc>
              <a:spcBef>
                <a:spcPct val="20000"/>
              </a:spcBef>
              <a:buFont typeface="Wingdings" pitchFamily="2" charset="2"/>
              <a:buNone/>
              <a:defRPr sz="1400" i="1" u="sng" kern="0">
                <a:latin typeface="+mn-lt"/>
                <a:cs typeface="Arial" panose="020B0604020202020204" pitchFamily="34" charset="0"/>
              </a:defRPr>
            </a:lvl1pPr>
            <a:lvl2pPr marL="742950" indent="-285750" algn="l" eaLnBrk="0" hangingPunct="0">
              <a:spcBef>
                <a:spcPct val="20000"/>
              </a:spcBef>
              <a:buChar char="–"/>
              <a:defRPr sz="2800">
                <a:latin typeface="+mn-lt"/>
                <a:cs typeface="+mn-cs"/>
              </a:defRPr>
            </a:lvl2pPr>
            <a:lvl3pPr marL="1143000" indent="-228600" algn="l" eaLnBrk="0" hangingPunct="0">
              <a:spcBef>
                <a:spcPct val="20000"/>
              </a:spcBef>
              <a:buFont typeface="Wingdings" pitchFamily="2" charset="2"/>
              <a:buChar char="•"/>
              <a:defRPr sz="2400">
                <a:latin typeface="+mn-lt"/>
                <a:cs typeface="+mn-cs"/>
              </a:defRPr>
            </a:lvl3pPr>
            <a:lvl4pPr marL="1600200" indent="-228600" algn="l" eaLnBrk="0" hangingPunct="0">
              <a:spcBef>
                <a:spcPct val="20000"/>
              </a:spcBef>
              <a:buChar char="–"/>
              <a:defRPr>
                <a:latin typeface="+mn-lt"/>
                <a:cs typeface="+mn-cs"/>
              </a:defRPr>
            </a:lvl4pPr>
            <a:lvl5pPr marL="2057400" indent="-228600" algn="l" eaLnBrk="0" hangingPunct="0">
              <a:spcBef>
                <a:spcPct val="20000"/>
              </a:spcBef>
              <a:buFont typeface="Times New Roman" pitchFamily="18" charset="0"/>
              <a:buChar char="»"/>
              <a:defRPr>
                <a:latin typeface="+mn-lt"/>
                <a:cs typeface="+mn-cs"/>
              </a:defRPr>
            </a:lvl5pPr>
            <a:lvl6pPr marL="2514600" indent="-228600" fontAlgn="base">
              <a:spcBef>
                <a:spcPct val="20000"/>
              </a:spcBef>
              <a:spcAft>
                <a:spcPct val="0"/>
              </a:spcAft>
              <a:buFont typeface="Times New Roman" pitchFamily="18" charset="0"/>
              <a:buChar char="»"/>
              <a:defRPr>
                <a:latin typeface="+mn-lt"/>
                <a:cs typeface="+mn-cs"/>
              </a:defRPr>
            </a:lvl6pPr>
            <a:lvl7pPr marL="2971800" indent="-228600" fontAlgn="base">
              <a:spcBef>
                <a:spcPct val="20000"/>
              </a:spcBef>
              <a:spcAft>
                <a:spcPct val="0"/>
              </a:spcAft>
              <a:buFont typeface="Times New Roman" pitchFamily="18" charset="0"/>
              <a:buChar char="»"/>
              <a:defRPr>
                <a:latin typeface="+mn-lt"/>
                <a:cs typeface="+mn-cs"/>
              </a:defRPr>
            </a:lvl7pPr>
            <a:lvl8pPr marL="3429000" indent="-228600" fontAlgn="base">
              <a:spcBef>
                <a:spcPct val="20000"/>
              </a:spcBef>
              <a:spcAft>
                <a:spcPct val="0"/>
              </a:spcAft>
              <a:buFont typeface="Times New Roman" pitchFamily="18" charset="0"/>
              <a:buChar char="»"/>
              <a:defRPr>
                <a:latin typeface="+mn-lt"/>
                <a:cs typeface="+mn-cs"/>
              </a:defRPr>
            </a:lvl8pPr>
            <a:lvl9pPr marL="3886200" indent="-228600" fontAlgn="base">
              <a:spcBef>
                <a:spcPct val="20000"/>
              </a:spcBef>
              <a:spcAft>
                <a:spcPct val="0"/>
              </a:spcAft>
              <a:buFont typeface="Times New Roman" pitchFamily="18" charset="0"/>
              <a:buChar char="»"/>
              <a:defRPr>
                <a:latin typeface="+mn-lt"/>
                <a:cs typeface="+mn-cs"/>
              </a:defRPr>
            </a:lvl9pPr>
          </a:lstStyle>
          <a:p>
            <a:r>
              <a:rPr lang="en-US" dirty="0"/>
              <a:t>General Line</a:t>
            </a:r>
          </a:p>
          <a:p>
            <a:r>
              <a:rPr lang="en-US" dirty="0"/>
              <a:t>641X   ADMINISTRATION</a:t>
            </a:r>
          </a:p>
          <a:p>
            <a:r>
              <a:rPr lang="en-US" dirty="0"/>
              <a:t>643X   BANDMASTER</a:t>
            </a:r>
          </a:p>
          <a:p>
            <a:r>
              <a:rPr lang="en-US" dirty="0"/>
              <a:t>648X   EXPLOSIVE ORDNANCE DISPOSAL</a:t>
            </a:r>
          </a:p>
          <a:p>
            <a:r>
              <a:rPr lang="en-US" dirty="0"/>
              <a:t>649X   SECURITY</a:t>
            </a:r>
          </a:p>
          <a:p>
            <a:endParaRPr lang="en-US" dirty="0"/>
          </a:p>
          <a:p>
            <a:r>
              <a:rPr lang="en-US" dirty="0"/>
              <a:t>Staff</a:t>
            </a:r>
          </a:p>
          <a:p>
            <a:r>
              <a:rPr lang="en-US" dirty="0">
                <a:solidFill>
                  <a:schemeClr val="accent6"/>
                </a:solidFill>
              </a:rPr>
              <a:t>*651X  SUPPLY CORPS</a:t>
            </a:r>
          </a:p>
          <a:p>
            <a:r>
              <a:rPr lang="en-US" dirty="0"/>
              <a:t>653X   CIVIL ENGINEER CORPS</a:t>
            </a:r>
          </a:p>
          <a:p>
            <a:endParaRPr lang="en-US" dirty="0"/>
          </a:p>
          <a:p>
            <a:endParaRPr lang="en-US" dirty="0"/>
          </a:p>
        </p:txBody>
      </p:sp>
      <p:sp>
        <p:nvSpPr>
          <p:cNvPr id="9" name="TextBox 8"/>
          <p:cNvSpPr txBox="1"/>
          <p:nvPr/>
        </p:nvSpPr>
        <p:spPr>
          <a:xfrm>
            <a:off x="1522265" y="5329805"/>
            <a:ext cx="6320531" cy="1274195"/>
          </a:xfrm>
          <a:prstGeom prst="rect">
            <a:avLst/>
          </a:prstGeom>
          <a:noFill/>
        </p:spPr>
        <p:txBody>
          <a:bodyPr wrap="square" rtlCol="0">
            <a:spAutoFit/>
          </a:bodyPr>
          <a:lstStyle/>
          <a:p>
            <a:pPr algn="l" eaLnBrk="1" hangingPunct="1">
              <a:lnSpc>
                <a:spcPct val="80000"/>
              </a:lnSpc>
              <a:buFont typeface="Wingdings" pitchFamily="2" charset="2"/>
              <a:buNone/>
            </a:pPr>
            <a:r>
              <a:rPr lang="en-US" sz="1200" kern="0" dirty="0">
                <a:solidFill>
                  <a:srgbClr val="3333CC"/>
                </a:solidFill>
                <a:cs typeface="Arial" panose="020B0604020202020204" pitchFamily="34" charset="0"/>
              </a:rPr>
              <a:t>* </a:t>
            </a:r>
            <a:r>
              <a:rPr lang="en-US" sz="1200" i="1" kern="0" dirty="0">
                <a:solidFill>
                  <a:srgbClr val="3333CC"/>
                </a:solidFill>
                <a:cs typeface="Arial" panose="020B0604020202020204" pitchFamily="34" charset="0"/>
              </a:rPr>
              <a:t>Applicants for LDO off-ramp designators must comprehend designator specific off-ramp requirements and procedures as defined in NAVADMIN 128/19 (629X) or NAVADMIN 014/18 (651X)</a:t>
            </a:r>
          </a:p>
          <a:p>
            <a:pPr algn="l" eaLnBrk="1" hangingPunct="1">
              <a:lnSpc>
                <a:spcPct val="80000"/>
              </a:lnSpc>
              <a:buFont typeface="Wingdings" pitchFamily="2" charset="2"/>
              <a:buNone/>
            </a:pPr>
            <a:endParaRPr lang="en-US" sz="1200" i="1" kern="0" dirty="0">
              <a:solidFill>
                <a:srgbClr val="3333CC"/>
              </a:solidFill>
              <a:cs typeface="Arial" panose="020B0604020202020204" pitchFamily="34" charset="0"/>
            </a:endParaRPr>
          </a:p>
          <a:p>
            <a:pPr marL="228600" indent="-228600" algn="l" eaLnBrk="1" hangingPunct="1">
              <a:lnSpc>
                <a:spcPct val="80000"/>
              </a:lnSpc>
              <a:buFont typeface="Wingdings" pitchFamily="2" charset="2"/>
              <a:buAutoNum type="arabicPeriod"/>
            </a:pPr>
            <a:r>
              <a:rPr lang="en-US" sz="1200" kern="0" dirty="0">
                <a:solidFill>
                  <a:srgbClr val="3333CC"/>
                </a:solidFill>
                <a:cs typeface="Arial" panose="020B0604020202020204" pitchFamily="34" charset="0"/>
              </a:rPr>
              <a:t>LT at 5 years for Supply to core Staff designator</a:t>
            </a:r>
          </a:p>
          <a:p>
            <a:pPr marL="228600" indent="-228600" algn="l" eaLnBrk="1" hangingPunct="1">
              <a:lnSpc>
                <a:spcPct val="80000"/>
              </a:lnSpc>
              <a:buFont typeface="Wingdings" pitchFamily="2" charset="2"/>
              <a:buAutoNum type="arabicPeriod"/>
            </a:pPr>
            <a:r>
              <a:rPr lang="en-US" sz="1200" kern="0" dirty="0">
                <a:solidFill>
                  <a:srgbClr val="3333CC"/>
                </a:solidFill>
                <a:cs typeface="Arial" panose="020B0604020202020204" pitchFamily="34" charset="0"/>
              </a:rPr>
              <a:t>LT at 4-6 years for Sub Communications to core Restricted Line </a:t>
            </a:r>
          </a:p>
          <a:p>
            <a:pPr marL="228600" indent="-228600" algn="l">
              <a:lnSpc>
                <a:spcPct val="80000"/>
              </a:lnSpc>
              <a:buFont typeface="Wingdings" pitchFamily="2" charset="2"/>
              <a:buAutoNum type="arabicPeriod"/>
            </a:pPr>
            <a:r>
              <a:rPr lang="en-US" sz="1200" kern="0" dirty="0">
                <a:solidFill>
                  <a:srgbClr val="3333CC"/>
                </a:solidFill>
                <a:cs typeface="Arial" panose="020B0604020202020204" pitchFamily="34" charset="0"/>
              </a:rPr>
              <a:t>Must have completed a baccalaureate degree</a:t>
            </a:r>
          </a:p>
          <a:p>
            <a:pPr marL="228600" indent="-228600" algn="l">
              <a:lnSpc>
                <a:spcPct val="80000"/>
              </a:lnSpc>
              <a:buFont typeface="Wingdings" pitchFamily="2" charset="2"/>
              <a:buAutoNum type="arabicPeriod"/>
            </a:pPr>
            <a:r>
              <a:rPr lang="en-US" sz="1200" kern="0" dirty="0">
                <a:solidFill>
                  <a:srgbClr val="3333CC"/>
                </a:solidFill>
                <a:cs typeface="Arial" panose="020B0604020202020204" pitchFamily="34" charset="0"/>
              </a:rPr>
              <a:t>Must have appropriate Warfare device</a:t>
            </a:r>
          </a:p>
        </p:txBody>
      </p:sp>
    </p:spTree>
    <p:extLst>
      <p:ext uri="{BB962C8B-B14F-4D97-AF65-F5344CB8AC3E}">
        <p14:creationId xmlns:p14="http://schemas.microsoft.com/office/powerpoint/2010/main" val="1806815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solidFill>
                  <a:schemeClr val="tx1"/>
                </a:solidFill>
              </a:rPr>
              <a:t>FY 25 Stats (LDO)</a:t>
            </a:r>
          </a:p>
        </p:txBody>
      </p:sp>
      <p:sp>
        <p:nvSpPr>
          <p:cNvPr id="3075" name="Slide Number Placeholder 3"/>
          <p:cNvSpPr>
            <a:spLocks noGrp="1"/>
          </p:cNvSpPr>
          <p:nvPr>
            <p:ph type="sldNum" sz="quarter" idx="10"/>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B38EC-F85E-46FB-A8B0-130705254437}" type="slidenum">
              <a:rPr kumimoji="0" lang="en-US" sz="1000" b="0" i="0" u="none" strike="noStrike" kern="1200" cap="none" spc="0" normalizeH="0" baseline="0" noProof="0" smtClean="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pic>
        <p:nvPicPr>
          <p:cNvPr id="2" name="Picture 1">
            <a:extLst>
              <a:ext uri="{FF2B5EF4-FFF2-40B4-BE49-F238E27FC236}">
                <a16:creationId xmlns:a16="http://schemas.microsoft.com/office/drawing/2014/main" id="{858670BB-2A30-E243-C82A-4F851F6FEB76}"/>
              </a:ext>
            </a:extLst>
          </p:cNvPr>
          <p:cNvPicPr>
            <a:picLocks noChangeAspect="1"/>
          </p:cNvPicPr>
          <p:nvPr/>
        </p:nvPicPr>
        <p:blipFill>
          <a:blip r:embed="rId2"/>
          <a:stretch>
            <a:fillRect/>
          </a:stretch>
        </p:blipFill>
        <p:spPr>
          <a:xfrm>
            <a:off x="247371" y="1298544"/>
            <a:ext cx="8707717" cy="5131600"/>
          </a:xfrm>
          <a:prstGeom prst="rect">
            <a:avLst/>
          </a:prstGeom>
        </p:spPr>
      </p:pic>
      <p:sp>
        <p:nvSpPr>
          <p:cNvPr id="3" name="Rectangle 2">
            <a:extLst>
              <a:ext uri="{FF2B5EF4-FFF2-40B4-BE49-F238E27FC236}">
                <a16:creationId xmlns:a16="http://schemas.microsoft.com/office/drawing/2014/main" id="{BF4FBDE1-5867-DD2B-D014-80E4744779A7}"/>
              </a:ext>
            </a:extLst>
          </p:cNvPr>
          <p:cNvSpPr/>
          <p:nvPr/>
        </p:nvSpPr>
        <p:spPr bwMode="auto">
          <a:xfrm>
            <a:off x="203200" y="2826061"/>
            <a:ext cx="8751888" cy="1174439"/>
          </a:xfrm>
          <a:prstGeom prst="rect">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4070878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FY 25 Stats (CWO)</a:t>
            </a:r>
          </a:p>
        </p:txBody>
      </p:sp>
      <p:sp>
        <p:nvSpPr>
          <p:cNvPr id="4" name="Slide Number Placeholder 3"/>
          <p:cNvSpPr>
            <a:spLocks noGrp="1"/>
          </p:cNvSpPr>
          <p:nvPr>
            <p:ph type="sldNum" sz="quarter" idx="10"/>
          </p:nvPr>
        </p:nvSpPr>
        <p:spPr/>
        <p:txBody>
          <a:bodyPr/>
          <a:lstStyle/>
          <a:p>
            <a:pPr>
              <a:defRPr/>
            </a:pPr>
            <a:fld id="{7FC63BB6-36FC-44DC-B3C1-E02F6646114A}" type="slidenum">
              <a:rPr lang="en-US" smtClean="0"/>
              <a:pPr>
                <a:defRPr/>
              </a:pPr>
              <a:t>51</a:t>
            </a:fld>
            <a:endParaRPr lang="en-US" dirty="0"/>
          </a:p>
        </p:txBody>
      </p:sp>
      <p:pic>
        <p:nvPicPr>
          <p:cNvPr id="3" name="Picture 2">
            <a:extLst>
              <a:ext uri="{FF2B5EF4-FFF2-40B4-BE49-F238E27FC236}">
                <a16:creationId xmlns:a16="http://schemas.microsoft.com/office/drawing/2014/main" id="{DA200FC0-A02D-C71A-21ED-42818A144F41}"/>
              </a:ext>
            </a:extLst>
          </p:cNvPr>
          <p:cNvPicPr>
            <a:picLocks noChangeAspect="1"/>
          </p:cNvPicPr>
          <p:nvPr/>
        </p:nvPicPr>
        <p:blipFill>
          <a:blip r:embed="rId2"/>
          <a:stretch>
            <a:fillRect/>
          </a:stretch>
        </p:blipFill>
        <p:spPr>
          <a:xfrm>
            <a:off x="232682" y="1313769"/>
            <a:ext cx="8722406" cy="5290231"/>
          </a:xfrm>
          <a:prstGeom prst="rect">
            <a:avLst/>
          </a:prstGeom>
        </p:spPr>
      </p:pic>
      <p:sp>
        <p:nvSpPr>
          <p:cNvPr id="5" name="Rectangle 4">
            <a:extLst>
              <a:ext uri="{FF2B5EF4-FFF2-40B4-BE49-F238E27FC236}">
                <a16:creationId xmlns:a16="http://schemas.microsoft.com/office/drawing/2014/main" id="{BC1B0B2D-1233-E6BE-F070-8D167FD26A65}"/>
              </a:ext>
            </a:extLst>
          </p:cNvPr>
          <p:cNvSpPr/>
          <p:nvPr/>
        </p:nvSpPr>
        <p:spPr bwMode="auto">
          <a:xfrm>
            <a:off x="188912" y="3174999"/>
            <a:ext cx="8766176" cy="736601"/>
          </a:xfrm>
          <a:prstGeom prst="rect">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1407076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a:t>FY-25 Selectee Profile (LDO/CWO)</a:t>
            </a:r>
            <a:br>
              <a:rPr lang="en-US" dirty="0"/>
            </a:br>
            <a:r>
              <a:rPr lang="en-US" dirty="0"/>
              <a:t>“YOUR COMPETITION”</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52</a:t>
            </a:fld>
            <a:endParaRPr lang="en-US" dirty="0">
              <a:solidFill>
                <a:srgbClr val="000000"/>
              </a:solidFill>
            </a:endParaRPr>
          </a:p>
        </p:txBody>
      </p:sp>
      <p:sp>
        <p:nvSpPr>
          <p:cNvPr id="7" name="Content Placeholder 2"/>
          <p:cNvSpPr>
            <a:spLocks noGrp="1"/>
          </p:cNvSpPr>
          <p:nvPr>
            <p:ph idx="1"/>
          </p:nvPr>
        </p:nvSpPr>
        <p:spPr>
          <a:xfrm>
            <a:off x="162962" y="1509712"/>
            <a:ext cx="8913305" cy="4963515"/>
          </a:xfrm>
        </p:spPr>
        <p:txBody>
          <a:bodyPr/>
          <a:lstStyle/>
          <a:p>
            <a:pPr>
              <a:buFont typeface="Arial" panose="020B0604020202020204" pitchFamily="34" charset="0"/>
              <a:buChar char="•"/>
            </a:pPr>
            <a:r>
              <a:rPr lang="en-US" sz="2000" b="1" dirty="0"/>
              <a:t>Average Age:  31 / 35</a:t>
            </a:r>
          </a:p>
          <a:p>
            <a:pPr marL="0" indent="0">
              <a:buNone/>
            </a:pPr>
            <a:endParaRPr lang="en-US" sz="2000" b="1" dirty="0"/>
          </a:p>
          <a:p>
            <a:pPr>
              <a:buFont typeface="Arial" panose="020B0604020202020204" pitchFamily="34" charset="0"/>
              <a:buChar char="•"/>
            </a:pPr>
            <a:r>
              <a:rPr lang="en-US" sz="2000" b="1" dirty="0"/>
              <a:t>Total Years of Active Service:  12 / 17 Years</a:t>
            </a:r>
          </a:p>
          <a:p>
            <a:pPr marL="0" indent="0">
              <a:buNone/>
            </a:pPr>
            <a:endParaRPr lang="en-US" sz="2000" b="1" dirty="0"/>
          </a:p>
          <a:p>
            <a:pPr>
              <a:buFont typeface="Arial" panose="020B0604020202020204" pitchFamily="34" charset="0"/>
              <a:buChar char="•"/>
            </a:pPr>
            <a:r>
              <a:rPr lang="en-US" sz="2000" b="1" dirty="0"/>
              <a:t>Average Years of Total Education Completed:  15 Years </a:t>
            </a:r>
          </a:p>
          <a:p>
            <a:pPr marL="0" indent="0">
              <a:buNone/>
            </a:pPr>
            <a:endParaRPr lang="en-US" sz="2000" b="1" dirty="0"/>
          </a:p>
          <a:p>
            <a:pPr>
              <a:buFont typeface="Arial" panose="020B0604020202020204" pitchFamily="34" charset="0"/>
              <a:buChar char="•"/>
            </a:pPr>
            <a:r>
              <a:rPr lang="en-US" sz="2000" b="1" dirty="0"/>
              <a:t>Warfare Qualified:  99% / 100%</a:t>
            </a:r>
          </a:p>
          <a:p>
            <a:pPr marL="0" indent="0">
              <a:buNone/>
            </a:pPr>
            <a:endParaRPr lang="en-US" sz="2000" b="1" dirty="0"/>
          </a:p>
          <a:p>
            <a:pPr>
              <a:buFont typeface="Arial" panose="020B0604020202020204" pitchFamily="34" charset="0"/>
              <a:buChar char="•"/>
            </a:pPr>
            <a:r>
              <a:rPr lang="en-US" sz="2000" b="1" dirty="0"/>
              <a:t>Average Number of Duty Stations:  3 / 5</a:t>
            </a:r>
          </a:p>
          <a:p>
            <a:pPr>
              <a:buFont typeface="Arial" panose="020B0604020202020204" pitchFamily="34" charset="0"/>
              <a:buChar char="•"/>
            </a:pPr>
            <a:endParaRPr lang="en-US" sz="2000" b="1" dirty="0"/>
          </a:p>
          <a:p>
            <a:pPr>
              <a:buFont typeface="Arial" panose="020B0604020202020204" pitchFamily="34" charset="0"/>
              <a:buChar char="•"/>
            </a:pPr>
            <a:r>
              <a:rPr lang="en-US" sz="2000" dirty="0"/>
              <a:t>Average Number of Sea/Overseas Tours:  2 / 3</a:t>
            </a:r>
          </a:p>
          <a:p>
            <a:pPr marL="0" indent="0">
              <a:buNone/>
            </a:pPr>
            <a:endParaRPr lang="en-US" sz="2000" b="1" dirty="0"/>
          </a:p>
          <a:p>
            <a:pPr>
              <a:buFont typeface="Arial" panose="020B0604020202020204" pitchFamily="34" charset="0"/>
              <a:buChar char="•"/>
            </a:pPr>
            <a:r>
              <a:rPr lang="en-US" sz="2000" b="1" dirty="0"/>
              <a:t>IA/GSA Tours:  </a:t>
            </a:r>
            <a:r>
              <a:rPr lang="en-US" sz="2000" dirty="0"/>
              <a:t>5% / 5%</a:t>
            </a:r>
            <a:endParaRPr lang="en-US" sz="2000" b="1" dirty="0"/>
          </a:p>
          <a:p>
            <a:pPr>
              <a:buNone/>
            </a:pPr>
            <a:endParaRPr lang="en-US" sz="2000" dirty="0">
              <a:solidFill>
                <a:srgbClr val="FF0000"/>
              </a:solidFill>
            </a:endParaRPr>
          </a:p>
        </p:txBody>
      </p:sp>
    </p:spTree>
    <p:extLst>
      <p:ext uri="{BB962C8B-B14F-4D97-AF65-F5344CB8AC3E}">
        <p14:creationId xmlns:p14="http://schemas.microsoft.com/office/powerpoint/2010/main" val="3419596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44600" y="0"/>
            <a:ext cx="7831667" cy="1143000"/>
          </a:xfrm>
        </p:spPr>
        <p:txBody>
          <a:bodyPr/>
          <a:lstStyle/>
          <a:p>
            <a:pPr algn="ctr"/>
            <a:r>
              <a:rPr lang="en-US" dirty="0"/>
              <a:t>FY-25 Selectee Profile (LDO/CWO)</a:t>
            </a:r>
            <a:br>
              <a:rPr lang="en-US" dirty="0"/>
            </a:br>
            <a:r>
              <a:rPr lang="en-US" dirty="0"/>
              <a:t>“YOUR COMPETITION” (6200 Specific)</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53</a:t>
            </a:fld>
            <a:endParaRPr lang="en-US" dirty="0">
              <a:solidFill>
                <a:srgbClr val="000000"/>
              </a:solidFill>
            </a:endParaRPr>
          </a:p>
        </p:txBody>
      </p:sp>
      <p:sp>
        <p:nvSpPr>
          <p:cNvPr id="7" name="Content Placeholder 2"/>
          <p:cNvSpPr>
            <a:spLocks noGrp="1"/>
          </p:cNvSpPr>
          <p:nvPr>
            <p:ph idx="1"/>
          </p:nvPr>
        </p:nvSpPr>
        <p:spPr>
          <a:xfrm>
            <a:off x="162962" y="1509712"/>
            <a:ext cx="8913305" cy="4963515"/>
          </a:xfrm>
        </p:spPr>
        <p:txBody>
          <a:bodyPr/>
          <a:lstStyle/>
          <a:p>
            <a:pPr>
              <a:buFont typeface="Arial" panose="020B0604020202020204" pitchFamily="34" charset="0"/>
              <a:buChar char="•"/>
            </a:pPr>
            <a:r>
              <a:rPr lang="en-US" sz="2200" b="1" dirty="0"/>
              <a:t>Average Age:  30</a:t>
            </a:r>
          </a:p>
          <a:p>
            <a:pPr marL="0" indent="0">
              <a:buNone/>
            </a:pPr>
            <a:endParaRPr lang="en-US" sz="2200" b="1" dirty="0"/>
          </a:p>
          <a:p>
            <a:pPr>
              <a:buFont typeface="Arial" panose="020B0604020202020204" pitchFamily="34" charset="0"/>
              <a:buChar char="•"/>
            </a:pPr>
            <a:r>
              <a:rPr lang="en-US" sz="2200" b="1" dirty="0"/>
              <a:t>Total Years of Active Service:  11.5 years (11.8 – 10yr </a:t>
            </a:r>
            <a:r>
              <a:rPr lang="en-US" sz="2200" b="1" dirty="0" err="1"/>
              <a:t>avg</a:t>
            </a:r>
            <a:r>
              <a:rPr lang="en-US" sz="2200" b="1" dirty="0"/>
              <a:t>)</a:t>
            </a:r>
          </a:p>
          <a:p>
            <a:pPr marL="0" indent="0">
              <a:buNone/>
            </a:pPr>
            <a:endParaRPr lang="en-US" sz="2200" b="1" dirty="0"/>
          </a:p>
          <a:p>
            <a:pPr>
              <a:buFont typeface="Arial" panose="020B0604020202020204" pitchFamily="34" charset="0"/>
              <a:buChar char="•"/>
            </a:pPr>
            <a:r>
              <a:rPr lang="en-US" sz="2200" b="1" dirty="0"/>
              <a:t>Average Years of Total Education Completed:  14 years</a:t>
            </a:r>
          </a:p>
          <a:p>
            <a:pPr marL="0" indent="0">
              <a:buNone/>
            </a:pPr>
            <a:endParaRPr lang="en-US" sz="2200" b="1" dirty="0"/>
          </a:p>
          <a:p>
            <a:pPr>
              <a:buFont typeface="Arial" panose="020B0604020202020204" pitchFamily="34" charset="0"/>
              <a:buChar char="•"/>
            </a:pPr>
            <a:r>
              <a:rPr lang="en-US" sz="2200" b="1" dirty="0"/>
              <a:t>Warfare Qualified:  100%</a:t>
            </a:r>
          </a:p>
          <a:p>
            <a:pPr marL="0" indent="0">
              <a:buNone/>
            </a:pPr>
            <a:endParaRPr lang="en-US" sz="2200" b="1" dirty="0"/>
          </a:p>
          <a:p>
            <a:pPr>
              <a:buFont typeface="Arial" panose="020B0604020202020204" pitchFamily="34" charset="0"/>
              <a:buChar char="•"/>
            </a:pPr>
            <a:r>
              <a:rPr lang="en-US" sz="2200" b="1" dirty="0"/>
              <a:t>Average Number of Duty Stations:  2.5 (non-training pipeline)</a:t>
            </a:r>
          </a:p>
          <a:p>
            <a:pPr>
              <a:buFont typeface="Arial" panose="020B0604020202020204" pitchFamily="34" charset="0"/>
              <a:buChar char="•"/>
            </a:pPr>
            <a:endParaRPr lang="en-US" sz="2200" b="1" dirty="0"/>
          </a:p>
          <a:p>
            <a:pPr>
              <a:buFont typeface="Arial" panose="020B0604020202020204" pitchFamily="34" charset="0"/>
              <a:buChar char="•"/>
            </a:pPr>
            <a:r>
              <a:rPr lang="en-US" sz="2200" dirty="0"/>
              <a:t>Average Number of Sea / Overseas Tours:  1</a:t>
            </a:r>
            <a:endParaRPr lang="en-US" sz="2200" b="1" dirty="0"/>
          </a:p>
          <a:p>
            <a:pPr>
              <a:buNone/>
            </a:pPr>
            <a:endParaRPr lang="en-US" sz="2000" dirty="0">
              <a:solidFill>
                <a:srgbClr val="FF0000"/>
              </a:solidFill>
            </a:endParaRPr>
          </a:p>
        </p:txBody>
      </p:sp>
    </p:spTree>
    <p:extLst>
      <p:ext uri="{BB962C8B-B14F-4D97-AF65-F5344CB8AC3E}">
        <p14:creationId xmlns:p14="http://schemas.microsoft.com/office/powerpoint/2010/main" val="2679148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FY 25 ISPB Overall Diversity Statistics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54</a:t>
            </a:fld>
            <a:endParaRPr lang="en-US" dirty="0">
              <a:solidFill>
                <a:srgbClr val="000000"/>
              </a:solidFill>
            </a:endParaRPr>
          </a:p>
        </p:txBody>
      </p:sp>
      <p:sp>
        <p:nvSpPr>
          <p:cNvPr id="3" name="Content Placeholder 2"/>
          <p:cNvSpPr>
            <a:spLocks noGrp="1"/>
          </p:cNvSpPr>
          <p:nvPr>
            <p:ph idx="1"/>
          </p:nvPr>
        </p:nvSpPr>
        <p:spPr>
          <a:xfrm>
            <a:off x="454352" y="1545408"/>
            <a:ext cx="8295442" cy="5058592"/>
          </a:xfrm>
        </p:spPr>
        <p:txBody>
          <a:bodyPr/>
          <a:lstStyle/>
          <a:p>
            <a:pPr marL="231775" lvl="0" indent="-231775" eaLnBrk="1" hangingPunct="1">
              <a:lnSpc>
                <a:spcPct val="80000"/>
              </a:lnSpc>
              <a:buNone/>
            </a:pPr>
            <a:r>
              <a:rPr lang="en-US" sz="2000" dirty="0">
                <a:solidFill>
                  <a:srgbClr val="000000"/>
                </a:solidFill>
              </a:rPr>
              <a:t>				</a:t>
            </a:r>
            <a:r>
              <a:rPr lang="en-US" sz="2000" u="sng" dirty="0">
                <a:solidFill>
                  <a:srgbClr val="000000"/>
                </a:solidFill>
              </a:rPr>
              <a:t>Eligible</a:t>
            </a:r>
            <a:r>
              <a:rPr lang="en-US" sz="2000" dirty="0">
                <a:solidFill>
                  <a:srgbClr val="000000"/>
                </a:solidFill>
              </a:rPr>
              <a:t>		</a:t>
            </a:r>
            <a:r>
              <a:rPr lang="en-US" sz="2000" u="sng" dirty="0">
                <a:solidFill>
                  <a:srgbClr val="000000"/>
                </a:solidFill>
              </a:rPr>
              <a:t>Selected</a:t>
            </a:r>
            <a:r>
              <a:rPr lang="en-US" sz="2000" dirty="0">
                <a:solidFill>
                  <a:srgbClr val="000000"/>
                </a:solidFill>
              </a:rPr>
              <a:t>	</a:t>
            </a:r>
            <a:r>
              <a:rPr lang="en-US" sz="2000" u="sng" dirty="0">
                <a:solidFill>
                  <a:srgbClr val="000000"/>
                </a:solidFill>
              </a:rPr>
              <a:t>Percent</a:t>
            </a:r>
          </a:p>
          <a:p>
            <a:pPr marL="231775" lvl="0" indent="-231775" eaLnBrk="1" hangingPunct="1">
              <a:lnSpc>
                <a:spcPct val="80000"/>
              </a:lnSpc>
              <a:buNone/>
            </a:pPr>
            <a:r>
              <a:rPr lang="en-US" sz="2000" u="sng" dirty="0">
                <a:solidFill>
                  <a:srgbClr val="000000"/>
                </a:solidFill>
              </a:rPr>
              <a:t>Total Applicants</a:t>
            </a:r>
            <a:r>
              <a:rPr lang="en-US" sz="2000" dirty="0">
                <a:solidFill>
                  <a:srgbClr val="000000"/>
                </a:solidFill>
              </a:rPr>
              <a:t>*	  1479 		    466		   31.5</a:t>
            </a:r>
          </a:p>
          <a:p>
            <a:pPr marL="231775" lvl="0" indent="-231775" eaLnBrk="1" hangingPunct="1">
              <a:lnSpc>
                <a:spcPct val="80000"/>
              </a:lnSpc>
              <a:buNone/>
            </a:pPr>
            <a:endParaRPr lang="en-US" sz="2000" dirty="0">
              <a:solidFill>
                <a:srgbClr val="000000"/>
              </a:solidFill>
            </a:endParaRPr>
          </a:p>
          <a:p>
            <a:pPr marL="231775" lvl="0" indent="-231775" eaLnBrk="1" hangingPunct="1">
              <a:lnSpc>
                <a:spcPct val="80000"/>
              </a:lnSpc>
              <a:buNone/>
            </a:pPr>
            <a:r>
              <a:rPr lang="en-US" sz="2000" dirty="0">
                <a:solidFill>
                  <a:srgbClr val="000000"/>
                </a:solidFill>
              </a:rPr>
              <a:t>Female			    237		      63		   26.6</a:t>
            </a:r>
          </a:p>
          <a:p>
            <a:pPr marL="231775" lvl="0" indent="-231775" eaLnBrk="1" hangingPunct="1">
              <a:lnSpc>
                <a:spcPct val="80000"/>
              </a:lnSpc>
              <a:buNone/>
            </a:pPr>
            <a:endParaRPr lang="en-US" sz="2000" dirty="0">
              <a:solidFill>
                <a:srgbClr val="000000"/>
              </a:solidFill>
            </a:endParaRPr>
          </a:p>
          <a:p>
            <a:pPr marL="231775" lvl="0" indent="-231775" eaLnBrk="1" hangingPunct="1">
              <a:lnSpc>
                <a:spcPct val="80000"/>
              </a:lnSpc>
              <a:buNone/>
            </a:pPr>
            <a:r>
              <a:rPr lang="en-US" sz="2000" dirty="0">
                <a:solidFill>
                  <a:srgbClr val="000000"/>
                </a:solidFill>
              </a:rPr>
              <a:t>Male			  1242		    403		   32.4</a:t>
            </a:r>
          </a:p>
          <a:p>
            <a:pPr marL="231775" lvl="0" indent="-231775" eaLnBrk="1" hangingPunct="1">
              <a:lnSpc>
                <a:spcPct val="80000"/>
              </a:lnSpc>
              <a:buNone/>
            </a:pPr>
            <a:endParaRPr lang="en-US" sz="2000" dirty="0">
              <a:solidFill>
                <a:srgbClr val="000000"/>
              </a:solidFill>
            </a:endParaRPr>
          </a:p>
          <a:p>
            <a:pPr marL="231775" lvl="0" indent="-231775" eaLnBrk="1" hangingPunct="1">
              <a:lnSpc>
                <a:spcPct val="80000"/>
              </a:lnSpc>
              <a:buNone/>
            </a:pPr>
            <a:r>
              <a:rPr lang="en-US" sz="2000" dirty="0">
                <a:solidFill>
                  <a:srgbClr val="000000"/>
                </a:solidFill>
              </a:rPr>
              <a:t>Minority		    918		    268		   29.2</a:t>
            </a:r>
          </a:p>
          <a:p>
            <a:pPr marL="231775" lvl="0" indent="-231775" eaLnBrk="1" hangingPunct="1">
              <a:lnSpc>
                <a:spcPct val="80000"/>
              </a:lnSpc>
              <a:buNone/>
            </a:pPr>
            <a:r>
              <a:rPr lang="en-US" sz="2000" dirty="0">
                <a:solidFill>
                  <a:srgbClr val="000000"/>
                </a:solidFill>
              </a:rPr>
              <a:t>	</a:t>
            </a:r>
          </a:p>
          <a:p>
            <a:pPr marL="231775" lvl="0" indent="-231775" eaLnBrk="1" hangingPunct="1">
              <a:lnSpc>
                <a:spcPct val="80000"/>
              </a:lnSpc>
              <a:buNone/>
            </a:pPr>
            <a:r>
              <a:rPr lang="en-US" sz="2000" dirty="0">
                <a:solidFill>
                  <a:srgbClr val="000000"/>
                </a:solidFill>
              </a:rPr>
              <a:t>Minority Female	    193		      51		   26.4</a:t>
            </a:r>
          </a:p>
          <a:p>
            <a:pPr marL="231775" lvl="0" indent="-231775" eaLnBrk="1" hangingPunct="1">
              <a:lnSpc>
                <a:spcPct val="80000"/>
              </a:lnSpc>
              <a:buNone/>
            </a:pPr>
            <a:endParaRPr lang="en-US" sz="2000" dirty="0">
              <a:solidFill>
                <a:srgbClr val="000000"/>
              </a:solidFill>
            </a:endParaRPr>
          </a:p>
          <a:p>
            <a:pPr marL="231775" lvl="0" indent="-231775" eaLnBrk="1" hangingPunct="1">
              <a:lnSpc>
                <a:spcPct val="80000"/>
              </a:lnSpc>
              <a:buNone/>
            </a:pPr>
            <a:r>
              <a:rPr lang="en-US" sz="2000" dirty="0">
                <a:solidFill>
                  <a:srgbClr val="000000"/>
                </a:solidFill>
              </a:rPr>
              <a:t>Minority Male		    725		    217		   29.9</a:t>
            </a:r>
          </a:p>
          <a:p>
            <a:pPr marL="0" lvl="0" indent="0" eaLnBrk="1" hangingPunct="1">
              <a:lnSpc>
                <a:spcPct val="80000"/>
              </a:lnSpc>
              <a:buNone/>
            </a:pPr>
            <a:endParaRPr lang="en-US" sz="2000" dirty="0">
              <a:solidFill>
                <a:srgbClr val="000000"/>
              </a:solidFill>
            </a:endParaRPr>
          </a:p>
          <a:p>
            <a:pPr marL="0" lvl="0" indent="0" eaLnBrk="1" hangingPunct="1">
              <a:lnSpc>
                <a:spcPct val="80000"/>
              </a:lnSpc>
              <a:buNone/>
            </a:pPr>
            <a:endParaRPr lang="en-US" sz="2000" dirty="0"/>
          </a:p>
          <a:p>
            <a:pPr marL="0" lvl="0" indent="0" eaLnBrk="1" hangingPunct="1">
              <a:lnSpc>
                <a:spcPct val="80000"/>
              </a:lnSpc>
              <a:buNone/>
            </a:pPr>
            <a:endParaRPr lang="en-US" sz="2000" i="1" dirty="0"/>
          </a:p>
          <a:p>
            <a:pPr marL="0" lvl="0" indent="0" eaLnBrk="1" hangingPunct="1">
              <a:lnSpc>
                <a:spcPct val="80000"/>
              </a:lnSpc>
              <a:buNone/>
            </a:pPr>
            <a:r>
              <a:rPr lang="en-US" sz="1400" i="1" dirty="0"/>
              <a:t>*Note: Non-NUC applicant data</a:t>
            </a:r>
          </a:p>
        </p:txBody>
      </p:sp>
    </p:spTree>
    <p:extLst>
      <p:ext uri="{BB962C8B-B14F-4D97-AF65-F5344CB8AC3E}">
        <p14:creationId xmlns:p14="http://schemas.microsoft.com/office/powerpoint/2010/main" val="2864791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444" y="1545408"/>
            <a:ext cx="8295442" cy="5058592"/>
          </a:xfrm>
        </p:spPr>
        <p:txBody>
          <a:bodyPr/>
          <a:lstStyle/>
          <a:p>
            <a:pPr marL="231775" lvl="0" indent="-231775" eaLnBrk="1" hangingPunct="1">
              <a:lnSpc>
                <a:spcPct val="80000"/>
              </a:lnSpc>
              <a:buNone/>
            </a:pPr>
            <a:r>
              <a:rPr lang="en-US" sz="1400" u="sng" dirty="0">
                <a:solidFill>
                  <a:srgbClr val="000000"/>
                </a:solidFill>
              </a:rPr>
              <a:t>Male</a:t>
            </a:r>
            <a:r>
              <a:rPr lang="en-US" sz="1400" dirty="0">
                <a:solidFill>
                  <a:srgbClr val="000000"/>
                </a:solidFill>
              </a:rPr>
              <a:t>			</a:t>
            </a:r>
            <a:r>
              <a:rPr lang="en-US" sz="1400" u="sng" dirty="0">
                <a:solidFill>
                  <a:srgbClr val="000000"/>
                </a:solidFill>
              </a:rPr>
              <a:t>Eligible</a:t>
            </a:r>
            <a:r>
              <a:rPr lang="en-US" sz="1400" dirty="0">
                <a:solidFill>
                  <a:srgbClr val="000000"/>
                </a:solidFill>
              </a:rPr>
              <a:t>	</a:t>
            </a:r>
            <a:r>
              <a:rPr lang="en-US" sz="1400" u="sng" dirty="0">
                <a:solidFill>
                  <a:srgbClr val="000000"/>
                </a:solidFill>
              </a:rPr>
              <a:t>Selected</a:t>
            </a:r>
            <a:r>
              <a:rPr lang="en-US" sz="1400" dirty="0">
                <a:solidFill>
                  <a:srgbClr val="000000"/>
                </a:solidFill>
              </a:rPr>
              <a:t>	</a:t>
            </a:r>
            <a:r>
              <a:rPr lang="en-US" sz="1400" u="sng" dirty="0">
                <a:solidFill>
                  <a:srgbClr val="000000"/>
                </a:solidFill>
              </a:rPr>
              <a:t>Percent</a:t>
            </a:r>
          </a:p>
          <a:p>
            <a:pPr marL="0" lvl="0" indent="0" eaLnBrk="1" hangingPunct="1">
              <a:lnSpc>
                <a:spcPct val="80000"/>
              </a:lnSpc>
              <a:buNone/>
            </a:pPr>
            <a:r>
              <a:rPr lang="en-US" sz="1400" dirty="0"/>
              <a:t>American Indian/Alaska Native	24	6	25.0</a:t>
            </a:r>
          </a:p>
          <a:p>
            <a:pPr marL="0" lvl="0" indent="0" eaLnBrk="1" hangingPunct="1">
              <a:lnSpc>
                <a:spcPct val="80000"/>
              </a:lnSpc>
              <a:buNone/>
            </a:pPr>
            <a:r>
              <a:rPr lang="en-US" sz="1400" dirty="0"/>
              <a:t>Asian			76	21	27.6</a:t>
            </a:r>
          </a:p>
          <a:p>
            <a:pPr marL="0" lvl="0" indent="0" eaLnBrk="1" hangingPunct="1">
              <a:lnSpc>
                <a:spcPct val="80000"/>
              </a:lnSpc>
              <a:buNone/>
            </a:pPr>
            <a:r>
              <a:rPr lang="en-US" sz="1400" dirty="0"/>
              <a:t>Black/African American	266	75	28.2</a:t>
            </a:r>
          </a:p>
          <a:p>
            <a:pPr marL="0" lvl="0" indent="0" eaLnBrk="1" hangingPunct="1">
              <a:lnSpc>
                <a:spcPct val="80000"/>
              </a:lnSpc>
              <a:buNone/>
            </a:pPr>
            <a:r>
              <a:rPr lang="en-US" sz="1400" dirty="0"/>
              <a:t>Hawaiian/Pacific American	19	7	36.8</a:t>
            </a:r>
          </a:p>
          <a:p>
            <a:pPr marL="0" lvl="0" indent="0" eaLnBrk="1" hangingPunct="1">
              <a:lnSpc>
                <a:spcPct val="80000"/>
              </a:lnSpc>
              <a:buNone/>
            </a:pPr>
            <a:r>
              <a:rPr lang="en-US" sz="1400" dirty="0"/>
              <a:t>White			497	183	36.8</a:t>
            </a:r>
          </a:p>
          <a:p>
            <a:pPr marL="0" lvl="0" indent="0" eaLnBrk="1" hangingPunct="1">
              <a:lnSpc>
                <a:spcPct val="80000"/>
              </a:lnSpc>
              <a:buNone/>
            </a:pPr>
            <a:r>
              <a:rPr lang="en-US" sz="1400" dirty="0"/>
              <a:t>Declined to Respond		20	3	15.0</a:t>
            </a:r>
          </a:p>
          <a:p>
            <a:pPr marL="0" lvl="0" indent="0" eaLnBrk="1" hangingPunct="1">
              <a:lnSpc>
                <a:spcPct val="80000"/>
              </a:lnSpc>
              <a:buNone/>
            </a:pPr>
            <a:r>
              <a:rPr lang="en-US" sz="1400" dirty="0"/>
              <a:t>Multiple Race		99	37	37.4</a:t>
            </a:r>
          </a:p>
          <a:p>
            <a:pPr marL="0" lvl="0" indent="0" eaLnBrk="1" hangingPunct="1">
              <a:lnSpc>
                <a:spcPct val="80000"/>
              </a:lnSpc>
              <a:buNone/>
            </a:pPr>
            <a:r>
              <a:rPr lang="en-US" sz="1400" dirty="0"/>
              <a:t>Hispanic Race		241	71	29.5</a:t>
            </a:r>
          </a:p>
          <a:p>
            <a:pPr marL="0" lvl="0" indent="0" eaLnBrk="1" hangingPunct="1">
              <a:lnSpc>
                <a:spcPct val="80000"/>
              </a:lnSpc>
              <a:buNone/>
            </a:pPr>
            <a:endParaRPr lang="en-US" sz="1400" dirty="0"/>
          </a:p>
          <a:p>
            <a:pPr marL="0" lvl="0" indent="0" eaLnBrk="1" hangingPunct="1">
              <a:lnSpc>
                <a:spcPct val="80000"/>
              </a:lnSpc>
              <a:buNone/>
            </a:pPr>
            <a:r>
              <a:rPr lang="en-US" sz="1400" dirty="0"/>
              <a:t>Total:			1242	403	32.5</a:t>
            </a:r>
          </a:p>
          <a:p>
            <a:pPr marL="0" lvl="0" indent="0" eaLnBrk="1" hangingPunct="1">
              <a:lnSpc>
                <a:spcPct val="80000"/>
              </a:lnSpc>
              <a:buNone/>
            </a:pPr>
            <a:endParaRPr lang="en-US" sz="1400" dirty="0"/>
          </a:p>
          <a:p>
            <a:pPr marL="231775" lvl="0" indent="-231775" eaLnBrk="1" hangingPunct="1">
              <a:lnSpc>
                <a:spcPct val="80000"/>
              </a:lnSpc>
              <a:buNone/>
            </a:pPr>
            <a:r>
              <a:rPr lang="en-US" sz="1400" u="sng" dirty="0">
                <a:solidFill>
                  <a:srgbClr val="000000"/>
                </a:solidFill>
              </a:rPr>
              <a:t>Female</a:t>
            </a:r>
            <a:r>
              <a:rPr lang="en-US" sz="1400" dirty="0">
                <a:solidFill>
                  <a:srgbClr val="000000"/>
                </a:solidFill>
              </a:rPr>
              <a:t>			</a:t>
            </a:r>
            <a:r>
              <a:rPr lang="en-US" sz="1400" u="sng" dirty="0">
                <a:solidFill>
                  <a:srgbClr val="000000"/>
                </a:solidFill>
              </a:rPr>
              <a:t>Eligible</a:t>
            </a:r>
            <a:r>
              <a:rPr lang="en-US" sz="1400" dirty="0">
                <a:solidFill>
                  <a:srgbClr val="000000"/>
                </a:solidFill>
              </a:rPr>
              <a:t>	</a:t>
            </a:r>
            <a:r>
              <a:rPr lang="en-US" sz="1400" u="sng" dirty="0">
                <a:solidFill>
                  <a:srgbClr val="000000"/>
                </a:solidFill>
              </a:rPr>
              <a:t>Selected</a:t>
            </a:r>
            <a:r>
              <a:rPr lang="en-US" sz="1400" dirty="0">
                <a:solidFill>
                  <a:srgbClr val="000000"/>
                </a:solidFill>
              </a:rPr>
              <a:t>	</a:t>
            </a:r>
            <a:r>
              <a:rPr lang="en-US" sz="1400" u="sng" dirty="0">
                <a:solidFill>
                  <a:srgbClr val="000000"/>
                </a:solidFill>
              </a:rPr>
              <a:t>Percent</a:t>
            </a:r>
          </a:p>
          <a:p>
            <a:pPr marL="0" lvl="0" indent="0" eaLnBrk="1" hangingPunct="1">
              <a:lnSpc>
                <a:spcPct val="80000"/>
              </a:lnSpc>
              <a:buNone/>
            </a:pPr>
            <a:r>
              <a:rPr lang="en-US" sz="1400" dirty="0"/>
              <a:t>American Indian/Alaska Native	3	2	66.7</a:t>
            </a:r>
          </a:p>
          <a:p>
            <a:pPr marL="0" lvl="0" indent="0" eaLnBrk="1" hangingPunct="1">
              <a:lnSpc>
                <a:spcPct val="80000"/>
              </a:lnSpc>
              <a:buNone/>
            </a:pPr>
            <a:r>
              <a:rPr lang="en-US" sz="1400" dirty="0"/>
              <a:t>Asian			20	5	25.0</a:t>
            </a:r>
          </a:p>
          <a:p>
            <a:pPr marL="0" lvl="0" indent="0" eaLnBrk="1" hangingPunct="1">
              <a:lnSpc>
                <a:spcPct val="80000"/>
              </a:lnSpc>
              <a:buNone/>
            </a:pPr>
            <a:r>
              <a:rPr lang="en-US" sz="1400" dirty="0"/>
              <a:t>Black/African American	81	18	22.2</a:t>
            </a:r>
          </a:p>
          <a:p>
            <a:pPr marL="0" lvl="0" indent="0" eaLnBrk="1" hangingPunct="1">
              <a:lnSpc>
                <a:spcPct val="80000"/>
              </a:lnSpc>
              <a:buNone/>
            </a:pPr>
            <a:r>
              <a:rPr lang="en-US" sz="1400" dirty="0"/>
              <a:t>Hawaiian/Pacific American	4	2	50.0</a:t>
            </a:r>
          </a:p>
          <a:p>
            <a:pPr marL="0" lvl="0" indent="0" eaLnBrk="1" hangingPunct="1">
              <a:lnSpc>
                <a:spcPct val="80000"/>
              </a:lnSpc>
              <a:buNone/>
            </a:pPr>
            <a:r>
              <a:rPr lang="en-US" sz="1400" dirty="0"/>
              <a:t>White			44	12	27.3</a:t>
            </a:r>
          </a:p>
          <a:p>
            <a:pPr marL="0" lvl="0" indent="0" eaLnBrk="1" hangingPunct="1">
              <a:lnSpc>
                <a:spcPct val="80000"/>
              </a:lnSpc>
              <a:buNone/>
            </a:pPr>
            <a:r>
              <a:rPr lang="en-US" sz="1400" dirty="0"/>
              <a:t>Declined to Respond		0	0	0.00</a:t>
            </a:r>
          </a:p>
          <a:p>
            <a:pPr marL="0" lvl="0" indent="0" eaLnBrk="1" hangingPunct="1">
              <a:lnSpc>
                <a:spcPct val="80000"/>
              </a:lnSpc>
              <a:buNone/>
            </a:pPr>
            <a:r>
              <a:rPr lang="en-US" sz="1400" dirty="0"/>
              <a:t>Multiple Race		37	11	29.7</a:t>
            </a:r>
          </a:p>
          <a:p>
            <a:pPr marL="0" lvl="0" indent="0" eaLnBrk="1" hangingPunct="1">
              <a:lnSpc>
                <a:spcPct val="80000"/>
              </a:lnSpc>
              <a:buNone/>
            </a:pPr>
            <a:r>
              <a:rPr lang="en-US" sz="1400" dirty="0"/>
              <a:t>Hispanic Race		48	13	27.1</a:t>
            </a:r>
          </a:p>
          <a:p>
            <a:pPr marL="0" lvl="0" indent="0" eaLnBrk="1" hangingPunct="1">
              <a:lnSpc>
                <a:spcPct val="80000"/>
              </a:lnSpc>
              <a:buNone/>
            </a:pPr>
            <a:endParaRPr lang="en-US" sz="1400" dirty="0"/>
          </a:p>
          <a:p>
            <a:pPr marL="0" lvl="0" indent="0" eaLnBrk="1" hangingPunct="1">
              <a:lnSpc>
                <a:spcPct val="80000"/>
              </a:lnSpc>
              <a:buNone/>
            </a:pPr>
            <a:r>
              <a:rPr lang="en-US" sz="1400" dirty="0"/>
              <a:t>Total:			237	63	26.6</a:t>
            </a:r>
          </a:p>
          <a:p>
            <a:pPr marL="0" lvl="0" indent="0" eaLnBrk="1" hangingPunct="1">
              <a:lnSpc>
                <a:spcPct val="80000"/>
              </a:lnSpc>
              <a:buNone/>
            </a:pPr>
            <a:endParaRPr lang="en-US" sz="1400" dirty="0"/>
          </a:p>
          <a:p>
            <a:pPr marL="0" lvl="0" indent="0" eaLnBrk="1" hangingPunct="1">
              <a:lnSpc>
                <a:spcPct val="80000"/>
              </a:lnSpc>
              <a:buNone/>
            </a:pPr>
            <a:endParaRPr lang="en-US" sz="2000" dirty="0"/>
          </a:p>
        </p:txBody>
      </p:sp>
      <p:sp>
        <p:nvSpPr>
          <p:cNvPr id="3074" name="Title 1"/>
          <p:cNvSpPr>
            <a:spLocks noGrp="1"/>
          </p:cNvSpPr>
          <p:nvPr>
            <p:ph type="title"/>
          </p:nvPr>
        </p:nvSpPr>
        <p:spPr/>
        <p:txBody>
          <a:bodyPr/>
          <a:lstStyle/>
          <a:p>
            <a:r>
              <a:rPr lang="en-US" dirty="0"/>
              <a:t>FY 25 ISPB Diversity Breakdown Statistics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solidFill>
                  <a:srgbClr val="000000"/>
                </a:solidFill>
              </a:rPr>
              <a:pPr/>
              <a:t>55</a:t>
            </a:fld>
            <a:endParaRPr lang="en-US" dirty="0">
              <a:solidFill>
                <a:srgbClr val="000000"/>
              </a:solidFill>
            </a:endParaRPr>
          </a:p>
        </p:txBody>
      </p:sp>
      <p:sp>
        <p:nvSpPr>
          <p:cNvPr id="2" name="TextBox 1"/>
          <p:cNvSpPr txBox="1"/>
          <p:nvPr/>
        </p:nvSpPr>
        <p:spPr>
          <a:xfrm>
            <a:off x="6087533" y="6466312"/>
            <a:ext cx="2867555" cy="264688"/>
          </a:xfrm>
          <a:prstGeom prst="rect">
            <a:avLst/>
          </a:prstGeom>
          <a:noFill/>
        </p:spPr>
        <p:txBody>
          <a:bodyPr wrap="square" rtlCol="0">
            <a:spAutoFit/>
          </a:bodyPr>
          <a:lstStyle/>
          <a:p>
            <a:pPr marL="0" lvl="0" indent="0" eaLnBrk="1" hangingPunct="1">
              <a:lnSpc>
                <a:spcPct val="80000"/>
              </a:lnSpc>
              <a:buNone/>
            </a:pPr>
            <a:r>
              <a:rPr lang="en-US" sz="1400" i="1" dirty="0"/>
              <a:t>*Note: Non-NUC applicant data</a:t>
            </a:r>
          </a:p>
        </p:txBody>
      </p:sp>
    </p:spTree>
    <p:extLst>
      <p:ext uri="{BB962C8B-B14F-4D97-AF65-F5344CB8AC3E}">
        <p14:creationId xmlns:p14="http://schemas.microsoft.com/office/powerpoint/2010/main" val="3329997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3508" y="2409674"/>
            <a:ext cx="8305799" cy="2585323"/>
          </a:xfrm>
          <a:prstGeom prst="rect">
            <a:avLst/>
          </a:prstGeom>
          <a:noFill/>
        </p:spPr>
        <p:txBody>
          <a:bodyPr wrap="square" rtlCol="0">
            <a:spAutoFit/>
          </a:bodyPr>
          <a:lstStyle/>
          <a:p>
            <a:r>
              <a:rPr lang="en-US" sz="5400" i="1" dirty="0">
                <a:solidFill>
                  <a:srgbClr val="000066"/>
                </a:solidFill>
              </a:rPr>
              <a:t>Promotion</a:t>
            </a:r>
          </a:p>
          <a:p>
            <a:r>
              <a:rPr lang="en-US" sz="5400" i="1" dirty="0">
                <a:solidFill>
                  <a:srgbClr val="000066"/>
                </a:solidFill>
              </a:rPr>
              <a:t>Opportunity</a:t>
            </a:r>
          </a:p>
          <a:p>
            <a:r>
              <a:rPr lang="en-US" sz="5400" i="1" dirty="0">
                <a:solidFill>
                  <a:srgbClr val="000066"/>
                </a:solidFill>
              </a:rPr>
              <a:t> </a:t>
            </a:r>
          </a:p>
        </p:txBody>
      </p:sp>
      <p:sp>
        <p:nvSpPr>
          <p:cNvPr id="2" name="Slide Number Placeholder 1"/>
          <p:cNvSpPr>
            <a:spLocks noGrp="1"/>
          </p:cNvSpPr>
          <p:nvPr>
            <p:ph type="sldNum" sz="quarter" idx="10"/>
          </p:nvPr>
        </p:nvSpPr>
        <p:spPr>
          <a:xfrm>
            <a:off x="8404215" y="6502109"/>
            <a:ext cx="671512" cy="254000"/>
          </a:xfrm>
        </p:spPr>
        <p:txBody>
          <a:bodyPr/>
          <a:lstStyle/>
          <a:p>
            <a:pPr>
              <a:defRPr/>
            </a:pPr>
            <a:fld id="{7FC63BB6-36FC-44DC-B3C1-E02F6646114A}" type="slidenum">
              <a:rPr lang="en-US" smtClean="0"/>
              <a:pPr>
                <a:defRPr/>
              </a:pPr>
              <a:t>56</a:t>
            </a:fld>
            <a:endParaRPr lang="en-US" dirty="0"/>
          </a:p>
        </p:txBody>
      </p:sp>
    </p:spTree>
    <p:extLst>
      <p:ext uri="{BB962C8B-B14F-4D97-AF65-F5344CB8AC3E}">
        <p14:creationId xmlns:p14="http://schemas.microsoft.com/office/powerpoint/2010/main" val="3518109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spcBef>
                <a:spcPct val="20000"/>
              </a:spcBef>
              <a:buFontTx/>
              <a:buChar char="•"/>
            </a:pPr>
            <a:endParaRPr lang="en-US" dirty="0"/>
          </a:p>
        </p:txBody>
      </p:sp>
      <p:sp>
        <p:nvSpPr>
          <p:cNvPr id="26628"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spcBef>
                <a:spcPct val="20000"/>
              </a:spcBef>
              <a:buFontTx/>
              <a:buChar char="•"/>
            </a:pPr>
            <a:endParaRPr lang="en-US" dirty="0"/>
          </a:p>
        </p:txBody>
      </p:sp>
      <p:sp>
        <p:nvSpPr>
          <p:cNvPr id="26629" name="Rectangle 4"/>
          <p:cNvSpPr>
            <a:spLocks noGrp="1" noChangeArrowheads="1"/>
          </p:cNvSpPr>
          <p:nvPr>
            <p:ph type="title"/>
          </p:nvPr>
        </p:nvSpPr>
        <p:spPr>
          <a:xfrm>
            <a:off x="1985433" y="212353"/>
            <a:ext cx="6705600" cy="1219200"/>
          </a:xfrm>
        </p:spPr>
        <p:txBody>
          <a:bodyPr lIns="85725" tIns="42862" rIns="85725" bIns="42862" anchor="b"/>
          <a:lstStyle/>
          <a:p>
            <a:pPr eaLnBrk="1" hangingPunct="1"/>
            <a:r>
              <a:rPr lang="en-US" sz="2800" dirty="0"/>
              <a:t>LDO  Promotion Opportunity</a:t>
            </a:r>
            <a:br>
              <a:rPr lang="en-US" sz="2800" dirty="0"/>
            </a:br>
            <a:endParaRPr lang="en-US" sz="2800" dirty="0"/>
          </a:p>
        </p:txBody>
      </p:sp>
      <p:sp>
        <p:nvSpPr>
          <p:cNvPr id="26630" name="Rectangle 5"/>
          <p:cNvSpPr>
            <a:spLocks noChangeArrowheads="1"/>
          </p:cNvSpPr>
          <p:nvPr/>
        </p:nvSpPr>
        <p:spPr bwMode="auto">
          <a:xfrm>
            <a:off x="1905000" y="1582436"/>
            <a:ext cx="7148566" cy="3632406"/>
          </a:xfrm>
          <a:prstGeom prst="rect">
            <a:avLst/>
          </a:prstGeom>
          <a:noFill/>
          <a:ln w="9525">
            <a:noFill/>
            <a:miter lim="800000"/>
            <a:headEnd/>
            <a:tailEnd/>
          </a:ln>
        </p:spPr>
        <p:txBody>
          <a:bodyPr wrap="square" lIns="92075" tIns="46038" rIns="92075" bIns="46038">
            <a:spAutoFit/>
          </a:bodyPr>
          <a:lstStyle/>
          <a:p>
            <a:pPr eaLnBrk="0" hangingPunct="0"/>
            <a:r>
              <a:rPr lang="en-US" sz="2300" dirty="0">
                <a:solidFill>
                  <a:srgbClr val="0000FF"/>
                </a:solidFill>
              </a:rPr>
              <a:t> 			</a:t>
            </a:r>
          </a:p>
          <a:p>
            <a:pPr marL="342900" indent="-342900" algn="l" eaLnBrk="0" hangingPunct="0">
              <a:buFont typeface="Arial" panose="020B0604020202020204" pitchFamily="34" charset="0"/>
              <a:buChar char="•"/>
            </a:pPr>
            <a:r>
              <a:rPr lang="en-US" sz="2300" b="1" dirty="0"/>
              <a:t>CAPT    21-23 YCS	40% - 60 % Opportunity</a:t>
            </a:r>
          </a:p>
          <a:p>
            <a:pPr algn="l" eaLnBrk="0" hangingPunct="0"/>
            <a:r>
              <a:rPr lang="en-US" sz="2300" b="1" dirty="0"/>
              <a:t>	     	            	</a:t>
            </a:r>
          </a:p>
          <a:p>
            <a:pPr marL="342900" indent="-342900" algn="l" eaLnBrk="0" hangingPunct="0">
              <a:buFont typeface="Arial" panose="020B0604020202020204" pitchFamily="34" charset="0"/>
              <a:buChar char="•"/>
            </a:pPr>
            <a:r>
              <a:rPr lang="en-US" sz="2300" b="1" dirty="0"/>
              <a:t>CDR      15-17 YCS	60% - 80%  Opportunity</a:t>
            </a:r>
          </a:p>
          <a:p>
            <a:pPr algn="l" eaLnBrk="0" hangingPunct="0"/>
            <a:r>
              <a:rPr lang="en-US" sz="2300" b="1" dirty="0"/>
              <a:t>	    		  	</a:t>
            </a:r>
          </a:p>
          <a:p>
            <a:pPr marL="342900" indent="-342900" algn="l" eaLnBrk="0" hangingPunct="0">
              <a:buFont typeface="Arial" panose="020B0604020202020204" pitchFamily="34" charset="0"/>
              <a:buChar char="•"/>
            </a:pPr>
            <a:r>
              <a:rPr lang="en-US" sz="2300" b="1" dirty="0"/>
              <a:t>LCDR    9 - 11 YCS	70% - 90 % Opportunity</a:t>
            </a:r>
          </a:p>
          <a:p>
            <a:pPr algn="l" eaLnBrk="0" hangingPunct="0"/>
            <a:r>
              <a:rPr lang="en-US" sz="2300" b="1" dirty="0"/>
              <a:t>	    			</a:t>
            </a:r>
          </a:p>
          <a:p>
            <a:pPr marL="342900" indent="-342900" algn="l" eaLnBrk="0" hangingPunct="0">
              <a:buFont typeface="Arial" panose="020B0604020202020204" pitchFamily="34" charset="0"/>
              <a:buChar char="•"/>
            </a:pPr>
            <a:r>
              <a:rPr lang="en-US" sz="2300" b="1" dirty="0"/>
              <a:t>LT            4 YCS		AFQ </a:t>
            </a:r>
          </a:p>
          <a:p>
            <a:pPr algn="l" eaLnBrk="0" hangingPunct="0"/>
            <a:endParaRPr lang="en-US" sz="2300" b="1" dirty="0"/>
          </a:p>
          <a:p>
            <a:pPr marL="342900" indent="-342900" algn="l" eaLnBrk="0" hangingPunct="0">
              <a:buFont typeface="Arial" panose="020B0604020202020204" pitchFamily="34" charset="0"/>
              <a:buChar char="•"/>
            </a:pPr>
            <a:r>
              <a:rPr lang="en-US" sz="2300" b="1" dirty="0"/>
              <a:t>LTJG       2 YCS		AFQ </a:t>
            </a:r>
          </a:p>
        </p:txBody>
      </p:sp>
      <p:pic>
        <p:nvPicPr>
          <p:cNvPr id="26631" name="Picture 6"/>
          <p:cNvPicPr>
            <a:picLocks noChangeAspect="1" noChangeArrowheads="1"/>
          </p:cNvPicPr>
          <p:nvPr/>
        </p:nvPicPr>
        <p:blipFill>
          <a:blip r:embed="rId3" cstate="print"/>
          <a:srcRect/>
          <a:stretch>
            <a:fillRect/>
          </a:stretch>
        </p:blipFill>
        <p:spPr bwMode="auto">
          <a:xfrm>
            <a:off x="533400" y="4742289"/>
            <a:ext cx="1219200" cy="679450"/>
          </a:xfrm>
          <a:prstGeom prst="rect">
            <a:avLst/>
          </a:prstGeom>
          <a:noFill/>
          <a:ln w="12700">
            <a:solidFill>
              <a:srgbClr val="0000FF"/>
            </a:solidFill>
            <a:miter lim="800000"/>
            <a:headEnd type="none" w="sm" len="sm"/>
            <a:tailEnd type="none" w="sm" len="sm"/>
          </a:ln>
        </p:spPr>
      </p:pic>
      <p:pic>
        <p:nvPicPr>
          <p:cNvPr id="26632" name="Picture 7"/>
          <p:cNvPicPr>
            <a:picLocks noChangeAspect="1" noChangeArrowheads="1"/>
          </p:cNvPicPr>
          <p:nvPr/>
        </p:nvPicPr>
        <p:blipFill>
          <a:blip r:embed="rId4" cstate="print"/>
          <a:srcRect/>
          <a:stretch>
            <a:fillRect/>
          </a:stretch>
        </p:blipFill>
        <p:spPr bwMode="auto">
          <a:xfrm>
            <a:off x="533400" y="3969432"/>
            <a:ext cx="1219200" cy="679450"/>
          </a:xfrm>
          <a:prstGeom prst="rect">
            <a:avLst/>
          </a:prstGeom>
          <a:noFill/>
          <a:ln w="12700">
            <a:solidFill>
              <a:srgbClr val="0000FF"/>
            </a:solidFill>
            <a:miter lim="800000"/>
            <a:headEnd type="none" w="sm" len="sm"/>
            <a:tailEnd type="none" w="sm" len="sm"/>
          </a:ln>
        </p:spPr>
      </p:pic>
      <p:pic>
        <p:nvPicPr>
          <p:cNvPr id="26633" name="Picture 8"/>
          <p:cNvPicPr preferRelativeResize="0">
            <a:picLocks noChangeAspect="1" noChangeArrowheads="1"/>
          </p:cNvPicPr>
          <p:nvPr/>
        </p:nvPicPr>
        <p:blipFill>
          <a:blip r:embed="rId5" cstate="print"/>
          <a:srcRect/>
          <a:stretch>
            <a:fillRect/>
          </a:stretch>
        </p:blipFill>
        <p:spPr bwMode="auto">
          <a:xfrm>
            <a:off x="533400" y="3273662"/>
            <a:ext cx="1219200" cy="679450"/>
          </a:xfrm>
          <a:prstGeom prst="rect">
            <a:avLst/>
          </a:prstGeom>
          <a:noFill/>
          <a:ln w="12700">
            <a:solidFill>
              <a:srgbClr val="0000FF"/>
            </a:solidFill>
            <a:miter lim="800000"/>
            <a:headEnd type="none" w="sm" len="sm"/>
            <a:tailEnd type="none" w="sm" len="sm"/>
          </a:ln>
        </p:spPr>
      </p:pic>
      <p:pic>
        <p:nvPicPr>
          <p:cNvPr id="26634" name="Picture 9"/>
          <p:cNvPicPr>
            <a:picLocks noChangeAspect="1" noChangeArrowheads="1"/>
          </p:cNvPicPr>
          <p:nvPr/>
        </p:nvPicPr>
        <p:blipFill>
          <a:blip r:embed="rId6" cstate="print"/>
          <a:srcRect/>
          <a:stretch>
            <a:fillRect/>
          </a:stretch>
        </p:blipFill>
        <p:spPr bwMode="auto">
          <a:xfrm>
            <a:off x="533400" y="2536824"/>
            <a:ext cx="1219200" cy="679450"/>
          </a:xfrm>
          <a:prstGeom prst="rect">
            <a:avLst/>
          </a:prstGeom>
          <a:noFill/>
          <a:ln w="12700">
            <a:solidFill>
              <a:srgbClr val="0000FF"/>
            </a:solidFill>
            <a:miter lim="800000"/>
            <a:headEnd type="none" w="sm" len="sm"/>
            <a:tailEnd type="none" w="sm" len="sm"/>
          </a:ln>
        </p:spPr>
      </p:pic>
      <p:pic>
        <p:nvPicPr>
          <p:cNvPr id="26635" name="Picture 10"/>
          <p:cNvPicPr>
            <a:picLocks noChangeAspect="1" noChangeArrowheads="1"/>
          </p:cNvPicPr>
          <p:nvPr/>
        </p:nvPicPr>
        <p:blipFill>
          <a:blip r:embed="rId7" cstate="print"/>
          <a:srcRect/>
          <a:stretch>
            <a:fillRect/>
          </a:stretch>
        </p:blipFill>
        <p:spPr bwMode="auto">
          <a:xfrm>
            <a:off x="533400" y="1797844"/>
            <a:ext cx="1219200" cy="681037"/>
          </a:xfrm>
          <a:prstGeom prst="rect">
            <a:avLst/>
          </a:prstGeom>
          <a:solidFill>
            <a:schemeClr val="bg1"/>
          </a:solidFill>
          <a:ln w="12700">
            <a:solidFill>
              <a:srgbClr val="0000FF"/>
            </a:solidFill>
            <a:miter lim="800000"/>
            <a:headEnd type="none" w="sm" len="sm"/>
            <a:tailEnd type="none" w="sm" len="sm"/>
          </a:ln>
        </p:spPr>
      </p:pic>
      <p:sp>
        <p:nvSpPr>
          <p:cNvPr id="11" name="Slide Number Placeholder 3"/>
          <p:cNvSpPr txBox="1">
            <a:spLocks/>
          </p:cNvSpPr>
          <p:nvPr/>
        </p:nvSpPr>
        <p:spPr>
          <a:xfrm>
            <a:off x="8434428" y="6578600"/>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57</a:t>
            </a:fld>
            <a:endParaRPr lang="en-US" sz="1000" b="0" dirty="0"/>
          </a:p>
        </p:txBody>
      </p:sp>
    </p:spTree>
    <p:extLst>
      <p:ext uri="{BB962C8B-B14F-4D97-AF65-F5344CB8AC3E}">
        <p14:creationId xmlns:p14="http://schemas.microsoft.com/office/powerpoint/2010/main" val="3085699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027"/>
          <p:cNvSpPr>
            <a:spLocks noChangeArrowheads="1"/>
          </p:cNvSpPr>
          <p:nvPr/>
        </p:nvSpPr>
        <p:spPr bwMode="auto">
          <a:xfrm>
            <a:off x="2147683" y="2083665"/>
            <a:ext cx="6469165"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a:t> </a:t>
            </a:r>
            <a:r>
              <a:rPr lang="en-US" sz="2300" b="1" dirty="0"/>
              <a:t>CWO5	11-13 YCS	33 - 50%</a:t>
            </a:r>
          </a:p>
        </p:txBody>
      </p:sp>
      <p:sp>
        <p:nvSpPr>
          <p:cNvPr id="12" name="Rectangle 4"/>
          <p:cNvSpPr>
            <a:spLocks noGrp="1" noChangeArrowheads="1"/>
          </p:cNvSpPr>
          <p:nvPr>
            <p:ph type="title"/>
          </p:nvPr>
        </p:nvSpPr>
        <p:spPr>
          <a:xfrm>
            <a:off x="2086450" y="154203"/>
            <a:ext cx="6850792" cy="1219200"/>
          </a:xfrm>
        </p:spPr>
        <p:txBody>
          <a:bodyPr lIns="85725" tIns="42862" rIns="85725" bIns="42862" anchor="b"/>
          <a:lstStyle/>
          <a:p>
            <a:pPr eaLnBrk="1" hangingPunct="1"/>
            <a:r>
              <a:rPr lang="en-US" sz="2800" dirty="0"/>
              <a:t>CWO  Promotion Opportunity</a:t>
            </a:r>
            <a:br>
              <a:rPr lang="en-US" sz="2800" dirty="0"/>
            </a:br>
            <a:r>
              <a:rPr lang="en-US" sz="2800" dirty="0"/>
              <a:t>			 </a:t>
            </a:r>
          </a:p>
        </p:txBody>
      </p:sp>
      <p:sp>
        <p:nvSpPr>
          <p:cNvPr id="11" name="Rectangle 1027"/>
          <p:cNvSpPr>
            <a:spLocks noChangeArrowheads="1"/>
          </p:cNvSpPr>
          <p:nvPr/>
        </p:nvSpPr>
        <p:spPr bwMode="auto">
          <a:xfrm>
            <a:off x="2147682" y="3589384"/>
            <a:ext cx="7047591"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a:t> </a:t>
            </a:r>
            <a:r>
              <a:rPr lang="en-US" sz="2300" b="1" dirty="0"/>
              <a:t>CWO4	7 YCS		70% -</a:t>
            </a:r>
            <a:r>
              <a:rPr lang="en-US" sz="2300" dirty="0"/>
              <a:t> 90%</a:t>
            </a:r>
            <a:endParaRPr lang="en-US" sz="2300" b="1" dirty="0"/>
          </a:p>
        </p:txBody>
      </p:sp>
      <p:sp>
        <p:nvSpPr>
          <p:cNvPr id="13" name="Rectangle 1027"/>
          <p:cNvSpPr>
            <a:spLocks noChangeArrowheads="1"/>
          </p:cNvSpPr>
          <p:nvPr/>
        </p:nvSpPr>
        <p:spPr bwMode="auto">
          <a:xfrm>
            <a:off x="2147683" y="4965941"/>
            <a:ext cx="6469165" cy="461665"/>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b="1" dirty="0"/>
              <a:t> </a:t>
            </a:r>
            <a:r>
              <a:rPr lang="en-US" sz="2300" b="1" dirty="0"/>
              <a:t>CWO3	3 YCS		AFQ </a:t>
            </a:r>
          </a:p>
        </p:txBody>
      </p:sp>
      <p:sp>
        <p:nvSpPr>
          <p:cNvPr id="14" name="Slide Number Placeholder 3"/>
          <p:cNvSpPr txBox="1">
            <a:spLocks/>
          </p:cNvSpPr>
          <p:nvPr/>
        </p:nvSpPr>
        <p:spPr>
          <a:xfrm>
            <a:off x="8358004" y="6492875"/>
            <a:ext cx="671512" cy="254000"/>
          </a:xfrm>
          <a:prstGeom prst="rect">
            <a:avLst/>
          </a:prstGeom>
          <a:noFill/>
          <a:ln/>
        </p:spPr>
        <p:txBody>
          <a:bodyPr/>
          <a:lstStyle>
            <a:defPPr>
              <a:defRPr lang="en-US"/>
            </a:defPPr>
            <a:lvl1pPr algn="ctr" rtl="0" fontAlgn="base">
              <a:spcBef>
                <a:spcPct val="0"/>
              </a:spcBef>
              <a:spcAft>
                <a:spcPct val="0"/>
              </a:spcAft>
              <a:defRPr sz="2000"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sz="2000"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sz="2000"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sz="2000"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sz="2000" b="1" kern="1200">
                <a:solidFill>
                  <a:schemeClr val="tx1"/>
                </a:solidFill>
                <a:latin typeface="Arial" charset="0"/>
                <a:ea typeface="+mn-ea"/>
                <a:cs typeface="Times New Roman" pitchFamily="18" charset="0"/>
              </a:defRPr>
            </a:lvl5pPr>
            <a:lvl6pPr marL="2286000" algn="l" defTabSz="914400" rtl="0" eaLnBrk="1" latinLnBrk="0" hangingPunct="1">
              <a:defRPr sz="2000" b="1" kern="1200">
                <a:solidFill>
                  <a:schemeClr val="tx1"/>
                </a:solidFill>
                <a:latin typeface="Arial" charset="0"/>
                <a:ea typeface="+mn-ea"/>
                <a:cs typeface="Times New Roman" pitchFamily="18" charset="0"/>
              </a:defRPr>
            </a:lvl6pPr>
            <a:lvl7pPr marL="2743200" algn="l" defTabSz="914400" rtl="0" eaLnBrk="1" latinLnBrk="0" hangingPunct="1">
              <a:defRPr sz="2000" b="1" kern="1200">
                <a:solidFill>
                  <a:schemeClr val="tx1"/>
                </a:solidFill>
                <a:latin typeface="Arial" charset="0"/>
                <a:ea typeface="+mn-ea"/>
                <a:cs typeface="Times New Roman" pitchFamily="18" charset="0"/>
              </a:defRPr>
            </a:lvl7pPr>
            <a:lvl8pPr marL="3200400" algn="l" defTabSz="914400" rtl="0" eaLnBrk="1" latinLnBrk="0" hangingPunct="1">
              <a:defRPr sz="2000" b="1" kern="1200">
                <a:solidFill>
                  <a:schemeClr val="tx1"/>
                </a:solidFill>
                <a:latin typeface="Arial" charset="0"/>
                <a:ea typeface="+mn-ea"/>
                <a:cs typeface="Times New Roman" pitchFamily="18" charset="0"/>
              </a:defRPr>
            </a:lvl8pPr>
            <a:lvl9pPr marL="3657600" algn="l" defTabSz="914400" rtl="0" eaLnBrk="1" latinLnBrk="0" hangingPunct="1">
              <a:defRPr sz="2000" b="1" kern="1200">
                <a:solidFill>
                  <a:schemeClr val="tx1"/>
                </a:solidFill>
                <a:latin typeface="Arial" charset="0"/>
                <a:ea typeface="+mn-ea"/>
                <a:cs typeface="Times New Roman" pitchFamily="18" charset="0"/>
              </a:defRPr>
            </a:lvl9pPr>
          </a:lstStyle>
          <a:p>
            <a:fld id="{B0BB38EC-F85E-46FB-A8B0-130705254437}" type="slidenum">
              <a:rPr lang="en-US" sz="1000" b="0" smtClean="0"/>
              <a:pPr/>
              <a:t>58</a:t>
            </a:fld>
            <a:endParaRPr lang="en-US" sz="1000" b="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05" y="1835445"/>
            <a:ext cx="1806882" cy="10038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75" y="3322987"/>
            <a:ext cx="1790025" cy="9944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577" y="4701106"/>
            <a:ext cx="1784399" cy="991333"/>
          </a:xfrm>
          <a:prstGeom prst="rect">
            <a:avLst/>
          </a:prstGeom>
        </p:spPr>
      </p:pic>
    </p:spTree>
    <p:extLst>
      <p:ext uri="{BB962C8B-B14F-4D97-AF65-F5344CB8AC3E}">
        <p14:creationId xmlns:p14="http://schemas.microsoft.com/office/powerpoint/2010/main" val="2440075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3508" y="2409674"/>
            <a:ext cx="8305799" cy="1754326"/>
          </a:xfrm>
          <a:prstGeom prst="rect">
            <a:avLst/>
          </a:prstGeom>
          <a:noFill/>
        </p:spPr>
        <p:txBody>
          <a:bodyPr wrap="square" rtlCol="0">
            <a:spAutoFit/>
          </a:bodyPr>
          <a:lstStyle/>
          <a:p>
            <a:r>
              <a:rPr lang="en-US" sz="5400" i="1" dirty="0">
                <a:solidFill>
                  <a:srgbClr val="000066"/>
                </a:solidFill>
              </a:rPr>
              <a:t>Return on Investment (ROI)</a:t>
            </a:r>
          </a:p>
        </p:txBody>
      </p:sp>
      <p:sp>
        <p:nvSpPr>
          <p:cNvPr id="2" name="Slide Number Placeholder 1"/>
          <p:cNvSpPr>
            <a:spLocks noGrp="1"/>
          </p:cNvSpPr>
          <p:nvPr>
            <p:ph type="sldNum" sz="quarter" idx="10"/>
          </p:nvPr>
        </p:nvSpPr>
        <p:spPr>
          <a:xfrm>
            <a:off x="8404215" y="6502109"/>
            <a:ext cx="671512" cy="254000"/>
          </a:xfrm>
        </p:spPr>
        <p:txBody>
          <a:bodyPr/>
          <a:lstStyle/>
          <a:p>
            <a:pPr>
              <a:defRPr/>
            </a:pPr>
            <a:fld id="{7FC63BB6-36FC-44DC-B3C1-E02F6646114A}" type="slidenum">
              <a:rPr lang="en-US" smtClean="0"/>
              <a:pPr>
                <a:defRPr/>
              </a:pPr>
              <a:t>59</a:t>
            </a:fld>
            <a:endParaRPr lang="en-US" dirty="0"/>
          </a:p>
        </p:txBody>
      </p:sp>
    </p:spTree>
    <p:extLst>
      <p:ext uri="{BB962C8B-B14F-4D97-AF65-F5344CB8AC3E}">
        <p14:creationId xmlns:p14="http://schemas.microsoft.com/office/powerpoint/2010/main" val="3805782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Chief Warrant Officer (CWO)</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6</a:t>
            </a:fld>
            <a:endParaRPr lang="en-US"/>
          </a:p>
        </p:txBody>
      </p:sp>
      <p:sp>
        <p:nvSpPr>
          <p:cNvPr id="6" name="Content Placeholder 5"/>
          <p:cNvSpPr>
            <a:spLocks noGrp="1"/>
          </p:cNvSpPr>
          <p:nvPr>
            <p:ph idx="1"/>
          </p:nvPr>
        </p:nvSpPr>
        <p:spPr>
          <a:xfrm>
            <a:off x="212242" y="1289580"/>
            <a:ext cx="8508424" cy="5449887"/>
          </a:xfrm>
        </p:spPr>
        <p:txBody>
          <a:bodyPr/>
          <a:lstStyle/>
          <a:p>
            <a:pPr>
              <a:buFont typeface="Arial" panose="020B0604020202020204" pitchFamily="34" charset="0"/>
              <a:buChar char="•"/>
            </a:pPr>
            <a:r>
              <a:rPr lang="en-US" sz="2200" i="1" u="sng" dirty="0">
                <a:effectLst>
                  <a:outerShdw blurRad="38100" dist="38100" dir="2700000" algn="tl">
                    <a:srgbClr val="000000">
                      <a:alpha val="43137"/>
                    </a:srgbClr>
                  </a:outerShdw>
                </a:effectLst>
              </a:rPr>
              <a:t>Technical Specialist </a:t>
            </a:r>
            <a:r>
              <a:rPr lang="en-US" sz="2200" dirty="0"/>
              <a:t>- CWOs are Naval Officers that possess </a:t>
            </a:r>
            <a:r>
              <a:rPr lang="en-US" sz="2200" u="sng" dirty="0"/>
              <a:t>extensive experience and knowledge</a:t>
            </a:r>
            <a:r>
              <a:rPr lang="en-US" sz="2200" dirty="0"/>
              <a:t> to direct the most difficult and exacting operations within a given occupational specialty </a:t>
            </a:r>
          </a:p>
          <a:p>
            <a:pPr marL="0" indent="0">
              <a:buNone/>
            </a:pPr>
            <a:endParaRPr lang="en-US" sz="1200" dirty="0"/>
          </a:p>
          <a:p>
            <a:pPr>
              <a:buFont typeface="Arial" panose="020B0604020202020204" pitchFamily="34" charset="0"/>
              <a:buChar char="•"/>
            </a:pPr>
            <a:r>
              <a:rPr lang="en-US" sz="2200" dirty="0"/>
              <a:t>Although intended primarily as </a:t>
            </a:r>
            <a:r>
              <a:rPr lang="en-US" sz="2200" u="sng" dirty="0"/>
              <a:t>technical specialists</a:t>
            </a:r>
            <a:r>
              <a:rPr lang="en-US" sz="2200" dirty="0"/>
              <a:t>, CWOs can also serve as DIVOs, DEPT Heads or OICs</a:t>
            </a:r>
          </a:p>
          <a:p>
            <a:pPr marL="0" indent="0">
              <a:buNone/>
            </a:pPr>
            <a:endParaRPr lang="en-US" sz="1200" dirty="0"/>
          </a:p>
          <a:p>
            <a:pPr>
              <a:buFont typeface="Arial" panose="020B0604020202020204" pitchFamily="34" charset="0"/>
              <a:buChar char="•"/>
            </a:pPr>
            <a:r>
              <a:rPr lang="en-US" sz="2200" dirty="0"/>
              <a:t>CWO assignments are </a:t>
            </a:r>
            <a:r>
              <a:rPr lang="en-US" sz="2200" u="sng" dirty="0"/>
              <a:t>“REPETITIVE” </a:t>
            </a:r>
            <a:r>
              <a:rPr lang="en-US" sz="2200" dirty="0"/>
              <a:t>in nature</a:t>
            </a:r>
          </a:p>
          <a:p>
            <a:pPr marL="0" indent="0">
              <a:buNone/>
            </a:pPr>
            <a:endParaRPr lang="en-US" sz="1200" dirty="0"/>
          </a:p>
          <a:p>
            <a:pPr eaLnBrk="1" hangingPunct="1">
              <a:lnSpc>
                <a:spcPct val="80000"/>
              </a:lnSpc>
              <a:buClr>
                <a:schemeClr val="tx1"/>
              </a:buClr>
              <a:buFont typeface="Arial" panose="020B0604020202020204" pitchFamily="34" charset="0"/>
              <a:buChar char="•"/>
            </a:pPr>
            <a:r>
              <a:rPr lang="en-US" sz="2200" dirty="0"/>
              <a:t>Chiefs (including Frocked) and Senior Chiefs commission to CWO2</a:t>
            </a:r>
          </a:p>
          <a:p>
            <a:pPr eaLnBrk="1" hangingPunct="1">
              <a:lnSpc>
                <a:spcPct val="80000"/>
              </a:lnSpc>
              <a:buClr>
                <a:schemeClr val="tx1"/>
              </a:buClr>
              <a:buFont typeface="Arial" panose="020B0604020202020204" pitchFamily="34" charset="0"/>
              <a:buChar char="•"/>
            </a:pPr>
            <a:endParaRPr lang="en-US" sz="1200" dirty="0"/>
          </a:p>
          <a:p>
            <a:pPr eaLnBrk="1" hangingPunct="1">
              <a:lnSpc>
                <a:spcPct val="80000"/>
              </a:lnSpc>
              <a:buClr>
                <a:schemeClr val="tx1"/>
              </a:buClr>
              <a:buFont typeface="Arial" panose="020B0604020202020204" pitchFamily="34" charset="0"/>
              <a:buChar char="•"/>
            </a:pPr>
            <a:r>
              <a:rPr lang="en-US" sz="2200" dirty="0"/>
              <a:t>Master Chiefs (including Frocked) commission to CWO3</a:t>
            </a:r>
          </a:p>
        </p:txBody>
      </p:sp>
    </p:spTree>
    <p:extLst>
      <p:ext uri="{BB962C8B-B14F-4D97-AF65-F5344CB8AC3E}">
        <p14:creationId xmlns:p14="http://schemas.microsoft.com/office/powerpoint/2010/main" val="928602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14400" y="314157"/>
            <a:ext cx="8229600" cy="6341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Arial"/>
                <a:ea typeface="+mj-ea"/>
                <a:cs typeface="Times New Roman" pitchFamily="18" charset="0"/>
              </a:rPr>
              <a:t>Your return on investment…</a:t>
            </a:r>
            <a:r>
              <a:rPr kumimoji="0" lang="en-US" sz="2400" b="1" i="0" u="none" strike="noStrike" kern="1200" cap="none" spc="0" normalizeH="0" baseline="0" noProof="0" dirty="0">
                <a:ln>
                  <a:noFill/>
                </a:ln>
                <a:solidFill>
                  <a:srgbClr val="000099"/>
                </a:solidFill>
                <a:effectLst/>
                <a:uLnTx/>
                <a:uFillTx/>
                <a:latin typeface="Arial"/>
                <a:ea typeface="+mj-ea"/>
                <a:cs typeface="Times New Roman"/>
              </a:rPr>
              <a:t> </a:t>
            </a:r>
          </a:p>
        </p:txBody>
      </p:sp>
      <p:sp>
        <p:nvSpPr>
          <p:cNvPr id="2" name="TextBox 1"/>
          <p:cNvSpPr txBox="1"/>
          <p:nvPr/>
        </p:nvSpPr>
        <p:spPr>
          <a:xfrm>
            <a:off x="1269679" y="1171394"/>
            <a:ext cx="666441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Retirement after </a:t>
            </a:r>
            <a:r>
              <a:rPr kumimoji="0" lang="en-US" sz="3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20</a:t>
            </a: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Years of Service:</a:t>
            </a:r>
          </a:p>
        </p:txBody>
      </p:sp>
      <p:sp>
        <p:nvSpPr>
          <p:cNvPr id="8" name="TextBox 7"/>
          <p:cNvSpPr txBox="1"/>
          <p:nvPr/>
        </p:nvSpPr>
        <p:spPr>
          <a:xfrm>
            <a:off x="150735" y="174991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CPO</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$3225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$38,695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5" name="TextBox 14"/>
          <p:cNvSpPr txBox="1"/>
          <p:nvPr/>
        </p:nvSpPr>
        <p:spPr>
          <a:xfrm>
            <a:off x="3069048" y="1741566"/>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CWO3</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$3,907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$46,888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6" name="TextBox 15"/>
          <p:cNvSpPr txBox="1"/>
          <p:nvPr/>
        </p:nvSpPr>
        <p:spPr>
          <a:xfrm>
            <a:off x="6002895" y="1741566"/>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LT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$4,430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$53,154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4" name="Slide Number Placeholder 3"/>
          <p:cNvSpPr>
            <a:spLocks noGrp="1"/>
          </p:cNvSpPr>
          <p:nvPr>
            <p:ph type="sldNum" sz="quarter" idx="10"/>
          </p:nvPr>
        </p:nvSpPr>
        <p:spPr>
          <a:xfrm>
            <a:off x="8458306" y="6604000"/>
            <a:ext cx="671512" cy="254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63BB6-36FC-44DC-B3C1-E02F6646114A}" type="slidenum">
              <a:rPr kumimoji="0" lang="en-US" sz="1000" b="0" i="0" u="none" strike="noStrike" kern="1200" cap="none" spc="0" normalizeH="0" baseline="0" noProof="0" smtClean="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0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5" name="Rectangle 4"/>
          <p:cNvSpPr/>
          <p:nvPr/>
        </p:nvSpPr>
        <p:spPr>
          <a:xfrm>
            <a:off x="3577638" y="2888962"/>
            <a:ext cx="1963999"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50%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(40%)</a:t>
            </a:r>
          </a:p>
        </p:txBody>
      </p:sp>
      <p:sp>
        <p:nvSpPr>
          <p:cNvPr id="12" name="Rectangle 11"/>
          <p:cNvSpPr/>
          <p:nvPr/>
        </p:nvSpPr>
        <p:spPr>
          <a:xfrm>
            <a:off x="279041" y="6506079"/>
            <a:ext cx="8561196"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http://militarypay.defense.gov/Calculators/High-3-Calculator/</a:t>
            </a:r>
          </a:p>
        </p:txBody>
      </p:sp>
      <p:sp>
        <p:nvSpPr>
          <p:cNvPr id="11" name="TextBox 3"/>
          <p:cNvSpPr txBox="1">
            <a:spLocks noChangeArrowheads="1"/>
          </p:cNvSpPr>
          <p:nvPr/>
        </p:nvSpPr>
        <p:spPr bwMode="auto">
          <a:xfrm>
            <a:off x="332893" y="6035792"/>
            <a:ext cx="8478718" cy="523220"/>
          </a:xfrm>
          <a:prstGeom prst="rect">
            <a:avLst/>
          </a:prstGeom>
          <a:solidFill>
            <a:schemeClr val="accent4">
              <a:lumMod val="75000"/>
              <a:lumOff val="25000"/>
            </a:schemeClr>
          </a:solidFill>
          <a:ln w="9525">
            <a:solidFill>
              <a:schemeClr val="tx1"/>
            </a:solidFill>
            <a:prstDash val="solid"/>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Times New Roman" pitchFamily="18" charset="0"/>
              </a:rPr>
              <a:t>DISCLAIMER: </a:t>
            </a:r>
            <a:r>
              <a:rPr kumimoji="0" lang="en-US" sz="1400" b="1" i="0" u="none" strike="noStrike" kern="1200" cap="all" spc="0" normalizeH="0" baseline="0" noProof="0" dirty="0">
                <a:ln>
                  <a:noFill/>
                </a:ln>
                <a:solidFill>
                  <a:srgbClr val="00B050"/>
                </a:solidFill>
                <a:effectLst/>
                <a:uLnTx/>
                <a:uFillTx/>
                <a:latin typeface="Arial" charset="0"/>
                <a:ea typeface="+mn-ea"/>
                <a:cs typeface="Times New Roman" pitchFamily="18" charset="0"/>
              </a:rPr>
              <a:t>High Three Pay before taxes </a:t>
            </a:r>
            <a:r>
              <a:rPr kumimoji="0" lang="en-US" sz="1400" b="1" i="0" u="none" strike="noStrike" kern="1200" cap="all" spc="0" normalizeH="0" baseline="0" noProof="0" dirty="0">
                <a:ln>
                  <a:noFill/>
                </a:ln>
                <a:solidFill>
                  <a:srgbClr val="FFFFFF"/>
                </a:solidFill>
                <a:effectLst/>
                <a:uLnTx/>
                <a:uFillTx/>
                <a:latin typeface="Arial" charset="0"/>
                <a:ea typeface="+mn-ea"/>
                <a:cs typeface="Times New Roman" pitchFamily="18" charset="0"/>
              </a:rPr>
              <a:t>/ </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BRS CALCULATED +2% per year over 20 (Does not consider members/GOVT contributions to BRS/</a:t>
            </a:r>
            <a:r>
              <a:rPr kumimoji="0" lang="en-US" sz="1400" b="1" i="0" u="none" strike="noStrike" kern="1200" cap="all" spc="0" normalizeH="0" baseline="0" noProof="0" dirty="0" err="1">
                <a:ln>
                  <a:noFill/>
                </a:ln>
                <a:solidFill>
                  <a:srgbClr val="00B0F0"/>
                </a:solidFill>
                <a:effectLst/>
                <a:uLnTx/>
                <a:uFillTx/>
                <a:latin typeface="Arial" charset="0"/>
                <a:ea typeface="+mn-ea"/>
                <a:cs typeface="Times New Roman" pitchFamily="18" charset="0"/>
              </a:rPr>
              <a:t>TSp</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a:t>
            </a:r>
          </a:p>
        </p:txBody>
      </p:sp>
      <p:sp>
        <p:nvSpPr>
          <p:cNvPr id="14" name="Rectangle 13"/>
          <p:cNvSpPr/>
          <p:nvPr/>
        </p:nvSpPr>
        <p:spPr>
          <a:xfrm>
            <a:off x="2509237" y="5541778"/>
            <a:ext cx="41008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Retirement pay for life!</a:t>
            </a:r>
          </a:p>
        </p:txBody>
      </p:sp>
      <p:sp>
        <p:nvSpPr>
          <p:cNvPr id="17" name="TextBox 16"/>
          <p:cNvSpPr txBox="1"/>
          <p:nvPr/>
        </p:nvSpPr>
        <p:spPr>
          <a:xfrm>
            <a:off x="150735" y="3987537"/>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SCPO</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$4,739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$56,871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8" name="TextBox 17"/>
          <p:cNvSpPr txBox="1"/>
          <p:nvPr/>
        </p:nvSpPr>
        <p:spPr>
          <a:xfrm>
            <a:off x="3076815" y="3987537"/>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CWO4</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$6,259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$75,112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9" name="TextBox 18"/>
          <p:cNvSpPr txBox="1"/>
          <p:nvPr/>
        </p:nvSpPr>
        <p:spPr>
          <a:xfrm>
            <a:off x="6002895" y="3987537"/>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LCDR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$6,298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$75,575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0" name="TextBox 19"/>
          <p:cNvSpPr txBox="1"/>
          <p:nvPr/>
        </p:nvSpPr>
        <p:spPr>
          <a:xfrm>
            <a:off x="1269679" y="3341206"/>
            <a:ext cx="6605145"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Retirement after </a:t>
            </a:r>
            <a:r>
              <a:rPr kumimoji="0" lang="en-US" sz="3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26</a:t>
            </a: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Years of Service</a:t>
            </a:r>
          </a:p>
        </p:txBody>
      </p:sp>
      <p:sp>
        <p:nvSpPr>
          <p:cNvPr id="21" name="Rectangle 20"/>
          <p:cNvSpPr/>
          <p:nvPr/>
        </p:nvSpPr>
        <p:spPr>
          <a:xfrm>
            <a:off x="3437430" y="5105727"/>
            <a:ext cx="2189315"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65%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(52%)</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20008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ppt_x"/>
                                          </p:val>
                                        </p:tav>
                                        <p:tav tm="100000">
                                          <p:val>
                                            <p:strVal val="#ppt_x"/>
                                          </p:val>
                                        </p:tav>
                                      </p:tavLst>
                                    </p:anim>
                                    <p:anim calcmode="lin" valueType="num">
                                      <p:cBhvr additive="base">
                                        <p:cTn id="16" dur="2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ppt_x"/>
                                          </p:val>
                                        </p:tav>
                                        <p:tav tm="100000">
                                          <p:val>
                                            <p:strVal val="#ppt_x"/>
                                          </p:val>
                                        </p:tav>
                                      </p:tavLst>
                                    </p:anim>
                                    <p:anim calcmode="lin" valueType="num">
                                      <p:cBhvr additive="base">
                                        <p:cTn id="2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2000" fill="hold"/>
                                        <p:tgtEl>
                                          <p:spTgt spid="20"/>
                                        </p:tgtEl>
                                        <p:attrNameLst>
                                          <p:attrName>ppt_x</p:attrName>
                                        </p:attrNameLst>
                                      </p:cBhvr>
                                      <p:tavLst>
                                        <p:tav tm="0">
                                          <p:val>
                                            <p:strVal val="#ppt_x"/>
                                          </p:val>
                                        </p:tav>
                                        <p:tav tm="100000">
                                          <p:val>
                                            <p:strVal val="#ppt_x"/>
                                          </p:val>
                                        </p:tav>
                                      </p:tavLst>
                                    </p:anim>
                                    <p:anim calcmode="lin" valueType="num">
                                      <p:cBhvr additive="base">
                                        <p:cTn id="30" dur="20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000" fill="hold"/>
                                        <p:tgtEl>
                                          <p:spTgt spid="17"/>
                                        </p:tgtEl>
                                        <p:attrNameLst>
                                          <p:attrName>ppt_x</p:attrName>
                                        </p:attrNameLst>
                                      </p:cBhvr>
                                      <p:tavLst>
                                        <p:tav tm="0">
                                          <p:val>
                                            <p:strVal val="#ppt_x"/>
                                          </p:val>
                                        </p:tav>
                                        <p:tav tm="100000">
                                          <p:val>
                                            <p:strVal val="#ppt_x"/>
                                          </p:val>
                                        </p:tav>
                                      </p:tavLst>
                                    </p:anim>
                                    <p:anim calcmode="lin" valueType="num">
                                      <p:cBhvr additive="base">
                                        <p:cTn id="34" dur="20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000" fill="hold"/>
                                        <p:tgtEl>
                                          <p:spTgt spid="18"/>
                                        </p:tgtEl>
                                        <p:attrNameLst>
                                          <p:attrName>ppt_x</p:attrName>
                                        </p:attrNameLst>
                                      </p:cBhvr>
                                      <p:tavLst>
                                        <p:tav tm="0">
                                          <p:val>
                                            <p:strVal val="#ppt_x"/>
                                          </p:val>
                                        </p:tav>
                                        <p:tav tm="100000">
                                          <p:val>
                                            <p:strVal val="#ppt_x"/>
                                          </p:val>
                                        </p:tav>
                                      </p:tavLst>
                                    </p:anim>
                                    <p:anim calcmode="lin" valueType="num">
                                      <p:cBhvr additive="base">
                                        <p:cTn id="38" dur="20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000" fill="hold"/>
                                        <p:tgtEl>
                                          <p:spTgt spid="19"/>
                                        </p:tgtEl>
                                        <p:attrNameLst>
                                          <p:attrName>ppt_x</p:attrName>
                                        </p:attrNameLst>
                                      </p:cBhvr>
                                      <p:tavLst>
                                        <p:tav tm="0">
                                          <p:val>
                                            <p:strVal val="#ppt_x"/>
                                          </p:val>
                                        </p:tav>
                                        <p:tav tm="100000">
                                          <p:val>
                                            <p:strVal val="#ppt_x"/>
                                          </p:val>
                                        </p:tav>
                                      </p:tavLst>
                                    </p:anim>
                                    <p:anim calcmode="lin" valueType="num">
                                      <p:cBhvr additive="base">
                                        <p:cTn id="42" dur="20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2000" fill="hold"/>
                                        <p:tgtEl>
                                          <p:spTgt spid="21"/>
                                        </p:tgtEl>
                                        <p:attrNameLst>
                                          <p:attrName>ppt_x</p:attrName>
                                        </p:attrNameLst>
                                      </p:cBhvr>
                                      <p:tavLst>
                                        <p:tav tm="0">
                                          <p:val>
                                            <p:strVal val="#ppt_x"/>
                                          </p:val>
                                        </p:tav>
                                        <p:tav tm="100000">
                                          <p:val>
                                            <p:strVal val="#ppt_x"/>
                                          </p:val>
                                        </p:tav>
                                      </p:tavLst>
                                    </p:anim>
                                    <p:anim calcmode="lin" valueType="num">
                                      <p:cBhvr additive="base">
                                        <p:cTn id="46"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5" grpId="0" animBg="1"/>
      <p:bldP spid="16" grpId="0" animBg="1"/>
      <p:bldP spid="5" grpId="0"/>
      <p:bldP spid="17" grpId="0" animBg="1"/>
      <p:bldP spid="18" grpId="0" animBg="1"/>
      <p:bldP spid="19" grpId="0" animBg="1"/>
      <p:bldP spid="20" grpId="0"/>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98315" y="202148"/>
            <a:ext cx="8229600" cy="7077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b="1">
                <a:solidFill>
                  <a:schemeClr val="bg2"/>
                </a:solidFill>
                <a:latin typeface="+mj-lt"/>
                <a:ea typeface="+mj-ea"/>
                <a:cs typeface="+mj-cs"/>
              </a:defRPr>
            </a:lvl1pPr>
            <a:lvl2pPr algn="l" rtl="0" eaLnBrk="0" fontAlgn="base" hangingPunct="0">
              <a:lnSpc>
                <a:spcPct val="85000"/>
              </a:lnSpc>
              <a:spcBef>
                <a:spcPct val="0"/>
              </a:spcBef>
              <a:spcAft>
                <a:spcPct val="0"/>
              </a:spcAft>
              <a:defRPr sz="3000" b="1">
                <a:solidFill>
                  <a:schemeClr val="bg2"/>
                </a:solidFill>
                <a:latin typeface="Times New Roman" pitchFamily="18" charset="0"/>
              </a:defRPr>
            </a:lvl2pPr>
            <a:lvl3pPr algn="l" rtl="0" eaLnBrk="0" fontAlgn="base" hangingPunct="0">
              <a:lnSpc>
                <a:spcPct val="85000"/>
              </a:lnSpc>
              <a:spcBef>
                <a:spcPct val="0"/>
              </a:spcBef>
              <a:spcAft>
                <a:spcPct val="0"/>
              </a:spcAft>
              <a:defRPr sz="3000" b="1">
                <a:solidFill>
                  <a:schemeClr val="bg2"/>
                </a:solidFill>
                <a:latin typeface="Times New Roman" pitchFamily="18" charset="0"/>
              </a:defRPr>
            </a:lvl3pPr>
            <a:lvl4pPr algn="l" rtl="0" eaLnBrk="0" fontAlgn="base" hangingPunct="0">
              <a:lnSpc>
                <a:spcPct val="85000"/>
              </a:lnSpc>
              <a:spcBef>
                <a:spcPct val="0"/>
              </a:spcBef>
              <a:spcAft>
                <a:spcPct val="0"/>
              </a:spcAft>
              <a:defRPr sz="3000" b="1">
                <a:solidFill>
                  <a:schemeClr val="bg2"/>
                </a:solidFill>
                <a:latin typeface="Times New Roman" pitchFamily="18" charset="0"/>
              </a:defRPr>
            </a:lvl4pPr>
            <a:lvl5pPr algn="l" rtl="0" eaLnBrk="0" fontAlgn="base" hangingPunct="0">
              <a:lnSpc>
                <a:spcPct val="85000"/>
              </a:lnSpc>
              <a:spcBef>
                <a:spcPct val="0"/>
              </a:spcBef>
              <a:spcAft>
                <a:spcPct val="0"/>
              </a:spcAft>
              <a:defRPr sz="3000" b="1">
                <a:solidFill>
                  <a:schemeClr val="bg2"/>
                </a:solidFill>
                <a:latin typeface="Times New Roman" pitchFamily="18" charset="0"/>
              </a:defRPr>
            </a:lvl5pPr>
            <a:lvl6pPr marL="457200" algn="l" rtl="0" eaLnBrk="0" fontAlgn="base" hangingPunct="0">
              <a:lnSpc>
                <a:spcPct val="85000"/>
              </a:lnSpc>
              <a:spcBef>
                <a:spcPct val="0"/>
              </a:spcBef>
              <a:spcAft>
                <a:spcPct val="0"/>
              </a:spcAft>
              <a:defRPr sz="3000" b="1">
                <a:solidFill>
                  <a:schemeClr val="bg2"/>
                </a:solidFill>
                <a:latin typeface="Times New Roman" pitchFamily="18" charset="0"/>
              </a:defRPr>
            </a:lvl6pPr>
            <a:lvl7pPr marL="914400" algn="l" rtl="0" eaLnBrk="0" fontAlgn="base" hangingPunct="0">
              <a:lnSpc>
                <a:spcPct val="85000"/>
              </a:lnSpc>
              <a:spcBef>
                <a:spcPct val="0"/>
              </a:spcBef>
              <a:spcAft>
                <a:spcPct val="0"/>
              </a:spcAft>
              <a:defRPr sz="3000" b="1">
                <a:solidFill>
                  <a:schemeClr val="bg2"/>
                </a:solidFill>
                <a:latin typeface="Times New Roman" pitchFamily="18" charset="0"/>
              </a:defRPr>
            </a:lvl7pPr>
            <a:lvl8pPr marL="1371600" algn="l" rtl="0" eaLnBrk="0" fontAlgn="base" hangingPunct="0">
              <a:lnSpc>
                <a:spcPct val="85000"/>
              </a:lnSpc>
              <a:spcBef>
                <a:spcPct val="0"/>
              </a:spcBef>
              <a:spcAft>
                <a:spcPct val="0"/>
              </a:spcAft>
              <a:defRPr sz="3000" b="1">
                <a:solidFill>
                  <a:schemeClr val="bg2"/>
                </a:solidFill>
                <a:latin typeface="Times New Roman" pitchFamily="18" charset="0"/>
              </a:defRPr>
            </a:lvl8pPr>
            <a:lvl9pPr marL="1828800" algn="l" rtl="0" eaLnBrk="0" fontAlgn="base" hangingPunct="0">
              <a:lnSpc>
                <a:spcPct val="85000"/>
              </a:lnSpc>
              <a:spcBef>
                <a:spcPct val="0"/>
              </a:spcBef>
              <a:spcAft>
                <a:spcPct val="0"/>
              </a:spcAft>
              <a:defRPr sz="3000" b="1">
                <a:solidFill>
                  <a:schemeClr val="bg2"/>
                </a:solidFill>
                <a:latin typeface="Times New Roman" pitchFamily="18"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Arial"/>
                <a:ea typeface="+mj-ea"/>
                <a:cs typeface="Times New Roman" pitchFamily="18" charset="0"/>
              </a:rPr>
              <a:t>Your return on investment…</a:t>
            </a:r>
          </a:p>
        </p:txBody>
      </p:sp>
      <p:sp>
        <p:nvSpPr>
          <p:cNvPr id="8" name="TextBox 7"/>
          <p:cNvSpPr txBox="1"/>
          <p:nvPr/>
        </p:nvSpPr>
        <p:spPr>
          <a:xfrm>
            <a:off x="157767" y="175765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MCPO</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$6,728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$80,733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5" name="TextBox 14"/>
          <p:cNvSpPr txBox="1"/>
          <p:nvPr/>
        </p:nvSpPr>
        <p:spPr>
          <a:xfrm>
            <a:off x="6033186" y="175765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LCDR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$7,267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$87,202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6" name="TextBox 15"/>
          <p:cNvSpPr txBox="1"/>
          <p:nvPr/>
        </p:nvSpPr>
        <p:spPr>
          <a:xfrm>
            <a:off x="6052504" y="3892325"/>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CAPT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$13,568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$162,819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13" name="TextBox 12"/>
          <p:cNvSpPr txBox="1"/>
          <p:nvPr/>
        </p:nvSpPr>
        <p:spPr>
          <a:xfrm>
            <a:off x="6609295" y="3412631"/>
            <a:ext cx="18288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38 Years</a:t>
            </a:r>
          </a:p>
        </p:txBody>
      </p:sp>
      <p:sp>
        <p:nvSpPr>
          <p:cNvPr id="5" name="Slide Number Placeholder 4"/>
          <p:cNvSpPr>
            <a:spLocks noGrp="1"/>
          </p:cNvSpPr>
          <p:nvPr>
            <p:ph type="sldNum" sz="quarter" idx="10"/>
          </p:nvPr>
        </p:nvSpPr>
        <p:spPr>
          <a:xfrm>
            <a:off x="8410703" y="6604000"/>
            <a:ext cx="671512" cy="254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63BB6-36FC-44DC-B3C1-E02F6646114A}" type="slidenum">
              <a:rPr kumimoji="0" lang="en-US" sz="1000" b="0" i="0" u="none" strike="noStrike" kern="1200" cap="none" spc="0" normalizeH="0" baseline="0" noProof="0" smtClean="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0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14" name="Rectangle 13"/>
          <p:cNvSpPr/>
          <p:nvPr/>
        </p:nvSpPr>
        <p:spPr>
          <a:xfrm>
            <a:off x="3573914" y="2928713"/>
            <a:ext cx="196400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75%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(60%)</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19" name="Rectangle 18"/>
          <p:cNvSpPr/>
          <p:nvPr/>
        </p:nvSpPr>
        <p:spPr>
          <a:xfrm>
            <a:off x="6514226" y="5055857"/>
            <a:ext cx="196400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95%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(76%)</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3" name="TextBox 2"/>
          <p:cNvSpPr txBox="1"/>
          <p:nvPr/>
        </p:nvSpPr>
        <p:spPr>
          <a:xfrm>
            <a:off x="2521849" y="5496249"/>
            <a:ext cx="4100803"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Retirement pay for life!</a:t>
            </a:r>
          </a:p>
        </p:txBody>
      </p:sp>
      <p:sp>
        <p:nvSpPr>
          <p:cNvPr id="17" name="Rectangle 16"/>
          <p:cNvSpPr/>
          <p:nvPr/>
        </p:nvSpPr>
        <p:spPr>
          <a:xfrm>
            <a:off x="250415" y="6534303"/>
            <a:ext cx="8561196"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http://militarypay.defense.gov/Calculators/High-3-Calculator/</a:t>
            </a:r>
          </a:p>
        </p:txBody>
      </p:sp>
      <p:sp>
        <p:nvSpPr>
          <p:cNvPr id="20" name="TextBox 3"/>
          <p:cNvSpPr txBox="1">
            <a:spLocks noChangeArrowheads="1"/>
          </p:cNvSpPr>
          <p:nvPr/>
        </p:nvSpPr>
        <p:spPr bwMode="auto">
          <a:xfrm>
            <a:off x="295855" y="6019469"/>
            <a:ext cx="8478718" cy="523220"/>
          </a:xfrm>
          <a:prstGeom prst="rect">
            <a:avLst/>
          </a:prstGeom>
          <a:solidFill>
            <a:schemeClr val="accent4">
              <a:lumMod val="75000"/>
              <a:lumOff val="25000"/>
            </a:schemeClr>
          </a:solidFill>
          <a:ln w="9525">
            <a:solidFill>
              <a:schemeClr val="tx1"/>
            </a:solidFill>
            <a:prstDash val="solid"/>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Times New Roman" pitchFamily="18" charset="0"/>
              </a:rPr>
              <a:t>DISCLAIMER: </a:t>
            </a:r>
            <a:r>
              <a:rPr kumimoji="0" lang="en-US" sz="1400" b="1" i="0" u="none" strike="noStrike" kern="1200" cap="all" spc="0" normalizeH="0" baseline="0" noProof="0" dirty="0">
                <a:ln>
                  <a:noFill/>
                </a:ln>
                <a:solidFill>
                  <a:srgbClr val="00B050"/>
                </a:solidFill>
                <a:effectLst/>
                <a:uLnTx/>
                <a:uFillTx/>
                <a:latin typeface="Arial" charset="0"/>
                <a:ea typeface="+mn-ea"/>
                <a:cs typeface="Times New Roman" pitchFamily="18" charset="0"/>
              </a:rPr>
              <a:t>High Three Pay before taxes </a:t>
            </a:r>
            <a:r>
              <a:rPr kumimoji="0" lang="en-US" sz="1400" b="1" i="0" u="none" strike="noStrike" kern="1200" cap="all" spc="0" normalizeH="0" baseline="0" noProof="0" dirty="0">
                <a:ln>
                  <a:noFill/>
                </a:ln>
                <a:solidFill>
                  <a:srgbClr val="FFFFFF"/>
                </a:solidFill>
                <a:effectLst/>
                <a:uLnTx/>
                <a:uFillTx/>
                <a:latin typeface="Arial" charset="0"/>
                <a:ea typeface="+mn-ea"/>
                <a:cs typeface="Times New Roman" pitchFamily="18" charset="0"/>
              </a:rPr>
              <a:t>/ </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BRS CALCULATED +2% per year over 20 (Does not consider members/GOVT contributions to BRS/</a:t>
            </a:r>
            <a:r>
              <a:rPr kumimoji="0" lang="en-US" sz="1400" b="1" i="0" u="none" strike="noStrike" kern="1200" cap="all" spc="0" normalizeH="0" baseline="0" noProof="0" dirty="0" err="1">
                <a:ln>
                  <a:noFill/>
                </a:ln>
                <a:solidFill>
                  <a:srgbClr val="00B0F0"/>
                </a:solidFill>
                <a:effectLst/>
                <a:uLnTx/>
                <a:uFillTx/>
                <a:latin typeface="Arial" charset="0"/>
                <a:ea typeface="+mn-ea"/>
                <a:cs typeface="Times New Roman" pitchFamily="18" charset="0"/>
              </a:rPr>
              <a:t>TSp</a:t>
            </a:r>
            <a:r>
              <a:rPr kumimoji="0" lang="en-US" sz="1400" b="1" i="0" u="none" strike="noStrike" kern="1200" cap="all" spc="0" normalizeH="0" baseline="0" noProof="0" dirty="0">
                <a:ln>
                  <a:noFill/>
                </a:ln>
                <a:solidFill>
                  <a:srgbClr val="00B0F0"/>
                </a:solidFill>
                <a:effectLst/>
                <a:uLnTx/>
                <a:uFillTx/>
                <a:latin typeface="Arial" charset="0"/>
                <a:ea typeface="+mn-ea"/>
                <a:cs typeface="Times New Roman" pitchFamily="18" charset="0"/>
              </a:rPr>
              <a:t>)</a:t>
            </a:r>
          </a:p>
        </p:txBody>
      </p:sp>
      <p:sp>
        <p:nvSpPr>
          <p:cNvPr id="22" name="TextBox 21"/>
          <p:cNvSpPr txBox="1"/>
          <p:nvPr/>
        </p:nvSpPr>
        <p:spPr>
          <a:xfrm>
            <a:off x="3097867" y="1757652"/>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CWO4</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$7,366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$88,395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3" name="TextBox 22"/>
          <p:cNvSpPr txBox="1"/>
          <p:nvPr/>
        </p:nvSpPr>
        <p:spPr>
          <a:xfrm>
            <a:off x="3109462" y="3892325"/>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CDR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$9,998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$119,980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4" name="TextBox 23"/>
          <p:cNvSpPr txBox="1"/>
          <p:nvPr/>
        </p:nvSpPr>
        <p:spPr>
          <a:xfrm>
            <a:off x="3701033" y="3429774"/>
            <a:ext cx="18288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35 Years</a:t>
            </a:r>
          </a:p>
        </p:txBody>
      </p:sp>
      <p:sp>
        <p:nvSpPr>
          <p:cNvPr id="25" name="Rectangle 24"/>
          <p:cNvSpPr/>
          <p:nvPr/>
        </p:nvSpPr>
        <p:spPr>
          <a:xfrm>
            <a:off x="3483553" y="5055857"/>
            <a:ext cx="226376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87.5%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(70%)</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27" name="TextBox 26"/>
          <p:cNvSpPr txBox="1"/>
          <p:nvPr/>
        </p:nvSpPr>
        <p:spPr>
          <a:xfrm>
            <a:off x="158018" y="3892325"/>
            <a:ext cx="2926080" cy="1200329"/>
          </a:xfrm>
          <a:prstGeom prst="rect">
            <a:avLst/>
          </a:prstGeom>
          <a:noFill/>
          <a:ln>
            <a:solidFill>
              <a:srgbClr val="00B05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CWO5</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$9,181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month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0A04D"/>
                </a:solidFill>
                <a:effectLst/>
                <a:uLnTx/>
                <a:uFillTx/>
                <a:latin typeface="Arial" charset="0"/>
                <a:ea typeface="+mn-ea"/>
                <a:cs typeface="Times New Roman" pitchFamily="18" charset="0"/>
              </a:rPr>
              <a:t>$110,169 </a:t>
            </a:r>
            <a:r>
              <a:rPr kumimoji="0" lang="en-US" sz="24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a:t>
            </a:r>
          </a:p>
        </p:txBody>
      </p:sp>
      <p:sp>
        <p:nvSpPr>
          <p:cNvPr id="28" name="TextBox 27"/>
          <p:cNvSpPr txBox="1"/>
          <p:nvPr/>
        </p:nvSpPr>
        <p:spPr>
          <a:xfrm>
            <a:off x="706407" y="3429774"/>
            <a:ext cx="18288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33 Years</a:t>
            </a:r>
          </a:p>
        </p:txBody>
      </p:sp>
      <p:sp>
        <p:nvSpPr>
          <p:cNvPr id="29" name="Rectangle 28"/>
          <p:cNvSpPr/>
          <p:nvPr/>
        </p:nvSpPr>
        <p:spPr>
          <a:xfrm>
            <a:off x="488928" y="5026149"/>
            <a:ext cx="226376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rPr>
              <a:t>82.5% </a:t>
            </a:r>
            <a:r>
              <a:rPr kumimoji="0" lang="en-US" sz="2800" b="1" i="0" u="none" strike="noStrike" kern="1200" cap="none" spc="0" normalizeH="0" baseline="0" noProof="0" dirty="0">
                <a:ln>
                  <a:noFill/>
                </a:ln>
                <a:solidFill>
                  <a:srgbClr val="00B0F0"/>
                </a:solidFill>
                <a:effectLst/>
                <a:uLnTx/>
                <a:uFillTx/>
                <a:latin typeface="Arial" charset="0"/>
                <a:ea typeface="+mn-ea"/>
                <a:cs typeface="Times New Roman" pitchFamily="18" charset="0"/>
              </a:rPr>
              <a:t>(66%)</a:t>
            </a:r>
            <a:endParaRPr kumimoji="0" lang="en-US" sz="2800" b="1" i="0" u="none" strike="noStrike" kern="1200" cap="none" spc="0" normalizeH="0" baseline="0" noProof="0" dirty="0">
              <a:ln>
                <a:noFill/>
              </a:ln>
              <a:solidFill>
                <a:srgbClr val="30A04D"/>
              </a:solidFill>
              <a:effectLst/>
              <a:uLnTx/>
              <a:uFillTx/>
              <a:latin typeface="Arial" charset="0"/>
              <a:ea typeface="+mn-ea"/>
              <a:cs typeface="Times New Roman" pitchFamily="18" charset="0"/>
            </a:endParaRPr>
          </a:p>
        </p:txBody>
      </p:sp>
      <p:sp>
        <p:nvSpPr>
          <p:cNvPr id="30" name="TextBox 29"/>
          <p:cNvSpPr txBox="1"/>
          <p:nvPr/>
        </p:nvSpPr>
        <p:spPr>
          <a:xfrm>
            <a:off x="898315" y="1138932"/>
            <a:ext cx="7315200" cy="4572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Retirement after </a:t>
            </a:r>
            <a:r>
              <a:rPr kumimoji="0" lang="en-US" sz="3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30</a:t>
            </a:r>
            <a:r>
              <a:rPr kumimoji="0" lang="en-US" sz="28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Years of Service:</a:t>
            </a:r>
          </a:p>
        </p:txBody>
      </p:sp>
    </p:spTree>
    <p:extLst>
      <p:ext uri="{BB962C8B-B14F-4D97-AF65-F5344CB8AC3E}">
        <p14:creationId xmlns:p14="http://schemas.microsoft.com/office/powerpoint/2010/main" val="24638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ppt_x"/>
                                          </p:val>
                                        </p:tav>
                                        <p:tav tm="100000">
                                          <p:val>
                                            <p:strVal val="#ppt_x"/>
                                          </p:val>
                                        </p:tav>
                                      </p:tavLst>
                                    </p:anim>
                                    <p:anim calcmode="lin" valueType="num">
                                      <p:cBhvr additive="base">
                                        <p:cTn id="16" dur="2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2000" fill="hold"/>
                                        <p:tgtEl>
                                          <p:spTgt spid="28"/>
                                        </p:tgtEl>
                                        <p:attrNameLst>
                                          <p:attrName>ppt_x</p:attrName>
                                        </p:attrNameLst>
                                      </p:cBhvr>
                                      <p:tavLst>
                                        <p:tav tm="0">
                                          <p:val>
                                            <p:strVal val="#ppt_x"/>
                                          </p:val>
                                        </p:tav>
                                        <p:tav tm="100000">
                                          <p:val>
                                            <p:strVal val="#ppt_x"/>
                                          </p:val>
                                        </p:tav>
                                      </p:tavLst>
                                    </p:anim>
                                    <p:anim calcmode="lin" valueType="num">
                                      <p:cBhvr additive="base">
                                        <p:cTn id="30" dur="20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ppt_x"/>
                                          </p:val>
                                        </p:tav>
                                        <p:tav tm="100000">
                                          <p:val>
                                            <p:strVal val="#ppt_x"/>
                                          </p:val>
                                        </p:tav>
                                      </p:tavLst>
                                    </p:anim>
                                    <p:anim calcmode="lin" valueType="num">
                                      <p:cBhvr additive="base">
                                        <p:cTn id="34" dur="2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2000" fill="hold"/>
                                        <p:tgtEl>
                                          <p:spTgt spid="29"/>
                                        </p:tgtEl>
                                        <p:attrNameLst>
                                          <p:attrName>ppt_x</p:attrName>
                                        </p:attrNameLst>
                                      </p:cBhvr>
                                      <p:tavLst>
                                        <p:tav tm="0">
                                          <p:val>
                                            <p:strVal val="#ppt_x"/>
                                          </p:val>
                                        </p:tav>
                                        <p:tav tm="100000">
                                          <p:val>
                                            <p:strVal val="#ppt_x"/>
                                          </p:val>
                                        </p:tav>
                                      </p:tavLst>
                                    </p:anim>
                                    <p:anim calcmode="lin" valueType="num">
                                      <p:cBhvr additive="base">
                                        <p:cTn id="38"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2000" fill="hold"/>
                                        <p:tgtEl>
                                          <p:spTgt spid="24"/>
                                        </p:tgtEl>
                                        <p:attrNameLst>
                                          <p:attrName>ppt_x</p:attrName>
                                        </p:attrNameLst>
                                      </p:cBhvr>
                                      <p:tavLst>
                                        <p:tav tm="0">
                                          <p:val>
                                            <p:strVal val="#ppt_x"/>
                                          </p:val>
                                        </p:tav>
                                        <p:tav tm="100000">
                                          <p:val>
                                            <p:strVal val="#ppt_x"/>
                                          </p:val>
                                        </p:tav>
                                      </p:tavLst>
                                    </p:anim>
                                    <p:anim calcmode="lin" valueType="num">
                                      <p:cBhvr additive="base">
                                        <p:cTn id="44" dur="20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ppt_x"/>
                                          </p:val>
                                        </p:tav>
                                        <p:tav tm="100000">
                                          <p:val>
                                            <p:strVal val="#ppt_x"/>
                                          </p:val>
                                        </p:tav>
                                      </p:tavLst>
                                    </p:anim>
                                    <p:anim calcmode="lin" valueType="num">
                                      <p:cBhvr additive="base">
                                        <p:cTn id="48" dur="2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000" fill="hold"/>
                                        <p:tgtEl>
                                          <p:spTgt spid="25"/>
                                        </p:tgtEl>
                                        <p:attrNameLst>
                                          <p:attrName>ppt_x</p:attrName>
                                        </p:attrNameLst>
                                      </p:cBhvr>
                                      <p:tavLst>
                                        <p:tav tm="0">
                                          <p:val>
                                            <p:strVal val="#ppt_x"/>
                                          </p:val>
                                        </p:tav>
                                        <p:tav tm="100000">
                                          <p:val>
                                            <p:strVal val="#ppt_x"/>
                                          </p:val>
                                        </p:tav>
                                      </p:tavLst>
                                    </p:anim>
                                    <p:anim calcmode="lin" valueType="num">
                                      <p:cBhvr additive="base">
                                        <p:cTn id="52"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000" fill="hold"/>
                                        <p:tgtEl>
                                          <p:spTgt spid="13"/>
                                        </p:tgtEl>
                                        <p:attrNameLst>
                                          <p:attrName>ppt_x</p:attrName>
                                        </p:attrNameLst>
                                      </p:cBhvr>
                                      <p:tavLst>
                                        <p:tav tm="0">
                                          <p:val>
                                            <p:strVal val="#ppt_x"/>
                                          </p:val>
                                        </p:tav>
                                        <p:tav tm="100000">
                                          <p:val>
                                            <p:strVal val="#ppt_x"/>
                                          </p:val>
                                        </p:tav>
                                      </p:tavLst>
                                    </p:anim>
                                    <p:anim calcmode="lin" valueType="num">
                                      <p:cBhvr additive="base">
                                        <p:cTn id="58" dur="20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2000" fill="hold"/>
                                        <p:tgtEl>
                                          <p:spTgt spid="16"/>
                                        </p:tgtEl>
                                        <p:attrNameLst>
                                          <p:attrName>ppt_x</p:attrName>
                                        </p:attrNameLst>
                                      </p:cBhvr>
                                      <p:tavLst>
                                        <p:tav tm="0">
                                          <p:val>
                                            <p:strVal val="#ppt_x"/>
                                          </p:val>
                                        </p:tav>
                                        <p:tav tm="100000">
                                          <p:val>
                                            <p:strVal val="#ppt_x"/>
                                          </p:val>
                                        </p:tav>
                                      </p:tavLst>
                                    </p:anim>
                                    <p:anim calcmode="lin" valueType="num">
                                      <p:cBhvr additive="base">
                                        <p:cTn id="62" dur="20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2000" fill="hold"/>
                                        <p:tgtEl>
                                          <p:spTgt spid="19"/>
                                        </p:tgtEl>
                                        <p:attrNameLst>
                                          <p:attrName>ppt_x</p:attrName>
                                        </p:attrNameLst>
                                      </p:cBhvr>
                                      <p:tavLst>
                                        <p:tav tm="0">
                                          <p:val>
                                            <p:strVal val="#ppt_x"/>
                                          </p:val>
                                        </p:tav>
                                        <p:tav tm="100000">
                                          <p:val>
                                            <p:strVal val="#ppt_x"/>
                                          </p:val>
                                        </p:tav>
                                      </p:tavLst>
                                    </p:anim>
                                    <p:anim calcmode="lin" valueType="num">
                                      <p:cBhvr additive="base">
                                        <p:cTn id="66"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3" grpId="0"/>
      <p:bldP spid="14" grpId="0"/>
      <p:bldP spid="19" grpId="0"/>
      <p:bldP spid="22" grpId="0" animBg="1"/>
      <p:bldP spid="23" grpId="0" animBg="1"/>
      <p:bldP spid="24" grpId="0"/>
      <p:bldP spid="25" grpId="0"/>
      <p:bldP spid="27" grpId="0" animBg="1"/>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CWO Designators</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7</a:t>
            </a:fld>
            <a:endParaRPr lang="en-US"/>
          </a:p>
        </p:txBody>
      </p:sp>
      <p:sp>
        <p:nvSpPr>
          <p:cNvPr id="10" name="Rectangle 7"/>
          <p:cNvSpPr txBox="1">
            <a:spLocks noChangeArrowheads="1"/>
          </p:cNvSpPr>
          <p:nvPr/>
        </p:nvSpPr>
        <p:spPr bwMode="auto">
          <a:xfrm>
            <a:off x="4827474" y="1378848"/>
            <a:ext cx="4127614" cy="451395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None/>
            </a:pPr>
            <a:r>
              <a:rPr lang="en-US" sz="1400" i="1" u="sng" dirty="0">
                <a:solidFill>
                  <a:srgbClr val="00030A"/>
                </a:solidFill>
              </a:rPr>
              <a:t>Line (GENERAL / STAFF)</a:t>
            </a:r>
            <a:endParaRPr lang="en-US" sz="1400" i="1" dirty="0"/>
          </a:p>
          <a:p>
            <a:pPr eaLnBrk="1" hangingPunct="1">
              <a:lnSpc>
                <a:spcPct val="80000"/>
              </a:lnSpc>
              <a:buNone/>
            </a:pPr>
            <a:r>
              <a:rPr lang="en-US" sz="1400" dirty="0">
                <a:solidFill>
                  <a:srgbClr val="00030A"/>
                </a:solidFill>
              </a:rPr>
              <a:t>741X   SHIP’S CLERK</a:t>
            </a:r>
          </a:p>
          <a:p>
            <a:pPr eaLnBrk="1" hangingPunct="1">
              <a:lnSpc>
                <a:spcPct val="80000"/>
              </a:lnSpc>
              <a:buNone/>
            </a:pPr>
            <a:r>
              <a:rPr lang="en-US" sz="1400" dirty="0"/>
              <a:t>752X   FOOD SERVICE WARRANT</a:t>
            </a:r>
            <a:endParaRPr lang="en-US" sz="1400" dirty="0">
              <a:solidFill>
                <a:srgbClr val="00B050"/>
              </a:solidFill>
            </a:endParaRPr>
          </a:p>
          <a:p>
            <a:pPr eaLnBrk="1" hangingPunct="1">
              <a:lnSpc>
                <a:spcPct val="80000"/>
              </a:lnSpc>
              <a:buNone/>
            </a:pPr>
            <a:r>
              <a:rPr lang="en-US" sz="1400" kern="0" dirty="0">
                <a:cs typeface="Arial" panose="020B0604020202020204" pitchFamily="34" charset="0"/>
              </a:rPr>
              <a:t>749X   SECURITY TECHNICIAN</a:t>
            </a:r>
          </a:p>
          <a:p>
            <a:pPr eaLnBrk="1" hangingPunct="1">
              <a:lnSpc>
                <a:spcPct val="80000"/>
              </a:lnSpc>
              <a:buNone/>
            </a:pPr>
            <a:endParaRPr lang="en-US" sz="1400" kern="0" dirty="0">
              <a:solidFill>
                <a:srgbClr val="00B050"/>
              </a:solidFill>
              <a:cs typeface="Arial" panose="020B0604020202020204" pitchFamily="34" charset="0"/>
            </a:endParaRPr>
          </a:p>
          <a:p>
            <a:pPr eaLnBrk="1" hangingPunct="1">
              <a:lnSpc>
                <a:spcPct val="80000"/>
              </a:lnSpc>
              <a:buNone/>
            </a:pPr>
            <a:r>
              <a:rPr lang="en-US" sz="1400" i="1" u="sng" dirty="0"/>
              <a:t>Line (INFO Warfare Community) </a:t>
            </a:r>
          </a:p>
          <a:p>
            <a:pPr eaLnBrk="1" hangingPunct="1">
              <a:lnSpc>
                <a:spcPct val="80000"/>
              </a:lnSpc>
              <a:buNone/>
            </a:pPr>
            <a:r>
              <a:rPr lang="en-US" sz="1400" dirty="0">
                <a:solidFill>
                  <a:srgbClr val="00030A"/>
                </a:solidFill>
              </a:rPr>
              <a:t>780X   OCEANOGRAPHY WARRANT</a:t>
            </a:r>
          </a:p>
          <a:p>
            <a:pPr eaLnBrk="1" hangingPunct="1">
              <a:lnSpc>
                <a:spcPct val="80000"/>
              </a:lnSpc>
              <a:buNone/>
            </a:pPr>
            <a:r>
              <a:rPr lang="en-US" sz="1400" dirty="0">
                <a:solidFill>
                  <a:srgbClr val="00030A"/>
                </a:solidFill>
              </a:rPr>
              <a:t>781X   CRYPTOLOGIC WARFARE TECHNICIAN</a:t>
            </a:r>
          </a:p>
          <a:p>
            <a:pPr eaLnBrk="1" hangingPunct="1">
              <a:lnSpc>
                <a:spcPct val="80000"/>
              </a:lnSpc>
              <a:buNone/>
            </a:pPr>
            <a:r>
              <a:rPr lang="en-US" sz="1400" dirty="0">
                <a:solidFill>
                  <a:srgbClr val="0000FF"/>
                </a:solidFill>
              </a:rPr>
              <a:t>782X   INFORMATION SYSTEMS TECHNICIAN</a:t>
            </a:r>
          </a:p>
          <a:p>
            <a:pPr eaLnBrk="1" hangingPunct="1">
              <a:lnSpc>
                <a:spcPct val="80000"/>
              </a:lnSpc>
              <a:buNone/>
            </a:pPr>
            <a:r>
              <a:rPr lang="en-US" sz="1400" dirty="0">
                <a:solidFill>
                  <a:srgbClr val="00030A"/>
                </a:solidFill>
              </a:rPr>
              <a:t>783X*   INTELLIGENCE TECHNICIAN</a:t>
            </a:r>
          </a:p>
          <a:p>
            <a:pPr lvl="1" eaLnBrk="1" hangingPunct="1">
              <a:lnSpc>
                <a:spcPct val="80000"/>
              </a:lnSpc>
              <a:buFont typeface="Wingdings" panose="05000000000000000000" pitchFamily="2" charset="2"/>
              <a:buChar char="§"/>
            </a:pPr>
            <a:r>
              <a:rPr lang="en-US" sz="1000" dirty="0">
                <a:solidFill>
                  <a:srgbClr val="00030A"/>
                </a:solidFill>
              </a:rPr>
              <a:t>CI/HUMINT</a:t>
            </a:r>
          </a:p>
          <a:p>
            <a:pPr lvl="1" eaLnBrk="1" hangingPunct="1">
              <a:lnSpc>
                <a:spcPct val="80000"/>
              </a:lnSpc>
              <a:buFont typeface="Wingdings" panose="05000000000000000000" pitchFamily="2" charset="2"/>
              <a:buChar char="§"/>
            </a:pPr>
            <a:r>
              <a:rPr lang="en-US" sz="1000" dirty="0">
                <a:solidFill>
                  <a:srgbClr val="00030A"/>
                </a:solidFill>
              </a:rPr>
              <a:t>GEOINT/Targeting</a:t>
            </a:r>
          </a:p>
          <a:p>
            <a:pPr lvl="1" eaLnBrk="1" hangingPunct="1">
              <a:lnSpc>
                <a:spcPct val="80000"/>
              </a:lnSpc>
              <a:buFont typeface="Wingdings" panose="05000000000000000000" pitchFamily="2" charset="2"/>
              <a:buChar char="§"/>
            </a:pPr>
            <a:r>
              <a:rPr lang="en-US" sz="1000" dirty="0">
                <a:solidFill>
                  <a:srgbClr val="00030A"/>
                </a:solidFill>
              </a:rPr>
              <a:t>OPINTEL</a:t>
            </a:r>
          </a:p>
          <a:p>
            <a:pPr eaLnBrk="1" hangingPunct="1">
              <a:lnSpc>
                <a:spcPct val="80000"/>
              </a:lnSpc>
              <a:buNone/>
            </a:pPr>
            <a:r>
              <a:rPr lang="en-US" sz="1400" dirty="0">
                <a:solidFill>
                  <a:srgbClr val="00030A"/>
                </a:solidFill>
              </a:rPr>
              <a:t>784X   CYBER WARRANT (WO1 Only)</a:t>
            </a:r>
          </a:p>
          <a:p>
            <a:pPr eaLnBrk="1" hangingPunct="1">
              <a:lnSpc>
                <a:spcPct val="80000"/>
              </a:lnSpc>
              <a:buNone/>
            </a:pPr>
            <a:endParaRPr lang="en-US" sz="1400" dirty="0">
              <a:solidFill>
                <a:srgbClr val="00030A"/>
              </a:solidFill>
            </a:endParaRPr>
          </a:p>
          <a:p>
            <a:pPr eaLnBrk="1" hangingPunct="1">
              <a:lnSpc>
                <a:spcPct val="80000"/>
              </a:lnSpc>
              <a:buNone/>
            </a:pPr>
            <a:endParaRPr lang="en-US" sz="1400" dirty="0">
              <a:solidFill>
                <a:srgbClr val="00030A"/>
              </a:solidFill>
            </a:endParaRPr>
          </a:p>
          <a:p>
            <a:pPr marL="120650" indent="-120650" eaLnBrk="1" hangingPunct="1">
              <a:lnSpc>
                <a:spcPct val="80000"/>
              </a:lnSpc>
              <a:buNone/>
            </a:pPr>
            <a:r>
              <a:rPr lang="en-US" sz="1400" dirty="0">
                <a:solidFill>
                  <a:srgbClr val="00030A"/>
                </a:solidFill>
              </a:rPr>
              <a:t>* Special Warfare (715X) and  Intelligence (783X) CWO applicants will be considered for selection into Core Competency Areas (CCA)</a:t>
            </a:r>
          </a:p>
        </p:txBody>
      </p:sp>
      <p:sp>
        <p:nvSpPr>
          <p:cNvPr id="11" name="Rectangle 7"/>
          <p:cNvSpPr txBox="1">
            <a:spLocks noChangeArrowheads="1"/>
          </p:cNvSpPr>
          <p:nvPr/>
        </p:nvSpPr>
        <p:spPr bwMode="auto">
          <a:xfrm>
            <a:off x="188912" y="1378848"/>
            <a:ext cx="4360017" cy="522515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pPr eaLnBrk="1" hangingPunct="1">
              <a:lnSpc>
                <a:spcPct val="80000"/>
              </a:lnSpc>
              <a:buFontTx/>
              <a:buNone/>
            </a:pPr>
            <a:r>
              <a:rPr lang="en-US" sz="1400" i="1" u="sng" dirty="0"/>
              <a:t>Line (SURFACE)</a:t>
            </a:r>
            <a:r>
              <a:rPr lang="en-US" sz="1400" i="1" dirty="0">
                <a:solidFill>
                  <a:srgbClr val="00030A"/>
                </a:solidFill>
              </a:rPr>
              <a:t>	</a:t>
            </a:r>
            <a:r>
              <a:rPr lang="en-US" sz="1400" i="1" dirty="0"/>
              <a:t>	</a:t>
            </a:r>
          </a:p>
          <a:p>
            <a:pPr eaLnBrk="1" hangingPunct="1">
              <a:lnSpc>
                <a:spcPct val="80000"/>
              </a:lnSpc>
              <a:buNone/>
            </a:pPr>
            <a:r>
              <a:rPr lang="en-US" sz="1400" dirty="0">
                <a:solidFill>
                  <a:srgbClr val="00030A"/>
                </a:solidFill>
              </a:rPr>
              <a:t>711X   BOATSWAIN</a:t>
            </a:r>
          </a:p>
          <a:p>
            <a:pPr eaLnBrk="1" hangingPunct="1">
              <a:lnSpc>
                <a:spcPct val="80000"/>
              </a:lnSpc>
              <a:buFontTx/>
              <a:buNone/>
            </a:pPr>
            <a:r>
              <a:rPr lang="en-US" sz="1400" dirty="0">
                <a:solidFill>
                  <a:srgbClr val="00030A"/>
                </a:solidFill>
              </a:rPr>
              <a:t>712X   OPERATIONS TECHNICIAN</a:t>
            </a:r>
          </a:p>
          <a:p>
            <a:pPr eaLnBrk="1" hangingPunct="1">
              <a:lnSpc>
                <a:spcPct val="80000"/>
              </a:lnSpc>
              <a:buFontTx/>
              <a:buNone/>
            </a:pPr>
            <a:r>
              <a:rPr lang="en-US" sz="1400" dirty="0">
                <a:solidFill>
                  <a:srgbClr val="00030A"/>
                </a:solidFill>
              </a:rPr>
              <a:t>713X   ENGINEERING/REPAIR TECHNICIAN</a:t>
            </a:r>
          </a:p>
          <a:p>
            <a:pPr eaLnBrk="1" hangingPunct="1">
              <a:lnSpc>
                <a:spcPct val="80000"/>
              </a:lnSpc>
              <a:buFontTx/>
              <a:buNone/>
            </a:pPr>
            <a:r>
              <a:rPr lang="en-US" sz="1400" dirty="0">
                <a:solidFill>
                  <a:srgbClr val="00030A"/>
                </a:solidFill>
              </a:rPr>
              <a:t>715X*   SPECIAL WARFARE TECHNICIAN</a:t>
            </a:r>
          </a:p>
          <a:p>
            <a:pPr lvl="1" eaLnBrk="1" hangingPunct="1">
              <a:lnSpc>
                <a:spcPct val="80000"/>
              </a:lnSpc>
              <a:buFont typeface="Wingdings" panose="05000000000000000000" pitchFamily="2" charset="2"/>
              <a:buChar char="§"/>
            </a:pPr>
            <a:r>
              <a:rPr lang="en-US" sz="1000" dirty="0">
                <a:solidFill>
                  <a:srgbClr val="00030A"/>
                </a:solidFill>
              </a:rPr>
              <a:t>Core</a:t>
            </a:r>
          </a:p>
          <a:p>
            <a:pPr lvl="1" eaLnBrk="1" hangingPunct="1">
              <a:lnSpc>
                <a:spcPct val="80000"/>
              </a:lnSpc>
              <a:buFont typeface="Wingdings" panose="05000000000000000000" pitchFamily="2" charset="2"/>
              <a:buChar char="§"/>
            </a:pPr>
            <a:r>
              <a:rPr lang="en-US" sz="1000" dirty="0">
                <a:solidFill>
                  <a:srgbClr val="00030A"/>
                </a:solidFill>
              </a:rPr>
              <a:t>Undersea</a:t>
            </a:r>
            <a:endParaRPr lang="en-US" sz="1400" dirty="0">
              <a:solidFill>
                <a:srgbClr val="00030A"/>
              </a:solidFill>
            </a:endParaRPr>
          </a:p>
          <a:p>
            <a:pPr eaLnBrk="1" hangingPunct="1">
              <a:lnSpc>
                <a:spcPct val="80000"/>
              </a:lnSpc>
              <a:buFontTx/>
              <a:buNone/>
            </a:pPr>
            <a:r>
              <a:rPr lang="en-US" sz="1400" dirty="0">
                <a:solidFill>
                  <a:srgbClr val="00030A"/>
                </a:solidFill>
              </a:rPr>
              <a:t>717X   NAVAL SPECIAL WARFARE COMBAT CREWMAN</a:t>
            </a:r>
          </a:p>
          <a:p>
            <a:pPr eaLnBrk="1" hangingPunct="1">
              <a:lnSpc>
                <a:spcPct val="80000"/>
              </a:lnSpc>
              <a:buNone/>
            </a:pPr>
            <a:r>
              <a:rPr lang="en-US" sz="1400" dirty="0">
                <a:solidFill>
                  <a:srgbClr val="00030A"/>
                </a:solidFill>
              </a:rPr>
              <a:t>718X   ELECTRONICS TECHNICIAN</a:t>
            </a:r>
          </a:p>
          <a:p>
            <a:pPr eaLnBrk="1" hangingPunct="1">
              <a:lnSpc>
                <a:spcPct val="80000"/>
              </a:lnSpc>
              <a:buNone/>
            </a:pPr>
            <a:endParaRPr lang="en-US" sz="1400" i="1" dirty="0"/>
          </a:p>
          <a:p>
            <a:pPr eaLnBrk="1" hangingPunct="1">
              <a:lnSpc>
                <a:spcPct val="80000"/>
              </a:lnSpc>
              <a:buNone/>
            </a:pPr>
            <a:r>
              <a:rPr lang="en-US" sz="1400" i="1" u="sng" dirty="0">
                <a:solidFill>
                  <a:srgbClr val="00B050"/>
                </a:solidFill>
              </a:rPr>
              <a:t>Line (SUB / NUCLEAR)</a:t>
            </a:r>
            <a:r>
              <a:rPr lang="en-US" sz="1400" i="1" dirty="0">
                <a:solidFill>
                  <a:srgbClr val="00B050"/>
                </a:solidFill>
              </a:rPr>
              <a:t>		</a:t>
            </a:r>
          </a:p>
          <a:p>
            <a:pPr eaLnBrk="1" hangingPunct="1">
              <a:lnSpc>
                <a:spcPct val="80000"/>
              </a:lnSpc>
              <a:buNone/>
            </a:pPr>
            <a:r>
              <a:rPr lang="en-US" sz="1400" dirty="0">
                <a:solidFill>
                  <a:srgbClr val="00B050"/>
                </a:solidFill>
              </a:rPr>
              <a:t>720X   DIVING OFFICER</a:t>
            </a:r>
          </a:p>
          <a:p>
            <a:pPr eaLnBrk="1" hangingPunct="1">
              <a:lnSpc>
                <a:spcPct val="80000"/>
              </a:lnSpc>
              <a:buNone/>
            </a:pPr>
            <a:r>
              <a:rPr lang="en-US" sz="1400" dirty="0">
                <a:solidFill>
                  <a:srgbClr val="00B050"/>
                </a:solidFill>
              </a:rPr>
              <a:t>726X   ORDNANCE TECHNICIAN</a:t>
            </a:r>
          </a:p>
          <a:p>
            <a:pPr eaLnBrk="1" hangingPunct="1">
              <a:lnSpc>
                <a:spcPct val="80000"/>
              </a:lnSpc>
              <a:buNone/>
            </a:pPr>
            <a:r>
              <a:rPr lang="en-US" sz="1400" dirty="0">
                <a:solidFill>
                  <a:srgbClr val="00B050"/>
                </a:solidFill>
              </a:rPr>
              <a:t>728X   ACOUSTIC TECHNICIAN</a:t>
            </a:r>
          </a:p>
          <a:p>
            <a:pPr eaLnBrk="1" hangingPunct="1">
              <a:lnSpc>
                <a:spcPct val="80000"/>
              </a:lnSpc>
              <a:buNone/>
            </a:pPr>
            <a:endParaRPr lang="en-US" sz="1400" dirty="0">
              <a:solidFill>
                <a:srgbClr val="00030A"/>
              </a:solidFill>
            </a:endParaRPr>
          </a:p>
          <a:p>
            <a:pPr eaLnBrk="1" hangingPunct="1">
              <a:lnSpc>
                <a:spcPct val="80000"/>
              </a:lnSpc>
              <a:buFontTx/>
              <a:buNone/>
            </a:pPr>
            <a:r>
              <a:rPr lang="en-US" sz="1400" i="1" u="sng" dirty="0"/>
              <a:t>Line (AVIATION)</a:t>
            </a:r>
            <a:endParaRPr lang="en-US" sz="1400" i="1" dirty="0"/>
          </a:p>
          <a:p>
            <a:pPr eaLnBrk="1" hangingPunct="1">
              <a:lnSpc>
                <a:spcPct val="80000"/>
              </a:lnSpc>
              <a:buFontTx/>
              <a:buNone/>
            </a:pPr>
            <a:r>
              <a:rPr lang="en-US" sz="1400" i="1" dirty="0"/>
              <a:t>7</a:t>
            </a:r>
            <a:r>
              <a:rPr lang="en-US" sz="1400" dirty="0">
                <a:solidFill>
                  <a:srgbClr val="00030A"/>
                </a:solidFill>
              </a:rPr>
              <a:t>31X   BOATSWAIN</a:t>
            </a:r>
          </a:p>
          <a:p>
            <a:pPr eaLnBrk="1" hangingPunct="1">
              <a:lnSpc>
                <a:spcPct val="80000"/>
              </a:lnSpc>
              <a:buFontTx/>
              <a:buNone/>
            </a:pPr>
            <a:r>
              <a:rPr lang="en-US" sz="1400" dirty="0">
                <a:solidFill>
                  <a:srgbClr val="00030A"/>
                </a:solidFill>
              </a:rPr>
              <a:t>732X   OPERATIONS TECHNICIAN</a:t>
            </a:r>
          </a:p>
          <a:p>
            <a:pPr eaLnBrk="1" hangingPunct="1">
              <a:lnSpc>
                <a:spcPct val="80000"/>
              </a:lnSpc>
              <a:buNone/>
            </a:pPr>
            <a:r>
              <a:rPr lang="en-US" sz="1400" dirty="0">
                <a:solidFill>
                  <a:srgbClr val="00030A"/>
                </a:solidFill>
              </a:rPr>
              <a:t>733X   MAINTENANCE TECHNICIAN</a:t>
            </a:r>
            <a:endParaRPr lang="en-US" sz="1400" dirty="0">
              <a:solidFill>
                <a:srgbClr val="3333CC"/>
              </a:solidFill>
            </a:endParaRPr>
          </a:p>
          <a:p>
            <a:pPr eaLnBrk="1" hangingPunct="1">
              <a:lnSpc>
                <a:spcPct val="80000"/>
              </a:lnSpc>
              <a:buFontTx/>
              <a:buNone/>
            </a:pPr>
            <a:r>
              <a:rPr lang="en-US" sz="1400" dirty="0">
                <a:solidFill>
                  <a:srgbClr val="00030A"/>
                </a:solidFill>
              </a:rPr>
              <a:t>736X   ORDNANCE TECHNICIAN</a:t>
            </a:r>
          </a:p>
          <a:p>
            <a:pPr eaLnBrk="1" hangingPunct="1">
              <a:lnSpc>
                <a:spcPct val="80000"/>
              </a:lnSpc>
              <a:buFontTx/>
              <a:buNone/>
            </a:pPr>
            <a:endParaRPr lang="en-US" sz="1400" dirty="0">
              <a:solidFill>
                <a:srgbClr val="00030A"/>
              </a:solidFill>
            </a:endParaRPr>
          </a:p>
          <a:p>
            <a:pPr eaLnBrk="1" hangingPunct="1">
              <a:lnSpc>
                <a:spcPct val="80000"/>
              </a:lnSpc>
              <a:buNone/>
            </a:pPr>
            <a:r>
              <a:rPr lang="en-US" sz="1400" i="1" u="sng" dirty="0"/>
              <a:t>Line (AVIATION UNMANNED AIRCRAFT)</a:t>
            </a:r>
            <a:endParaRPr lang="en-US" sz="1400" i="1" dirty="0"/>
          </a:p>
          <a:p>
            <a:pPr eaLnBrk="1" hangingPunct="1">
              <a:lnSpc>
                <a:spcPct val="80000"/>
              </a:lnSpc>
              <a:buFontTx/>
              <a:buNone/>
            </a:pPr>
            <a:r>
              <a:rPr lang="en-US" sz="1400" dirty="0">
                <a:solidFill>
                  <a:srgbClr val="00030A"/>
                </a:solidFill>
              </a:rPr>
              <a:t>737X   AERIAL VEHICLE OPERATOR (OCS WO1) </a:t>
            </a: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a:p>
            <a:pPr eaLnBrk="1" hangingPunct="1">
              <a:lnSpc>
                <a:spcPct val="80000"/>
              </a:lnSpc>
              <a:buFont typeface="Wingdings" pitchFamily="2" charset="2"/>
              <a:buNone/>
            </a:pPr>
            <a:endParaRPr lang="en-US" sz="1000" kern="0" dirty="0">
              <a:solidFill>
                <a:srgbClr val="3333CC"/>
              </a:solidFill>
              <a:cs typeface="Arial" panose="020B0604020202020204" pitchFamily="34" charset="0"/>
            </a:endParaRPr>
          </a:p>
        </p:txBody>
      </p:sp>
    </p:spTree>
    <p:extLst>
      <p:ext uri="{BB962C8B-B14F-4D97-AF65-F5344CB8AC3E}">
        <p14:creationId xmlns:p14="http://schemas.microsoft.com/office/powerpoint/2010/main" val="156430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0"/>
          </p:nvPr>
        </p:nvSpPr>
        <p:spPr>
          <a:noFill/>
        </p:spPr>
        <p:txBody>
          <a:bodyPr/>
          <a:lstStyle/>
          <a:p>
            <a:fld id="{B0BB38EC-F85E-46FB-A8B0-130705254437}" type="slidenum">
              <a:rPr lang="en-US" smtClean="0"/>
              <a:pPr/>
              <a:t>8</a:t>
            </a:fld>
            <a:endParaRPr lang="en-US"/>
          </a:p>
        </p:txBody>
      </p:sp>
      <p:sp>
        <p:nvSpPr>
          <p:cNvPr id="6" name="Content Placeholder 5"/>
          <p:cNvSpPr>
            <a:spLocks noGrp="1"/>
          </p:cNvSpPr>
          <p:nvPr>
            <p:ph idx="1"/>
          </p:nvPr>
        </p:nvSpPr>
        <p:spPr>
          <a:xfrm>
            <a:off x="117600" y="1449486"/>
            <a:ext cx="8895663" cy="4651179"/>
          </a:xfrm>
        </p:spPr>
        <p:txBody>
          <a:bodyPr>
            <a:normAutofit fontScale="92500" lnSpcReduction="10000"/>
          </a:bodyPr>
          <a:lstStyle/>
          <a:p>
            <a:pPr marL="0" indent="0" algn="ctr">
              <a:buNone/>
            </a:pPr>
            <a:r>
              <a:rPr lang="en-US" b="1" i="1" dirty="0"/>
              <a:t>Consider these questions of yourself: because we will.</a:t>
            </a:r>
          </a:p>
          <a:p>
            <a:pPr>
              <a:buFont typeface="Arial" panose="020B0604020202020204" pitchFamily="34" charset="0"/>
              <a:buChar char="•"/>
            </a:pPr>
            <a:endParaRPr lang="en-US" sz="2200" i="1" dirty="0"/>
          </a:p>
          <a:p>
            <a:r>
              <a:rPr lang="en-US" sz="2200" dirty="0"/>
              <a:t>Why do you want to be an Officer?</a:t>
            </a:r>
          </a:p>
          <a:p>
            <a:r>
              <a:rPr lang="en-US" sz="2200" dirty="0"/>
              <a:t>Is the LDO/CWO Program the right career choice for me?</a:t>
            </a:r>
          </a:p>
          <a:p>
            <a:r>
              <a:rPr lang="en-US" sz="2200" dirty="0"/>
              <a:t>Do you value people of all backgrounds and realize their importance as our greatest asset?</a:t>
            </a:r>
          </a:p>
          <a:p>
            <a:pPr>
              <a:buFont typeface="Arial" panose="020B0604020202020204" pitchFamily="34" charset="0"/>
              <a:buChar char="•"/>
            </a:pPr>
            <a:r>
              <a:rPr lang="en-US" sz="2200" dirty="0"/>
              <a:t>Does the chain of command seek your input? Are you the go-to Sailor?</a:t>
            </a:r>
          </a:p>
          <a:p>
            <a:pPr>
              <a:buFont typeface="Arial" panose="020B0604020202020204" pitchFamily="34" charset="0"/>
              <a:buChar char="•"/>
            </a:pPr>
            <a:r>
              <a:rPr lang="en-US" sz="2200" dirty="0"/>
              <a:t>Are you the supervisor for important evolutions? </a:t>
            </a:r>
          </a:p>
          <a:p>
            <a:pPr>
              <a:buFont typeface="Arial" panose="020B0604020202020204" pitchFamily="34" charset="0"/>
              <a:buChar char="•"/>
            </a:pPr>
            <a:r>
              <a:rPr lang="en-US" sz="2200" dirty="0"/>
              <a:t>Do you tell people to wait while you check the references? </a:t>
            </a:r>
          </a:p>
          <a:p>
            <a:pPr>
              <a:buFont typeface="Arial" panose="020B0604020202020204" pitchFamily="34" charset="0"/>
              <a:buChar char="•"/>
            </a:pPr>
            <a:r>
              <a:rPr lang="en-US" sz="2200" dirty="0"/>
              <a:t>Do you speak up when you see something wrong?</a:t>
            </a:r>
          </a:p>
          <a:p>
            <a:pPr>
              <a:buFont typeface="Arial" panose="020B0604020202020204" pitchFamily="34" charset="0"/>
              <a:buChar char="•"/>
            </a:pPr>
            <a:r>
              <a:rPr lang="en-US" sz="2200" dirty="0"/>
              <a:t>Are you comfortable working beyond your rate?</a:t>
            </a:r>
          </a:p>
          <a:p>
            <a:pPr>
              <a:buFont typeface="Arial" panose="020B0604020202020204" pitchFamily="34" charset="0"/>
              <a:buChar char="•"/>
            </a:pPr>
            <a:r>
              <a:rPr lang="en-US" sz="2200" dirty="0"/>
              <a:t>Are you worldwide assignable? Does your family know what that means?</a:t>
            </a:r>
          </a:p>
          <a:p>
            <a:pPr marL="0" indent="0">
              <a:buNone/>
            </a:pPr>
            <a:endParaRPr lang="en-US" sz="2200" dirty="0"/>
          </a:p>
        </p:txBody>
      </p:sp>
      <p:sp>
        <p:nvSpPr>
          <p:cNvPr id="7" name="Rectangle 3"/>
          <p:cNvSpPr txBox="1">
            <a:spLocks noChangeArrowheads="1"/>
          </p:cNvSpPr>
          <p:nvPr/>
        </p:nvSpPr>
        <p:spPr>
          <a:xfrm>
            <a:off x="2307663" y="159496"/>
            <a:ext cx="6705600" cy="990600"/>
          </a:xfrm>
          <a:prstGeom prst="rect">
            <a:avLst/>
          </a:prstGeom>
        </p:spPr>
        <p:txBody>
          <a:bodyPr/>
          <a:lstStyle>
            <a:lvl1pPr algn="r" defTabSz="914400" rtl="0" eaLnBrk="1" latinLnBrk="0" hangingPunct="1">
              <a:spcBef>
                <a:spcPct val="0"/>
              </a:spcBef>
              <a:buNone/>
              <a:defRPr sz="3200" i="1" kern="1200" baseline="0">
                <a:solidFill>
                  <a:schemeClr val="tx1"/>
                </a:solidFill>
                <a:latin typeface="+mj-lt"/>
                <a:ea typeface="+mj-ea"/>
                <a:cs typeface="+mj-cs"/>
              </a:defRPr>
            </a:lvl1pPr>
          </a:lstStyle>
          <a:p>
            <a:r>
              <a:rPr lang="en-US" altLang="en-US" b="1" dirty="0">
                <a:solidFill>
                  <a:srgbClr val="002060"/>
                </a:solidFill>
                <a:latin typeface="Arial" panose="020B0604020202020204" pitchFamily="34" charset="0"/>
                <a:cs typeface="Arial" panose="020B0604020202020204" pitchFamily="34" charset="0"/>
              </a:rPr>
              <a:t>Be Truthful to Yourself!!</a:t>
            </a:r>
          </a:p>
          <a:p>
            <a:r>
              <a:rPr lang="en-US" altLang="en-US" sz="1800" b="1" dirty="0">
                <a:solidFill>
                  <a:srgbClr val="002060"/>
                </a:solidFill>
                <a:latin typeface="Arial" panose="020B0604020202020204" pitchFamily="34" charset="0"/>
                <a:cs typeface="Arial" panose="020B0604020202020204" pitchFamily="34" charset="0"/>
              </a:rPr>
              <a:t>(The LDO/CWO program NEEDS the most reliable people!)</a:t>
            </a:r>
          </a:p>
        </p:txBody>
      </p:sp>
      <p:sp>
        <p:nvSpPr>
          <p:cNvPr id="8" name="Text Box 9"/>
          <p:cNvSpPr txBox="1">
            <a:spLocks noChangeArrowheads="1"/>
          </p:cNvSpPr>
          <p:nvPr/>
        </p:nvSpPr>
        <p:spPr bwMode="auto">
          <a:xfrm>
            <a:off x="389965" y="6352193"/>
            <a:ext cx="8229600" cy="338554"/>
          </a:xfrm>
          <a:prstGeom prst="rect">
            <a:avLst/>
          </a:prstGeom>
          <a:solidFill>
            <a:srgbClr val="000099"/>
          </a:solidFill>
          <a:ln w="12700">
            <a:solidFill>
              <a:schemeClr val="tx1"/>
            </a:solidFill>
            <a:miter lim="800000"/>
            <a:headEnd type="none" w="sm" len="sm"/>
            <a:tailEnd type="none" w="sm" len="sm"/>
          </a:ln>
        </p:spPr>
        <p:txBody>
          <a:bodyPr wrap="square">
            <a:spAutoFit/>
          </a:bodyPr>
          <a:lstStyle>
            <a:lvl1pPr eaLnBrk="0" hangingPunct="0">
              <a:spcBef>
                <a:spcPct val="20000"/>
              </a:spcBef>
              <a:buClr>
                <a:srgbClr val="222268"/>
              </a:buClr>
              <a:buSzPct val="100000"/>
              <a:buFont typeface="Wingdings" pitchFamily="2" charset="2"/>
              <a:buChar char="§"/>
              <a:defRPr sz="24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algn="ctr" eaLnBrk="1" hangingPunct="1">
              <a:lnSpc>
                <a:spcPct val="80000"/>
              </a:lnSpc>
              <a:spcBef>
                <a:spcPct val="0"/>
              </a:spcBef>
              <a:buClr>
                <a:srgbClr val="000000"/>
              </a:buClr>
              <a:buSzTx/>
              <a:buFontTx/>
              <a:buNone/>
            </a:pPr>
            <a:r>
              <a:rPr lang="en-US" altLang="en-US" sz="2000" dirty="0">
                <a:solidFill>
                  <a:schemeClr val="bg1"/>
                </a:solidFill>
              </a:rPr>
              <a:t>Have you actually discussed this program with your family?</a:t>
            </a:r>
          </a:p>
        </p:txBody>
      </p:sp>
      <p:sp>
        <p:nvSpPr>
          <p:cNvPr id="9" name="TextBox 8"/>
          <p:cNvSpPr txBox="1"/>
          <p:nvPr/>
        </p:nvSpPr>
        <p:spPr>
          <a:xfrm>
            <a:off x="8225868" y="1218464"/>
            <a:ext cx="787395" cy="246221"/>
          </a:xfrm>
          <a:prstGeom prst="rect">
            <a:avLst/>
          </a:prstGeom>
          <a:noFill/>
        </p:spPr>
        <p:txBody>
          <a:bodyPr wrap="none" rtlCol="0">
            <a:spAutoFit/>
          </a:bodyPr>
          <a:lstStyle/>
          <a:p>
            <a:r>
              <a:rPr lang="en-US" sz="1000" dirty="0">
                <a:solidFill>
                  <a:srgbClr val="0070C0"/>
                </a:solidFill>
              </a:rPr>
              <a:t>PERS-422</a:t>
            </a:r>
          </a:p>
        </p:txBody>
      </p:sp>
    </p:spTree>
    <p:extLst>
      <p:ext uri="{BB962C8B-B14F-4D97-AF65-F5344CB8AC3E}">
        <p14:creationId xmlns:p14="http://schemas.microsoft.com/office/powerpoint/2010/main" val="153962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60163" y="-22755"/>
            <a:ext cx="7645400" cy="1143000"/>
          </a:xfrm>
        </p:spPr>
        <p:txBody>
          <a:bodyPr/>
          <a:lstStyle/>
          <a:p>
            <a:r>
              <a:rPr lang="en-US" i="0" dirty="0"/>
              <a:t>Nuclear Power LDO</a:t>
            </a:r>
            <a:br>
              <a:rPr lang="en-US" dirty="0"/>
            </a:br>
            <a:r>
              <a:rPr lang="en-US" dirty="0"/>
              <a:t>Program</a:t>
            </a:r>
          </a:p>
        </p:txBody>
      </p:sp>
      <p:sp>
        <p:nvSpPr>
          <p:cNvPr id="3075" name="Slide Number Placeholder 3"/>
          <p:cNvSpPr>
            <a:spLocks noGrp="1"/>
          </p:cNvSpPr>
          <p:nvPr>
            <p:ph type="sldNum" sz="quarter" idx="10"/>
          </p:nvPr>
        </p:nvSpPr>
        <p:spPr>
          <a:noFill/>
        </p:spPr>
        <p:txBody>
          <a:bodyPr/>
          <a:lstStyle/>
          <a:p>
            <a:fld id="{B0BB38EC-F85E-46FB-A8B0-130705254437}" type="slidenum">
              <a:rPr lang="en-US" smtClean="0"/>
              <a:pPr/>
              <a:t>9</a:t>
            </a:fld>
            <a:endParaRPr lang="en-US"/>
          </a:p>
        </p:txBody>
      </p:sp>
      <p:sp>
        <p:nvSpPr>
          <p:cNvPr id="5" name="Rectangle 4"/>
          <p:cNvSpPr>
            <a:spLocks noChangeArrowheads="1"/>
          </p:cNvSpPr>
          <p:nvPr/>
        </p:nvSpPr>
        <p:spPr bwMode="auto">
          <a:xfrm>
            <a:off x="1315242" y="6420708"/>
            <a:ext cx="6634957" cy="366584"/>
          </a:xfrm>
          <a:prstGeom prst="rect">
            <a:avLst/>
          </a:prstGeom>
          <a:solidFill>
            <a:srgbClr val="000066"/>
          </a:solidFill>
          <a:ln w="9525">
            <a:solidFill>
              <a:schemeClr val="tx1"/>
            </a:solidFill>
            <a:miter lim="800000"/>
            <a:headEnd/>
            <a:tailEnd/>
          </a:ln>
        </p:spPr>
        <p:txBody>
          <a:bodyPr anchor="ctr"/>
          <a:lstStyle/>
          <a:p>
            <a:pPr lvl="0" eaLnBrk="0" hangingPunct="0"/>
            <a:r>
              <a:rPr lang="en-US" kern="0" dirty="0">
                <a:solidFill>
                  <a:srgbClr val="FFFF66"/>
                </a:solidFill>
                <a:latin typeface="+mn-lt"/>
                <a:cs typeface="Times New Roman"/>
              </a:rPr>
              <a:t>Duty Stations Available Around the World</a:t>
            </a:r>
            <a:endParaRPr lang="en-US" dirty="0">
              <a:solidFill>
                <a:srgbClr val="FFFF66"/>
              </a:solidFill>
              <a:latin typeface="+mn-lt"/>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69" y="1636565"/>
            <a:ext cx="6264731" cy="3658521"/>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harpenSoften amount="74000"/>
                    </a14:imgEffect>
                  </a14:imgLayer>
                </a14:imgProps>
              </a:ext>
              <a:ext uri="{28A0092B-C50C-407E-A947-70E740481C1C}">
                <a14:useLocalDpi xmlns:a14="http://schemas.microsoft.com/office/drawing/2010/main" val="0"/>
              </a:ext>
            </a:extLst>
          </a:blip>
          <a:stretch>
            <a:fillRect/>
          </a:stretch>
        </p:blipFill>
        <p:spPr>
          <a:xfrm>
            <a:off x="250546" y="3476589"/>
            <a:ext cx="1103355" cy="584154"/>
          </a:xfrm>
          <a:prstGeom prst="rect">
            <a:avLst/>
          </a:prstGeom>
        </p:spPr>
      </p:pic>
      <p:sp>
        <p:nvSpPr>
          <p:cNvPr id="3" name="5-Point Star 2"/>
          <p:cNvSpPr/>
          <p:nvPr/>
        </p:nvSpPr>
        <p:spPr bwMode="auto">
          <a:xfrm>
            <a:off x="1786467" y="1605486"/>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4" name="TextBox 3"/>
          <p:cNvSpPr txBox="1"/>
          <p:nvPr/>
        </p:nvSpPr>
        <p:spPr>
          <a:xfrm>
            <a:off x="267755" y="1257890"/>
            <a:ext cx="1921934" cy="1785104"/>
          </a:xfrm>
          <a:prstGeom prst="rect">
            <a:avLst/>
          </a:prstGeom>
          <a:noFill/>
        </p:spPr>
        <p:txBody>
          <a:bodyPr wrap="square" rtlCol="0">
            <a:spAutoFit/>
          </a:bodyPr>
          <a:lstStyle/>
          <a:p>
            <a:r>
              <a:rPr lang="en-US" sz="1400" u="sng" dirty="0"/>
              <a:t>Puget Sound</a:t>
            </a:r>
          </a:p>
          <a:p>
            <a:r>
              <a:rPr lang="en-US" sz="1200" b="0" dirty="0"/>
              <a:t>PSNSY</a:t>
            </a:r>
          </a:p>
          <a:p>
            <a:r>
              <a:rPr lang="en-US" sz="1200" b="0" dirty="0"/>
              <a:t>TRF</a:t>
            </a:r>
          </a:p>
          <a:p>
            <a:r>
              <a:rPr lang="en-US" sz="1200" b="0" dirty="0"/>
              <a:t>TTF</a:t>
            </a:r>
          </a:p>
          <a:p>
            <a:r>
              <a:rPr lang="en-US" sz="1200" b="0" dirty="0"/>
              <a:t>COMSUBRON</a:t>
            </a:r>
            <a:endParaRPr lang="en-US" sz="1100" b="0" dirty="0"/>
          </a:p>
          <a:p>
            <a:r>
              <a:rPr lang="en-US" sz="1200" b="0" dirty="0"/>
              <a:t>NR Field Office</a:t>
            </a:r>
          </a:p>
          <a:p>
            <a:r>
              <a:rPr lang="en-US" sz="1200" b="0" dirty="0"/>
              <a:t>CVN</a:t>
            </a:r>
          </a:p>
          <a:p>
            <a:r>
              <a:rPr lang="en-US" sz="1200" b="0" dirty="0"/>
              <a:t>SSBN</a:t>
            </a:r>
          </a:p>
          <a:p>
            <a:r>
              <a:rPr lang="en-US" sz="1200" b="0" dirty="0"/>
              <a:t>SSN</a:t>
            </a:r>
          </a:p>
        </p:txBody>
      </p:sp>
      <p:sp>
        <p:nvSpPr>
          <p:cNvPr id="11" name="TextBox 10"/>
          <p:cNvSpPr txBox="1"/>
          <p:nvPr/>
        </p:nvSpPr>
        <p:spPr>
          <a:xfrm>
            <a:off x="-158744" y="4059200"/>
            <a:ext cx="1921934" cy="1231106"/>
          </a:xfrm>
          <a:prstGeom prst="rect">
            <a:avLst/>
          </a:prstGeom>
          <a:noFill/>
        </p:spPr>
        <p:txBody>
          <a:bodyPr wrap="square" rtlCol="0">
            <a:spAutoFit/>
          </a:bodyPr>
          <a:lstStyle/>
          <a:p>
            <a:r>
              <a:rPr lang="en-US" sz="1400" u="sng" dirty="0"/>
              <a:t>Pearl Harbor</a:t>
            </a:r>
          </a:p>
          <a:p>
            <a:r>
              <a:rPr lang="en-US" sz="1200" b="0" dirty="0"/>
              <a:t>PHNSY</a:t>
            </a:r>
          </a:p>
          <a:p>
            <a:r>
              <a:rPr lang="en-US" sz="1200" b="0" dirty="0"/>
              <a:t>COMSUBPAC</a:t>
            </a:r>
          </a:p>
          <a:p>
            <a:r>
              <a:rPr lang="en-US" sz="1200" b="0" dirty="0"/>
              <a:t>COMSUBRON</a:t>
            </a:r>
          </a:p>
          <a:p>
            <a:r>
              <a:rPr lang="en-US" sz="1200" b="0" dirty="0"/>
              <a:t>NR Field Office</a:t>
            </a:r>
          </a:p>
          <a:p>
            <a:r>
              <a:rPr lang="en-US" sz="1200" b="0" dirty="0"/>
              <a:t>SSN</a:t>
            </a:r>
            <a:endParaRPr lang="en-US" sz="1100" b="0" dirty="0"/>
          </a:p>
        </p:txBody>
      </p:sp>
      <p:sp>
        <p:nvSpPr>
          <p:cNvPr id="12" name="5-Point Star 11"/>
          <p:cNvSpPr/>
          <p:nvPr/>
        </p:nvSpPr>
        <p:spPr bwMode="auto">
          <a:xfrm>
            <a:off x="473769" y="3375724"/>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13" name="5-Point Star 12"/>
          <p:cNvSpPr/>
          <p:nvPr/>
        </p:nvSpPr>
        <p:spPr bwMode="auto">
          <a:xfrm>
            <a:off x="1789921" y="3591624"/>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14" name="TextBox 13"/>
          <p:cNvSpPr txBox="1"/>
          <p:nvPr/>
        </p:nvSpPr>
        <p:spPr>
          <a:xfrm>
            <a:off x="1199602" y="4158916"/>
            <a:ext cx="1921934" cy="1600438"/>
          </a:xfrm>
          <a:prstGeom prst="rect">
            <a:avLst/>
          </a:prstGeom>
          <a:noFill/>
        </p:spPr>
        <p:txBody>
          <a:bodyPr wrap="square" rtlCol="0">
            <a:spAutoFit/>
          </a:bodyPr>
          <a:lstStyle/>
          <a:p>
            <a:r>
              <a:rPr lang="en-US" sz="1400" u="sng" dirty="0"/>
              <a:t>San Diego</a:t>
            </a:r>
          </a:p>
          <a:p>
            <a:r>
              <a:rPr lang="en-US" sz="1200" b="0" dirty="0"/>
              <a:t>CNAF</a:t>
            </a:r>
          </a:p>
          <a:p>
            <a:r>
              <a:rPr lang="en-US" sz="1200" b="0" dirty="0"/>
              <a:t>COMSUBRON</a:t>
            </a:r>
          </a:p>
          <a:p>
            <a:r>
              <a:rPr lang="en-US" sz="1200" b="0" dirty="0"/>
              <a:t>CVN</a:t>
            </a:r>
          </a:p>
          <a:p>
            <a:r>
              <a:rPr lang="en-US" sz="1200" b="0" dirty="0"/>
              <a:t>NR Field Office</a:t>
            </a:r>
          </a:p>
          <a:p>
            <a:r>
              <a:rPr lang="en-US" sz="1200" b="0" dirty="0"/>
              <a:t>SWRMC</a:t>
            </a:r>
          </a:p>
          <a:p>
            <a:r>
              <a:rPr lang="en-US" sz="1200" b="0" dirty="0"/>
              <a:t>SSN</a:t>
            </a:r>
          </a:p>
          <a:p>
            <a:r>
              <a:rPr lang="en-US" sz="1200" b="0" dirty="0"/>
              <a:t>Dry Dock</a:t>
            </a:r>
            <a:endParaRPr lang="en-US" sz="1100" b="0" dirty="0"/>
          </a:p>
        </p:txBody>
      </p:sp>
      <p:sp>
        <p:nvSpPr>
          <p:cNvPr id="15" name="5-Point Star 14"/>
          <p:cNvSpPr/>
          <p:nvPr/>
        </p:nvSpPr>
        <p:spPr bwMode="auto">
          <a:xfrm>
            <a:off x="2946407" y="2326349"/>
            <a:ext cx="152396" cy="154403"/>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16" name="TextBox 15"/>
          <p:cNvSpPr txBox="1"/>
          <p:nvPr/>
        </p:nvSpPr>
        <p:spPr>
          <a:xfrm>
            <a:off x="1836209" y="2429950"/>
            <a:ext cx="2413069" cy="492443"/>
          </a:xfrm>
          <a:prstGeom prst="rect">
            <a:avLst/>
          </a:prstGeom>
          <a:noFill/>
        </p:spPr>
        <p:txBody>
          <a:bodyPr wrap="square" rtlCol="0">
            <a:spAutoFit/>
          </a:bodyPr>
          <a:lstStyle/>
          <a:p>
            <a:r>
              <a:rPr lang="en-US" sz="1400" u="sng" dirty="0"/>
              <a:t>Idaho</a:t>
            </a:r>
          </a:p>
          <a:p>
            <a:r>
              <a:rPr lang="en-US" sz="1200" b="0" dirty="0"/>
              <a:t>Naval Research Facility Idaho</a:t>
            </a:r>
          </a:p>
        </p:txBody>
      </p:sp>
      <p:sp>
        <p:nvSpPr>
          <p:cNvPr id="18" name="TextBox 17"/>
          <p:cNvSpPr txBox="1"/>
          <p:nvPr/>
        </p:nvSpPr>
        <p:spPr>
          <a:xfrm>
            <a:off x="5115890" y="2923993"/>
            <a:ext cx="1973790" cy="677108"/>
          </a:xfrm>
          <a:prstGeom prst="rect">
            <a:avLst/>
          </a:prstGeom>
          <a:noFill/>
        </p:spPr>
        <p:txBody>
          <a:bodyPr wrap="square" rtlCol="0">
            <a:spAutoFit/>
          </a:bodyPr>
          <a:lstStyle/>
          <a:p>
            <a:r>
              <a:rPr lang="en-US" sz="1400" u="sng" dirty="0"/>
              <a:t>Pittsburgh</a:t>
            </a:r>
          </a:p>
          <a:p>
            <a:r>
              <a:rPr lang="en-US" sz="1200" b="0" dirty="0" err="1"/>
              <a:t>Bettis</a:t>
            </a:r>
            <a:r>
              <a:rPr lang="en-US" sz="1200" b="0" dirty="0"/>
              <a:t> &amp; ANSTR Laboratory Field Offices</a:t>
            </a:r>
          </a:p>
        </p:txBody>
      </p:sp>
      <p:sp>
        <p:nvSpPr>
          <p:cNvPr id="20" name="TextBox 19"/>
          <p:cNvSpPr txBox="1"/>
          <p:nvPr/>
        </p:nvSpPr>
        <p:spPr>
          <a:xfrm>
            <a:off x="5328386" y="1608151"/>
            <a:ext cx="1973790" cy="861774"/>
          </a:xfrm>
          <a:prstGeom prst="rect">
            <a:avLst/>
          </a:prstGeom>
          <a:noFill/>
        </p:spPr>
        <p:txBody>
          <a:bodyPr wrap="square" rtlCol="0">
            <a:spAutoFit/>
          </a:bodyPr>
          <a:lstStyle/>
          <a:p>
            <a:r>
              <a:rPr lang="en-US" sz="1400" u="sng" dirty="0"/>
              <a:t>New York</a:t>
            </a:r>
          </a:p>
          <a:p>
            <a:r>
              <a:rPr lang="en-US" sz="1200" b="0" dirty="0"/>
              <a:t>KAPL &amp; West Milton Laboratory Field Offices</a:t>
            </a:r>
          </a:p>
          <a:p>
            <a:r>
              <a:rPr lang="en-US" sz="1200" b="0" dirty="0"/>
              <a:t>NPTU</a:t>
            </a:r>
          </a:p>
        </p:txBody>
      </p:sp>
      <p:sp>
        <p:nvSpPr>
          <p:cNvPr id="22" name="5-Point Star 21"/>
          <p:cNvSpPr/>
          <p:nvPr/>
        </p:nvSpPr>
        <p:spPr bwMode="auto">
          <a:xfrm>
            <a:off x="7108976" y="2582568"/>
            <a:ext cx="364882" cy="325161"/>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24" name="5-Point Star 23"/>
          <p:cNvSpPr/>
          <p:nvPr/>
        </p:nvSpPr>
        <p:spPr bwMode="auto">
          <a:xfrm>
            <a:off x="6915064" y="3283987"/>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30" name="5-Point Star 29"/>
          <p:cNvSpPr/>
          <p:nvPr/>
        </p:nvSpPr>
        <p:spPr bwMode="auto">
          <a:xfrm>
            <a:off x="6658945" y="3874158"/>
            <a:ext cx="349769" cy="346514"/>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pic>
        <p:nvPicPr>
          <p:cNvPr id="10" name="Picture 9"/>
          <p:cNvPicPr>
            <a:picLocks noChangeAspect="1"/>
          </p:cNvPicPr>
          <p:nvPr/>
        </p:nvPicPr>
        <p:blipFill>
          <a:blip r:embed="rId5"/>
          <a:stretch>
            <a:fillRect/>
          </a:stretch>
        </p:blipFill>
        <p:spPr>
          <a:xfrm>
            <a:off x="2896256" y="4873161"/>
            <a:ext cx="709690" cy="745337"/>
          </a:xfrm>
          <a:prstGeom prst="rect">
            <a:avLst/>
          </a:prstGeom>
        </p:spPr>
      </p:pic>
      <p:sp>
        <p:nvSpPr>
          <p:cNvPr id="26" name="5-Point Star 25"/>
          <p:cNvSpPr/>
          <p:nvPr/>
        </p:nvSpPr>
        <p:spPr bwMode="auto">
          <a:xfrm>
            <a:off x="2881364" y="4974588"/>
            <a:ext cx="477587" cy="431800"/>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32" name="TextBox 31"/>
          <p:cNvSpPr txBox="1"/>
          <p:nvPr/>
        </p:nvSpPr>
        <p:spPr>
          <a:xfrm>
            <a:off x="2544999" y="5282510"/>
            <a:ext cx="1973790" cy="1046440"/>
          </a:xfrm>
          <a:prstGeom prst="rect">
            <a:avLst/>
          </a:prstGeom>
          <a:noFill/>
        </p:spPr>
        <p:txBody>
          <a:bodyPr wrap="square" rtlCol="0">
            <a:spAutoFit/>
          </a:bodyPr>
          <a:lstStyle/>
          <a:p>
            <a:r>
              <a:rPr lang="en-US" sz="1400" u="sng" dirty="0"/>
              <a:t>Guam</a:t>
            </a:r>
          </a:p>
          <a:p>
            <a:r>
              <a:rPr lang="en-US" sz="1200" b="0" dirty="0"/>
              <a:t>Submarine Tenders</a:t>
            </a:r>
          </a:p>
          <a:p>
            <a:r>
              <a:rPr lang="en-US" sz="1200" b="0" dirty="0"/>
              <a:t>COMSUBRON</a:t>
            </a:r>
          </a:p>
          <a:p>
            <a:r>
              <a:rPr lang="en-US" sz="1200" b="0" dirty="0"/>
              <a:t>NR Field Office</a:t>
            </a:r>
          </a:p>
          <a:p>
            <a:endParaRPr lang="en-US" sz="1200" dirty="0"/>
          </a:p>
        </p:txBody>
      </p:sp>
      <p:pic>
        <p:nvPicPr>
          <p:cNvPr id="31" name="Picture 30"/>
          <p:cNvPicPr>
            <a:picLocks noChangeAspect="1"/>
          </p:cNvPicPr>
          <p:nvPr/>
        </p:nvPicPr>
        <p:blipFill>
          <a:blip r:embed="rId6"/>
          <a:stretch>
            <a:fillRect/>
          </a:stretch>
        </p:blipFill>
        <p:spPr>
          <a:xfrm>
            <a:off x="6985870" y="5403672"/>
            <a:ext cx="728458" cy="858665"/>
          </a:xfrm>
          <a:prstGeom prst="rect">
            <a:avLst/>
          </a:prstGeom>
        </p:spPr>
      </p:pic>
      <p:sp>
        <p:nvSpPr>
          <p:cNvPr id="35" name="5-Point Star 34"/>
          <p:cNvSpPr/>
          <p:nvPr/>
        </p:nvSpPr>
        <p:spPr bwMode="auto">
          <a:xfrm>
            <a:off x="7273478" y="5816471"/>
            <a:ext cx="158617" cy="149136"/>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29" name="TextBox 28"/>
          <p:cNvSpPr txBox="1"/>
          <p:nvPr/>
        </p:nvSpPr>
        <p:spPr>
          <a:xfrm>
            <a:off x="7107889" y="5456779"/>
            <a:ext cx="1973790" cy="492443"/>
          </a:xfrm>
          <a:prstGeom prst="rect">
            <a:avLst/>
          </a:prstGeom>
          <a:noFill/>
        </p:spPr>
        <p:txBody>
          <a:bodyPr wrap="square" rtlCol="0">
            <a:spAutoFit/>
          </a:bodyPr>
          <a:lstStyle/>
          <a:p>
            <a:r>
              <a:rPr lang="en-US" sz="1400" u="sng" dirty="0"/>
              <a:t>Italy</a:t>
            </a:r>
          </a:p>
          <a:p>
            <a:r>
              <a:rPr lang="en-US" sz="1200" b="0" dirty="0"/>
              <a:t>COMSUBGRU</a:t>
            </a:r>
          </a:p>
        </p:txBody>
      </p:sp>
      <p:sp>
        <p:nvSpPr>
          <p:cNvPr id="36" name="TextBox 35"/>
          <p:cNvSpPr txBox="1"/>
          <p:nvPr/>
        </p:nvSpPr>
        <p:spPr>
          <a:xfrm>
            <a:off x="6441863" y="4178145"/>
            <a:ext cx="1973790" cy="861774"/>
          </a:xfrm>
          <a:prstGeom prst="rect">
            <a:avLst/>
          </a:prstGeom>
          <a:noFill/>
        </p:spPr>
        <p:txBody>
          <a:bodyPr wrap="square" rtlCol="0">
            <a:spAutoFit/>
          </a:bodyPr>
          <a:lstStyle/>
          <a:p>
            <a:r>
              <a:rPr lang="en-US" sz="1400" u="sng" dirty="0"/>
              <a:t>Charleston</a:t>
            </a:r>
          </a:p>
          <a:p>
            <a:r>
              <a:rPr lang="en-US" sz="1200" b="0" dirty="0"/>
              <a:t>NFAS</a:t>
            </a:r>
          </a:p>
          <a:p>
            <a:r>
              <a:rPr lang="en-US" sz="1200" b="0" dirty="0"/>
              <a:t>NPTU</a:t>
            </a:r>
          </a:p>
          <a:p>
            <a:r>
              <a:rPr lang="en-US" sz="1200" b="0" dirty="0"/>
              <a:t>NR Field Office</a:t>
            </a:r>
          </a:p>
        </p:txBody>
      </p:sp>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sharpenSoften amount="100000"/>
                    </a14:imgEffect>
                  </a14:imgLayer>
                </a14:imgProps>
              </a:ext>
            </a:extLst>
          </a:blip>
          <a:stretch>
            <a:fillRect/>
          </a:stretch>
        </p:blipFill>
        <p:spPr>
          <a:xfrm>
            <a:off x="4546610" y="5269063"/>
            <a:ext cx="983253" cy="1123718"/>
          </a:xfrm>
          <a:prstGeom prst="rect">
            <a:avLst/>
          </a:prstGeom>
        </p:spPr>
      </p:pic>
      <p:sp>
        <p:nvSpPr>
          <p:cNvPr id="27" name="5-Point Star 26"/>
          <p:cNvSpPr/>
          <p:nvPr/>
        </p:nvSpPr>
        <p:spPr bwMode="auto">
          <a:xfrm>
            <a:off x="5198958" y="5673760"/>
            <a:ext cx="330905" cy="302085"/>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28" name="TextBox 27"/>
          <p:cNvSpPr txBox="1"/>
          <p:nvPr/>
        </p:nvSpPr>
        <p:spPr>
          <a:xfrm>
            <a:off x="5012080" y="5475316"/>
            <a:ext cx="1973790" cy="861774"/>
          </a:xfrm>
          <a:prstGeom prst="rect">
            <a:avLst/>
          </a:prstGeom>
          <a:noFill/>
        </p:spPr>
        <p:txBody>
          <a:bodyPr wrap="square" rtlCol="0">
            <a:spAutoFit/>
          </a:bodyPr>
          <a:lstStyle/>
          <a:p>
            <a:r>
              <a:rPr lang="en-US" sz="1400" u="sng" dirty="0"/>
              <a:t>Japan</a:t>
            </a:r>
          </a:p>
          <a:p>
            <a:r>
              <a:rPr lang="en-US" sz="1200" b="0" dirty="0"/>
              <a:t>CVN</a:t>
            </a:r>
          </a:p>
          <a:p>
            <a:r>
              <a:rPr lang="en-US" sz="1200" b="0" dirty="0"/>
              <a:t>NR Field Office</a:t>
            </a:r>
          </a:p>
          <a:p>
            <a:r>
              <a:rPr lang="en-US" sz="1200" b="0" dirty="0"/>
              <a:t>COMSUBGRU</a:t>
            </a:r>
          </a:p>
        </p:txBody>
      </p:sp>
      <p:sp>
        <p:nvSpPr>
          <p:cNvPr id="37" name="TextBox 36"/>
          <p:cNvSpPr txBox="1"/>
          <p:nvPr/>
        </p:nvSpPr>
        <p:spPr>
          <a:xfrm>
            <a:off x="5034924" y="4282479"/>
            <a:ext cx="1973790" cy="1046440"/>
          </a:xfrm>
          <a:prstGeom prst="rect">
            <a:avLst/>
          </a:prstGeom>
          <a:noFill/>
        </p:spPr>
        <p:txBody>
          <a:bodyPr wrap="square" rtlCol="0">
            <a:spAutoFit/>
          </a:bodyPr>
          <a:lstStyle/>
          <a:p>
            <a:r>
              <a:rPr lang="en-US" sz="1400" u="sng" dirty="0"/>
              <a:t>Kings Bay</a:t>
            </a:r>
          </a:p>
          <a:p>
            <a:r>
              <a:rPr lang="en-US" sz="1200" b="0" dirty="0"/>
              <a:t>TRF</a:t>
            </a:r>
          </a:p>
          <a:p>
            <a:r>
              <a:rPr lang="en-US" sz="1200" b="0" dirty="0"/>
              <a:t>COMSUBRON</a:t>
            </a:r>
          </a:p>
          <a:p>
            <a:r>
              <a:rPr lang="en-US" sz="1200" b="0" dirty="0"/>
              <a:t>SSBN</a:t>
            </a:r>
          </a:p>
          <a:p>
            <a:r>
              <a:rPr lang="en-US" sz="1200" b="0" dirty="0"/>
              <a:t>NR Field Office</a:t>
            </a:r>
          </a:p>
        </p:txBody>
      </p:sp>
      <p:sp>
        <p:nvSpPr>
          <p:cNvPr id="38" name="TextBox 37"/>
          <p:cNvSpPr txBox="1"/>
          <p:nvPr/>
        </p:nvSpPr>
        <p:spPr>
          <a:xfrm>
            <a:off x="7129771" y="3066154"/>
            <a:ext cx="1973790" cy="1415772"/>
          </a:xfrm>
          <a:prstGeom prst="rect">
            <a:avLst/>
          </a:prstGeom>
          <a:noFill/>
        </p:spPr>
        <p:txBody>
          <a:bodyPr wrap="square" rtlCol="0">
            <a:spAutoFit/>
          </a:bodyPr>
          <a:lstStyle/>
          <a:p>
            <a:r>
              <a:rPr lang="en-US" sz="1400" u="sng" dirty="0"/>
              <a:t>Hampton Roads</a:t>
            </a:r>
          </a:p>
          <a:p>
            <a:r>
              <a:rPr lang="en-US" sz="1200" b="0" dirty="0"/>
              <a:t>CVN/PCU</a:t>
            </a:r>
          </a:p>
          <a:p>
            <a:r>
              <a:rPr lang="en-US" sz="1200" b="0" dirty="0"/>
              <a:t>NNSY</a:t>
            </a:r>
          </a:p>
          <a:p>
            <a:r>
              <a:rPr lang="en-US" sz="1200" b="0" dirty="0"/>
              <a:t>SSN/PCU</a:t>
            </a:r>
          </a:p>
          <a:p>
            <a:r>
              <a:rPr lang="en-US" sz="1200" b="0" dirty="0"/>
              <a:t>NR Field Offices (x2)</a:t>
            </a:r>
          </a:p>
          <a:p>
            <a:r>
              <a:rPr lang="en-US" sz="1200" b="0" dirty="0"/>
              <a:t>COMSUBFOR</a:t>
            </a:r>
          </a:p>
          <a:p>
            <a:r>
              <a:rPr lang="en-US" sz="1200" b="0" dirty="0"/>
              <a:t>CNAL</a:t>
            </a:r>
          </a:p>
        </p:txBody>
      </p:sp>
      <p:sp>
        <p:nvSpPr>
          <p:cNvPr id="39" name="TextBox 38"/>
          <p:cNvSpPr txBox="1"/>
          <p:nvPr/>
        </p:nvSpPr>
        <p:spPr>
          <a:xfrm>
            <a:off x="7042698" y="1399348"/>
            <a:ext cx="1973790" cy="861774"/>
          </a:xfrm>
          <a:prstGeom prst="rect">
            <a:avLst/>
          </a:prstGeom>
          <a:noFill/>
        </p:spPr>
        <p:txBody>
          <a:bodyPr wrap="square" rtlCol="0">
            <a:spAutoFit/>
          </a:bodyPr>
          <a:lstStyle/>
          <a:p>
            <a:r>
              <a:rPr lang="en-US" sz="1400" u="sng" dirty="0"/>
              <a:t>Portsmouth</a:t>
            </a:r>
          </a:p>
          <a:p>
            <a:r>
              <a:rPr lang="en-US" sz="1200" b="0" dirty="0"/>
              <a:t>NR Field Office</a:t>
            </a:r>
          </a:p>
          <a:p>
            <a:r>
              <a:rPr lang="en-US" sz="1200" b="0" dirty="0"/>
              <a:t>PNSY</a:t>
            </a:r>
          </a:p>
          <a:p>
            <a:r>
              <a:rPr lang="en-US" sz="1200" b="0" dirty="0"/>
              <a:t>SSN</a:t>
            </a:r>
          </a:p>
        </p:txBody>
      </p:sp>
      <p:sp>
        <p:nvSpPr>
          <p:cNvPr id="40" name="TextBox 39"/>
          <p:cNvSpPr txBox="1"/>
          <p:nvPr/>
        </p:nvSpPr>
        <p:spPr>
          <a:xfrm>
            <a:off x="7016743" y="2145606"/>
            <a:ext cx="1973790" cy="1046440"/>
          </a:xfrm>
          <a:prstGeom prst="rect">
            <a:avLst/>
          </a:prstGeom>
          <a:noFill/>
        </p:spPr>
        <p:txBody>
          <a:bodyPr wrap="square" rtlCol="0">
            <a:spAutoFit/>
          </a:bodyPr>
          <a:lstStyle/>
          <a:p>
            <a:r>
              <a:rPr lang="en-US" sz="1400" u="sng" dirty="0"/>
              <a:t>Groton</a:t>
            </a:r>
          </a:p>
          <a:p>
            <a:r>
              <a:rPr lang="en-US" sz="1200" b="0" dirty="0"/>
              <a:t>NSSF</a:t>
            </a:r>
          </a:p>
          <a:p>
            <a:r>
              <a:rPr lang="en-US" sz="1200" b="0" dirty="0"/>
              <a:t>SSN/PCU</a:t>
            </a:r>
          </a:p>
          <a:p>
            <a:r>
              <a:rPr lang="en-US" sz="1200" b="0" dirty="0"/>
              <a:t>NR Field Office</a:t>
            </a:r>
          </a:p>
          <a:p>
            <a:r>
              <a:rPr lang="en-US" sz="1200" b="0" dirty="0"/>
              <a:t>Historic Ship</a:t>
            </a:r>
          </a:p>
        </p:txBody>
      </p:sp>
      <p:sp>
        <p:nvSpPr>
          <p:cNvPr id="41" name="5-Point Star 40"/>
          <p:cNvSpPr/>
          <p:nvPr/>
        </p:nvSpPr>
        <p:spPr bwMode="auto">
          <a:xfrm>
            <a:off x="6482739" y="2841211"/>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42" name="5-Point Star 41"/>
          <p:cNvSpPr/>
          <p:nvPr/>
        </p:nvSpPr>
        <p:spPr bwMode="auto">
          <a:xfrm>
            <a:off x="6707292" y="2490996"/>
            <a:ext cx="278578" cy="228326"/>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43" name="5-Point Star 42"/>
          <p:cNvSpPr/>
          <p:nvPr/>
        </p:nvSpPr>
        <p:spPr bwMode="auto">
          <a:xfrm>
            <a:off x="7263865" y="2293801"/>
            <a:ext cx="209993" cy="181795"/>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44" name="5-Point Star 43"/>
          <p:cNvSpPr/>
          <p:nvPr/>
        </p:nvSpPr>
        <p:spPr bwMode="auto">
          <a:xfrm>
            <a:off x="6804247" y="3078591"/>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45" name="5-Point Star 44"/>
          <p:cNvSpPr/>
          <p:nvPr/>
        </p:nvSpPr>
        <p:spPr bwMode="auto">
          <a:xfrm>
            <a:off x="6441863" y="4204806"/>
            <a:ext cx="349769" cy="346514"/>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46" name="5-Point Star 45"/>
          <p:cNvSpPr/>
          <p:nvPr/>
        </p:nvSpPr>
        <p:spPr bwMode="auto">
          <a:xfrm>
            <a:off x="5509929" y="3525204"/>
            <a:ext cx="209992" cy="182847"/>
          </a:xfrm>
          <a:prstGeom prst="star5">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cs typeface="Times New Roman" pitchFamily="18" charset="0"/>
            </a:endParaRPr>
          </a:p>
        </p:txBody>
      </p:sp>
      <p:sp>
        <p:nvSpPr>
          <p:cNvPr id="47" name="TextBox 46"/>
          <p:cNvSpPr txBox="1"/>
          <p:nvPr/>
        </p:nvSpPr>
        <p:spPr>
          <a:xfrm>
            <a:off x="4206607" y="3655209"/>
            <a:ext cx="2110885" cy="492443"/>
          </a:xfrm>
          <a:prstGeom prst="rect">
            <a:avLst/>
          </a:prstGeom>
          <a:noFill/>
        </p:spPr>
        <p:txBody>
          <a:bodyPr wrap="square" rtlCol="0">
            <a:spAutoFit/>
          </a:bodyPr>
          <a:lstStyle/>
          <a:p>
            <a:r>
              <a:rPr lang="en-US" sz="1400" u="sng" dirty="0"/>
              <a:t>Millington</a:t>
            </a:r>
          </a:p>
          <a:p>
            <a:r>
              <a:rPr lang="en-US" sz="1200" b="0" dirty="0"/>
              <a:t>Naval Personnel Command</a:t>
            </a:r>
          </a:p>
        </p:txBody>
      </p:sp>
      <p:sp>
        <p:nvSpPr>
          <p:cNvPr id="48" name="TextBox 47"/>
          <p:cNvSpPr txBox="1"/>
          <p:nvPr/>
        </p:nvSpPr>
        <p:spPr>
          <a:xfrm>
            <a:off x="2939074" y="1215435"/>
            <a:ext cx="2110885" cy="677108"/>
          </a:xfrm>
          <a:prstGeom prst="rect">
            <a:avLst/>
          </a:prstGeom>
          <a:noFill/>
        </p:spPr>
        <p:txBody>
          <a:bodyPr wrap="square" rtlCol="0">
            <a:spAutoFit/>
          </a:bodyPr>
          <a:lstStyle/>
          <a:p>
            <a:r>
              <a:rPr lang="en-US" sz="1400" u="sng" dirty="0"/>
              <a:t>District of Columbia</a:t>
            </a:r>
          </a:p>
          <a:p>
            <a:r>
              <a:rPr lang="en-US" sz="1200" b="0" dirty="0"/>
              <a:t>NR Headquarters</a:t>
            </a:r>
          </a:p>
          <a:p>
            <a:r>
              <a:rPr lang="en-US" sz="1200" b="0" dirty="0"/>
              <a:t>Chief of Naval Personnel</a:t>
            </a:r>
          </a:p>
        </p:txBody>
      </p:sp>
    </p:spTree>
    <p:extLst>
      <p:ext uri="{BB962C8B-B14F-4D97-AF65-F5344CB8AC3E}">
        <p14:creationId xmlns:p14="http://schemas.microsoft.com/office/powerpoint/2010/main" val="405629780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cbb8f0bb-427d-4b79-b9d7-13a216343664">PJRFT734WKYC-33-1</_dlc_DocId>
    <_dlc_DocIdUrl xmlns="cbb8f0bb-427d-4b79-b9d7-13a216343664">
      <Url>https://mpte.portal.navy.mil/sites/OPNAV-N1/N1Z/_layouts/DocIdRedir.aspx?ID=PJRFT734WKYC-33-1</Url>
      <Description>PJRFT734WKYC-33-1</Description>
    </_dlc_DocIdUrl>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9011C508C62E4C991BAB73FA99245C" ma:contentTypeVersion="7" ma:contentTypeDescription="Create a new document." ma:contentTypeScope="" ma:versionID="3d2e6805d1ac92501273cf7104848ad8">
  <xsd:schema xmlns:xsd="http://www.w3.org/2001/XMLSchema" xmlns:xs="http://www.w3.org/2001/XMLSchema" xmlns:p="http://schemas.microsoft.com/office/2006/metadata/properties" xmlns:ns1="http://schemas.microsoft.com/sharepoint/v3" xmlns:ns2="cbb8f0bb-427d-4b79-b9d7-13a216343664" xmlns:ns4="http://schemas.microsoft.com/sharepoint/v4" targetNamespace="http://schemas.microsoft.com/office/2006/metadata/properties" ma:root="true" ma:fieldsID="51f8bd2f39fecfbf72fc1fc1fcefb633" ns1:_="" ns2:_="" ns4:_="">
    <xsd:import namespace="http://schemas.microsoft.com/sharepoint/v3"/>
    <xsd:import namespace="cbb8f0bb-427d-4b79-b9d7-13a216343664"/>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8f0bb-427d-4b79-b9d7-13a21634366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90921F6-7C78-48EE-A5C7-E594CC11503B}">
  <ds:schemaRefs>
    <ds:schemaRef ds:uri="http://purl.org/dc/elements/1.1/"/>
    <ds:schemaRef ds:uri="http://schemas.microsoft.com/sharepoint/v3"/>
    <ds:schemaRef ds:uri="http://schemas.microsoft.com/sharepoint/v4"/>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cbb8f0bb-427d-4b79-b9d7-13a21634366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179C13-F3D2-4505-96ED-91C124009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b8f0bb-427d-4b79-b9d7-13a21634366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A03B7A-D82B-4FB4-B286-8896D1BCC919}">
  <ds:schemaRefs>
    <ds:schemaRef ds:uri="http://schemas.microsoft.com/sharepoint/v3/contenttype/forms"/>
  </ds:schemaRefs>
</ds:datastoreItem>
</file>

<file path=customXml/itemProps4.xml><?xml version="1.0" encoding="utf-8"?>
<ds:datastoreItem xmlns:ds="http://schemas.openxmlformats.org/officeDocument/2006/customXml" ds:itemID="{3E3BA271-139B-424A-90E2-2E6F2DC932F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22576</TotalTime>
  <Words>6267</Words>
  <Application>Microsoft Office PowerPoint</Application>
  <PresentationFormat>On-screen Show (4:3)</PresentationFormat>
  <Paragraphs>1096</Paragraphs>
  <Slides>61</Slides>
  <Notes>50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Times New Roman</vt:lpstr>
      <vt:lpstr>Wingdings</vt:lpstr>
      <vt:lpstr>Default Design</vt:lpstr>
      <vt:lpstr>Submarine-specific  LDO/CWO Applicant Brief</vt:lpstr>
      <vt:lpstr>Topics</vt:lpstr>
      <vt:lpstr>LDO and CWO Mission </vt:lpstr>
      <vt:lpstr>Limited Duty Officer (LDO)</vt:lpstr>
      <vt:lpstr>LDO Designators</vt:lpstr>
      <vt:lpstr>Chief Warrant Officer (CWO)</vt:lpstr>
      <vt:lpstr>CWO Designators</vt:lpstr>
      <vt:lpstr>PowerPoint Presentation</vt:lpstr>
      <vt:lpstr>Nuclear Power LDO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Discrete Requirements</vt:lpstr>
      <vt:lpstr>LDO and CWO Discrete Requirements </vt:lpstr>
      <vt:lpstr>LDO and CWO Discrete Requirements </vt:lpstr>
      <vt:lpstr>PowerPoint Presentation</vt:lpstr>
      <vt:lpstr>PowerPoint Presentation</vt:lpstr>
      <vt:lpstr>PowerPoint Presentation</vt:lpstr>
      <vt:lpstr>Application Key Elements</vt:lpstr>
      <vt:lpstr>FY 26 Guidance</vt:lpstr>
      <vt:lpstr>FY-26 Guidance</vt:lpstr>
      <vt:lpstr>Nuclear Power LDO Application Requirements</vt:lpstr>
      <vt:lpstr>Applicant Preparation</vt:lpstr>
      <vt:lpstr>Application Key Elements</vt:lpstr>
      <vt:lpstr> Interview Appraisal Boards </vt:lpstr>
      <vt:lpstr>Interview Appraisal Sheet</vt:lpstr>
      <vt:lpstr>FY-26 LDO/CWO Programs Eligibility Checklist</vt:lpstr>
      <vt:lpstr>Notional Application Timeline </vt:lpstr>
      <vt:lpstr>PowerPoint Presentation</vt:lpstr>
      <vt:lpstr>FY 25 Active Duty Selections</vt:lpstr>
      <vt:lpstr>FY-25 Active Duty Selections  (6200 Specific)</vt:lpstr>
      <vt:lpstr>FY 25 Stats (LDO)</vt:lpstr>
      <vt:lpstr>FY 25 Stats (CWO)</vt:lpstr>
      <vt:lpstr>FY-25 Selectee Profile (LDO/CWO) “YOUR COMPETITION”</vt:lpstr>
      <vt:lpstr>FY-25 Selectee Profile (LDO/CWO) “YOUR COMPETITION” (6200 Specific)</vt:lpstr>
      <vt:lpstr>FY 25 ISPB Overall Diversity Statistics</vt:lpstr>
      <vt:lpstr>FY 25 ISPB Diversity Breakdown Statistics</vt:lpstr>
      <vt:lpstr>PowerPoint Presentation</vt:lpstr>
      <vt:lpstr>LDO  Promotion Opportunity </vt:lpstr>
      <vt:lpstr>CWO  Promotion Opportunity     </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Holden</dc:creator>
  <cp:lastModifiedBy>Martin, Karl R Jr LT USN CHNAVPERS MIL TN (USA)</cp:lastModifiedBy>
  <cp:revision>916</cp:revision>
  <cp:lastPrinted>2023-05-10T16:49:47Z</cp:lastPrinted>
  <dcterms:created xsi:type="dcterms:W3CDTF">2006-01-19T13:23:02Z</dcterms:created>
  <dcterms:modified xsi:type="dcterms:W3CDTF">2024-06-10T19:11:11Z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0x010100AD9011C508C62E4C991BAB73FA99245C</vt:lpwstr>
  </property>
  <property fmtid="{D5CDD505-2E9C-101B-9397-08002B2CF9AE}" pid="3" name="_dlc_DocIdItemGuid">
    <vt:lpwstr>1156f4f3-674c-423b-80c7-0b85eb370e7a</vt:lpwstr>
  </property>
</Properties>
</file>