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61" r:id="rId3"/>
    <p:sldId id="262" r:id="rId4"/>
    <p:sldId id="263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47"/>
    <p:restoredTop sz="94655"/>
  </p:normalViewPr>
  <p:slideViewPr>
    <p:cSldViewPr>
      <p:cViewPr>
        <p:scale>
          <a:sx n="109" d="100"/>
          <a:sy n="109" d="100"/>
        </p:scale>
        <p:origin x="4896" y="25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DBCD2-63EE-496D-839A-36A4E60E5661}" type="datetimeFigureOut">
              <a:rPr lang="en-US" smtClean="0"/>
              <a:t>8/18/17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C1DA9-5831-4D65-A35B-8C1E1F1B4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527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4F1BF-ED2A-402A-B6BA-D9FE1BBAC255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170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7787-2BCB-427B-BC82-79159A8850CA}" type="datetimeFigureOut">
              <a:rPr lang="en-US" smtClean="0"/>
              <a:t>8/18/17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18BF-3731-411A-80E2-07DA9235B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15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7787-2BCB-427B-BC82-79159A8850CA}" type="datetimeFigureOut">
              <a:rPr lang="en-US" smtClean="0"/>
              <a:t>8/18/17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18BF-3731-411A-80E2-07DA9235B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919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7787-2BCB-427B-BC82-79159A8850CA}" type="datetimeFigureOut">
              <a:rPr lang="en-US" smtClean="0"/>
              <a:t>8/18/17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18BF-3731-411A-80E2-07DA9235B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430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7787-2BCB-427B-BC82-79159A8850CA}" type="datetimeFigureOut">
              <a:rPr lang="en-US" smtClean="0"/>
              <a:t>8/18/17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18BF-3731-411A-80E2-07DA9235B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043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7787-2BCB-427B-BC82-79159A8850CA}" type="datetimeFigureOut">
              <a:rPr lang="en-US" smtClean="0"/>
              <a:t>8/18/17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18BF-3731-411A-80E2-07DA9235B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827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7787-2BCB-427B-BC82-79159A8850CA}" type="datetimeFigureOut">
              <a:rPr lang="en-US" smtClean="0"/>
              <a:t>8/18/17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18BF-3731-411A-80E2-07DA9235B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210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7787-2BCB-427B-BC82-79159A8850CA}" type="datetimeFigureOut">
              <a:rPr lang="en-US" smtClean="0"/>
              <a:t>8/18/17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18BF-3731-411A-80E2-07DA9235B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21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7787-2BCB-427B-BC82-79159A8850CA}" type="datetimeFigureOut">
              <a:rPr lang="en-US" smtClean="0"/>
              <a:t>8/18/17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18BF-3731-411A-80E2-07DA9235B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931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7787-2BCB-427B-BC82-79159A8850CA}" type="datetimeFigureOut">
              <a:rPr lang="en-US" smtClean="0"/>
              <a:t>8/18/17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18BF-3731-411A-80E2-07DA9235B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857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7787-2BCB-427B-BC82-79159A8850CA}" type="datetimeFigureOut">
              <a:rPr lang="en-US" smtClean="0"/>
              <a:t>8/18/17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18BF-3731-411A-80E2-07DA9235B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60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7787-2BCB-427B-BC82-79159A8850CA}" type="datetimeFigureOut">
              <a:rPr lang="en-US" smtClean="0"/>
              <a:t>8/18/17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18BF-3731-411A-80E2-07DA9235B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71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17787-2BCB-427B-BC82-79159A8850CA}" type="datetimeFigureOut">
              <a:rPr lang="en-US" smtClean="0"/>
              <a:t>8/18/17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F18BF-3731-411A-80E2-07DA9235B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98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Acoustic Technician CWO Overview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7280 CWO designator to be re-activated as Acoustic Technician CWO</a:t>
            </a:r>
          </a:p>
          <a:p>
            <a:r>
              <a:rPr lang="en-US" dirty="0" smtClean="0"/>
              <a:t>25 billets established to support IUSS</a:t>
            </a:r>
          </a:p>
          <a:p>
            <a:pPr lvl="1"/>
            <a:r>
              <a:rPr lang="en-US" dirty="0" smtClean="0"/>
              <a:t>Serve as SURTASS Mission Commander, Tactical Watch Officer at Naval Ocean Processing Facilities (NOPF) (Dam Neck and Whidbey Island, WA), various staff positions at COMUNDERSDSEASURV Dam Neck, DH and OIC</a:t>
            </a:r>
          </a:p>
          <a:p>
            <a:r>
              <a:rPr lang="en-US" dirty="0" smtClean="0"/>
              <a:t>Source rates:</a:t>
            </a:r>
          </a:p>
          <a:p>
            <a:pPr lvl="1"/>
            <a:r>
              <a:rPr lang="en-US" dirty="0" smtClean="0"/>
              <a:t>STG</a:t>
            </a:r>
          </a:p>
          <a:p>
            <a:pPr lvl="1"/>
            <a:r>
              <a:rPr lang="en-US" dirty="0" smtClean="0"/>
              <a:t>STS</a:t>
            </a:r>
          </a:p>
          <a:p>
            <a:pPr lvl="1"/>
            <a:r>
              <a:rPr lang="en-US" dirty="0" smtClean="0"/>
              <a:t>AWO</a:t>
            </a:r>
          </a:p>
          <a:p>
            <a:pPr lvl="2"/>
            <a:r>
              <a:rPr lang="en-US" dirty="0" smtClean="0"/>
              <a:t>NECs: Must hold 0416, 0417, 0501, 0551 or 0553 (waivers will not be considered)</a:t>
            </a:r>
          </a:p>
          <a:p>
            <a:r>
              <a:rPr lang="en-US" dirty="0" smtClean="0"/>
              <a:t>Applicants will have an extension to Nov 15</a:t>
            </a:r>
            <a:r>
              <a:rPr lang="en-US" baseline="30000" dirty="0" smtClean="0"/>
              <a:t>th</a:t>
            </a:r>
            <a:r>
              <a:rPr lang="en-US" dirty="0" smtClean="0"/>
              <a:t> to submit applications for FY19 In-Service Procurement Board</a:t>
            </a:r>
            <a:endParaRPr lang="en-US" dirty="0"/>
          </a:p>
        </p:txBody>
      </p:sp>
      <p:pic>
        <p:nvPicPr>
          <p:cNvPr id="4" name="Picture 17" descr="CSP_Std_Trans_Logo"/>
          <p:cNvPicPr>
            <a:picLocks noChangeAspect="1" noChangeArrowheads="1"/>
          </p:cNvPicPr>
          <p:nvPr/>
        </p:nvPicPr>
        <p:blipFill>
          <a:blip r:embed="rId2" cstate="print">
            <a:lum bright="6000"/>
          </a:blip>
          <a:srcRect/>
          <a:stretch>
            <a:fillRect/>
          </a:stretch>
        </p:blipFill>
        <p:spPr bwMode="auto">
          <a:xfrm>
            <a:off x="228600" y="76200"/>
            <a:ext cx="808486" cy="901621"/>
          </a:xfrm>
          <a:prstGeom prst="rect">
            <a:avLst/>
          </a:prstGeom>
          <a:noFill/>
        </p:spPr>
      </p:pic>
      <p:pic>
        <p:nvPicPr>
          <p:cNvPr id="5" name="Picture 4" descr="S:\DMNK\CUS\Cushome\Shared Office Files\CUS_LOGO_NEW\CUS_LOGO_15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76199"/>
            <a:ext cx="838200" cy="838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Line 8"/>
          <p:cNvSpPr>
            <a:spLocks noChangeShapeType="1"/>
          </p:cNvSpPr>
          <p:nvPr/>
        </p:nvSpPr>
        <p:spPr bwMode="auto">
          <a:xfrm flipV="1">
            <a:off x="55563" y="1044575"/>
            <a:ext cx="9031287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flipV="1">
            <a:off x="55563" y="1004888"/>
            <a:ext cx="9031287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92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295400"/>
            <a:ext cx="8229600" cy="4525963"/>
          </a:xfrm>
        </p:spPr>
        <p:txBody>
          <a:bodyPr/>
          <a:lstStyle/>
          <a:p>
            <a:r>
              <a:rPr lang="en-US" dirty="0" smtClean="0"/>
              <a:t>Applicants must demonstrate:</a:t>
            </a:r>
          </a:p>
          <a:p>
            <a:pPr lvl="1"/>
            <a:r>
              <a:rPr lang="en-US" dirty="0" smtClean="0"/>
              <a:t>Sustained superior performance</a:t>
            </a:r>
          </a:p>
          <a:p>
            <a:pPr lvl="1"/>
            <a:r>
              <a:rPr lang="en-US" dirty="0" smtClean="0"/>
              <a:t>Strong acoustic analytical skill</a:t>
            </a:r>
          </a:p>
          <a:p>
            <a:r>
              <a:rPr lang="en-US" dirty="0" smtClean="0"/>
              <a:t>References:</a:t>
            </a:r>
          </a:p>
          <a:p>
            <a:pPr lvl="1"/>
            <a:r>
              <a:rPr lang="en-US" dirty="0" smtClean="0"/>
              <a:t>OPNAVINST 1420.1B</a:t>
            </a:r>
          </a:p>
          <a:p>
            <a:pPr lvl="1"/>
            <a:r>
              <a:rPr lang="en-US" dirty="0" smtClean="0"/>
              <a:t>NAVADMIN 090/17</a:t>
            </a:r>
          </a:p>
          <a:p>
            <a:pPr lvl="1"/>
            <a:r>
              <a:rPr lang="en-US" dirty="0" smtClean="0"/>
              <a:t>NAVADMIN XXX/17 (forthcoming announcement of 7280 designator)</a:t>
            </a:r>
          </a:p>
          <a:p>
            <a:endParaRPr lang="en-US" dirty="0" smtClean="0"/>
          </a:p>
          <a:p>
            <a:pPr marL="5715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3400" y="75351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Acoustic Technician CWO (cont.)</a:t>
            </a:r>
            <a:endParaRPr lang="en-US" sz="3600" dirty="0"/>
          </a:p>
        </p:txBody>
      </p:sp>
      <p:pic>
        <p:nvPicPr>
          <p:cNvPr id="7" name="Picture 17" descr="CSP_Std_Trans_Logo"/>
          <p:cNvPicPr>
            <a:picLocks noChangeAspect="1" noChangeArrowheads="1"/>
          </p:cNvPicPr>
          <p:nvPr/>
        </p:nvPicPr>
        <p:blipFill>
          <a:blip r:embed="rId2" cstate="print">
            <a:lum bright="6000"/>
          </a:blip>
          <a:srcRect/>
          <a:stretch>
            <a:fillRect/>
          </a:stretch>
        </p:blipFill>
        <p:spPr bwMode="auto">
          <a:xfrm>
            <a:off x="228600" y="76200"/>
            <a:ext cx="808486" cy="901621"/>
          </a:xfrm>
          <a:prstGeom prst="rect">
            <a:avLst/>
          </a:prstGeom>
          <a:noFill/>
        </p:spPr>
      </p:pic>
      <p:pic>
        <p:nvPicPr>
          <p:cNvPr id="8" name="Picture 7" descr="S:\DMNK\CUS\Cushome\Shared Office Files\CUS_LOGO_NEW\CUS_LOGO_15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76199"/>
            <a:ext cx="838200" cy="838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55563" y="1044575"/>
            <a:ext cx="9031287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 flipV="1">
            <a:off x="55563" y="1004888"/>
            <a:ext cx="9031287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599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CWOs possess the authority and are qualified by extensive experience and knowledge to direct the most difficult and exacting operations within a given occupational specialty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Although </a:t>
            </a:r>
            <a:r>
              <a:rPr lang="en-US" dirty="0"/>
              <a:t>intended primarily as technical specialists/DIVOs, CWOs also serve as DEPT Heads or OICs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  <a:p>
            <a:r>
              <a:rPr lang="en-US" dirty="0" smtClean="0"/>
              <a:t>CWO </a:t>
            </a:r>
            <a:r>
              <a:rPr lang="en-US" dirty="0"/>
              <a:t>assignments are repetitive in nature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Chiefs </a:t>
            </a:r>
            <a:r>
              <a:rPr lang="en-US" dirty="0"/>
              <a:t>/ Senior Chiefs selected promote to CWO2 If selected from Master Chief, appointment is to CWO3 (regardless of time-in-grade)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33400" y="75351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Chief Warrant Officer</a:t>
            </a:r>
            <a:endParaRPr lang="en-US" sz="3600" dirty="0"/>
          </a:p>
        </p:txBody>
      </p:sp>
      <p:pic>
        <p:nvPicPr>
          <p:cNvPr id="10" name="Picture 17" descr="CSP_Std_Trans_Logo"/>
          <p:cNvPicPr>
            <a:picLocks noChangeAspect="1" noChangeArrowheads="1"/>
          </p:cNvPicPr>
          <p:nvPr/>
        </p:nvPicPr>
        <p:blipFill>
          <a:blip r:embed="rId2" cstate="print">
            <a:lum bright="6000"/>
          </a:blip>
          <a:srcRect/>
          <a:stretch>
            <a:fillRect/>
          </a:stretch>
        </p:blipFill>
        <p:spPr bwMode="auto">
          <a:xfrm>
            <a:off x="228600" y="76200"/>
            <a:ext cx="808486" cy="901621"/>
          </a:xfrm>
          <a:prstGeom prst="rect">
            <a:avLst/>
          </a:prstGeom>
          <a:noFill/>
        </p:spPr>
      </p:pic>
      <p:pic>
        <p:nvPicPr>
          <p:cNvPr id="11" name="Picture 10" descr="S:\DMNK\CUS\Cushome\Shared Office Files\CUS_LOGO_NEW\CUS_LOGO_15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76199"/>
            <a:ext cx="838200" cy="838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Line 8"/>
          <p:cNvSpPr>
            <a:spLocks noChangeShapeType="1"/>
          </p:cNvSpPr>
          <p:nvPr/>
        </p:nvSpPr>
        <p:spPr bwMode="auto">
          <a:xfrm flipV="1">
            <a:off x="55563" y="1044575"/>
            <a:ext cx="9031287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 flipV="1">
            <a:off x="55563" y="1004888"/>
            <a:ext cx="9031287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847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US Citizen</a:t>
            </a:r>
          </a:p>
          <a:p>
            <a:r>
              <a:rPr lang="en-US" dirty="0" smtClean="0"/>
              <a:t>No Age Restriction</a:t>
            </a:r>
          </a:p>
          <a:p>
            <a:r>
              <a:rPr lang="en-US" dirty="0" smtClean="0"/>
              <a:t>High School Diploma or Equivalent</a:t>
            </a:r>
          </a:p>
          <a:p>
            <a:r>
              <a:rPr lang="en-US" dirty="0" smtClean="0"/>
              <a:t>Serving as a MCPO, SCPO, or CPO (or CPO </a:t>
            </a:r>
            <a:r>
              <a:rPr lang="en-US" dirty="0" err="1" smtClean="0"/>
              <a:t>Sel</a:t>
            </a:r>
            <a:r>
              <a:rPr lang="en-US" dirty="0" smtClean="0"/>
              <a:t>) by 1 Oct of FY applying</a:t>
            </a:r>
          </a:p>
          <a:p>
            <a:r>
              <a:rPr lang="en-US" dirty="0" smtClean="0"/>
              <a:t>Meet Physical Standards</a:t>
            </a:r>
          </a:p>
          <a:p>
            <a:r>
              <a:rPr lang="en-US" dirty="0" smtClean="0"/>
              <a:t>No courts martial or civilian conviction other than minor offenses or NJP for 3 years prior to 1 Oct of FY Applying</a:t>
            </a:r>
          </a:p>
          <a:p>
            <a:r>
              <a:rPr lang="en-US" dirty="0" smtClean="0"/>
              <a:t>Recommended by CO</a:t>
            </a:r>
          </a:p>
          <a:p>
            <a:r>
              <a:rPr lang="en-US" dirty="0" smtClean="0"/>
              <a:t>TIS: 14-20 years of active service by 1 Oct of FY applying (waivers up to 22 years for </a:t>
            </a:r>
            <a:r>
              <a:rPr lang="en-US" u="sng" dirty="0" smtClean="0"/>
              <a:t>MCPO only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3400" y="75351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CWO Eligibility Checklist</a:t>
            </a:r>
            <a:endParaRPr lang="en-US" sz="3600" dirty="0"/>
          </a:p>
        </p:txBody>
      </p:sp>
      <p:pic>
        <p:nvPicPr>
          <p:cNvPr id="5" name="Picture 17" descr="CSP_Std_Trans_Logo"/>
          <p:cNvPicPr>
            <a:picLocks noChangeAspect="1" noChangeArrowheads="1"/>
          </p:cNvPicPr>
          <p:nvPr/>
        </p:nvPicPr>
        <p:blipFill>
          <a:blip r:embed="rId2" cstate="print">
            <a:lum bright="6000"/>
          </a:blip>
          <a:srcRect/>
          <a:stretch>
            <a:fillRect/>
          </a:stretch>
        </p:blipFill>
        <p:spPr bwMode="auto">
          <a:xfrm>
            <a:off x="228600" y="76200"/>
            <a:ext cx="808486" cy="901621"/>
          </a:xfrm>
          <a:prstGeom prst="rect">
            <a:avLst/>
          </a:prstGeom>
          <a:noFill/>
        </p:spPr>
      </p:pic>
      <p:pic>
        <p:nvPicPr>
          <p:cNvPr id="6" name="Picture 5" descr="S:\DMNK\CUS\Cushome\Shared Office Files\CUS_LOGO_NEW\CUS_LOGO_15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76199"/>
            <a:ext cx="838200" cy="838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 flipV="1">
            <a:off x="55563" y="1044575"/>
            <a:ext cx="9031287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55563" y="1004888"/>
            <a:ext cx="9031287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779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1046958" y="0"/>
            <a:ext cx="6579741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 i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3399"/>
                </a:solidFill>
                <a:latin typeface="Arial" charset="0"/>
                <a:cs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3399"/>
                </a:solidFill>
                <a:latin typeface="Arial" charset="0"/>
                <a:cs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3399"/>
                </a:solidFill>
                <a:latin typeface="Arial" charset="0"/>
                <a:cs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3399"/>
                </a:solidFill>
                <a:latin typeface="Arial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3399"/>
                </a:solidFill>
                <a:latin typeface="Arial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3399"/>
                </a:solidFill>
                <a:latin typeface="Arial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3399"/>
                </a:solidFill>
                <a:latin typeface="Arial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3399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kern="0" dirty="0" smtClean="0">
                <a:solidFill>
                  <a:schemeClr val="tx1"/>
                </a:solidFill>
                <a:effectLst/>
              </a:rPr>
              <a:t>Acoustic Warrant Officer</a:t>
            </a:r>
          </a:p>
          <a:p>
            <a:r>
              <a:rPr lang="en-US" sz="2800" kern="0" dirty="0" smtClean="0">
                <a:solidFill>
                  <a:schemeClr val="tx1"/>
                </a:solidFill>
                <a:effectLst/>
              </a:rPr>
              <a:t>Billet Summary</a:t>
            </a: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296554" y="3511706"/>
            <a:ext cx="860178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755249" y="3502704"/>
            <a:ext cx="0" cy="3145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125816" y="5484072"/>
            <a:ext cx="1495007" cy="86177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W4/7120</a:t>
            </a:r>
          </a:p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Proposed: W2/7XXX</a:t>
            </a:r>
          </a:p>
          <a:p>
            <a:pPr algn="ctr"/>
            <a:endParaRPr lang="en-US" altLang="en-US" sz="1000" dirty="0">
              <a:solidFill>
                <a:srgbClr val="000000"/>
              </a:solidFill>
            </a:endParaRPr>
          </a:p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(QA)W3/7120</a:t>
            </a:r>
          </a:p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Proposed:  W2/7XXX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754927" y="3712978"/>
            <a:ext cx="1495007" cy="58477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N5/Sea Ops</a:t>
            </a:r>
          </a:p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O4/6120</a:t>
            </a:r>
          </a:p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Proposed:  W4/7XXX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924606" y="4966462"/>
            <a:ext cx="1495007" cy="40011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O3/1110</a:t>
            </a:r>
          </a:p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Proposed:  W3/7XXX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782805" y="4443669"/>
            <a:ext cx="1495007" cy="40011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W3/7120</a:t>
            </a:r>
          </a:p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Proposed:  W3/7XXX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932162" y="5430401"/>
            <a:ext cx="2136753" cy="246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vert="horz" wrap="square" rtlCol="0">
            <a:spAutoFit/>
          </a:bodyPr>
          <a:lstStyle/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SURTASS Mission Commanders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050375" y="5182829"/>
            <a:ext cx="1591234" cy="1323439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W3/7120</a:t>
            </a:r>
          </a:p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Proposed: W2/7XXX</a:t>
            </a:r>
          </a:p>
          <a:p>
            <a:pPr algn="ctr"/>
            <a:endParaRPr lang="en-US" altLang="en-US" sz="1000" dirty="0">
              <a:solidFill>
                <a:srgbClr val="000000"/>
              </a:solidFill>
            </a:endParaRPr>
          </a:p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W3/7120</a:t>
            </a:r>
          </a:p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Proposed: W2/7XXX</a:t>
            </a:r>
          </a:p>
          <a:p>
            <a:pPr algn="ctr"/>
            <a:endParaRPr lang="en-US" altLang="en-US" sz="1000" dirty="0">
              <a:solidFill>
                <a:srgbClr val="000000"/>
              </a:solidFill>
            </a:endParaRPr>
          </a:p>
          <a:p>
            <a:pPr algn="ctr"/>
            <a:r>
              <a:rPr lang="en-US" altLang="en-US" sz="1000" dirty="0">
                <a:solidFill>
                  <a:srgbClr val="000000"/>
                </a:solidFill>
              </a:rPr>
              <a:t>W3/7120</a:t>
            </a:r>
          </a:p>
          <a:p>
            <a:pPr algn="ctr"/>
            <a:r>
              <a:rPr lang="en-US" altLang="en-US" sz="1000" dirty="0">
                <a:solidFill>
                  <a:srgbClr val="000000"/>
                </a:solidFill>
              </a:rPr>
              <a:t>Proposed: </a:t>
            </a:r>
            <a:r>
              <a:rPr lang="en-US" altLang="en-US" sz="1000" dirty="0" smtClean="0">
                <a:solidFill>
                  <a:srgbClr val="000000"/>
                </a:solidFill>
              </a:rPr>
              <a:t>W2/7XXX</a:t>
            </a:r>
            <a:endParaRPr lang="en-US" altLang="en-US" sz="1000" dirty="0">
              <a:solidFill>
                <a:srgbClr val="00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050375" y="4768723"/>
            <a:ext cx="1591234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vert="horz" wrap="square" rtlCol="0">
            <a:spAutoFit/>
          </a:bodyPr>
          <a:lstStyle/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NOPF DN Fixed </a:t>
            </a:r>
          </a:p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Tactical Watch Officers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157260" y="4089726"/>
            <a:ext cx="1377465" cy="553998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OCN Sys WO/P&amp;E</a:t>
            </a:r>
            <a:endParaRPr lang="en-US" altLang="en-US" sz="1000" dirty="0">
              <a:solidFill>
                <a:srgbClr val="000000"/>
              </a:solidFill>
            </a:endParaRPr>
          </a:p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O2/6120</a:t>
            </a:r>
          </a:p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Proposed: W4/7XXX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125816" y="5083261"/>
            <a:ext cx="1495007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vert="horz" wrap="square" rtlCol="0">
            <a:spAutoFit/>
          </a:bodyPr>
          <a:lstStyle/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NOPF WI Fixed </a:t>
            </a:r>
          </a:p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Tactical Watch Officers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31559" y="1536320"/>
            <a:ext cx="176683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  </a:t>
            </a:r>
            <a:r>
              <a:rPr lang="en-US" sz="1400" u="sng" dirty="0" smtClean="0">
                <a:solidFill>
                  <a:srgbClr val="000000"/>
                </a:solidFill>
              </a:rPr>
              <a:t>Operations billets</a:t>
            </a:r>
            <a:r>
              <a:rPr lang="en-US" sz="1400" dirty="0" smtClean="0">
                <a:solidFill>
                  <a:srgbClr val="000000"/>
                </a:solidFill>
              </a:rPr>
              <a:t>  </a:t>
            </a:r>
            <a:endParaRPr lang="en-US" sz="1400" u="sng" dirty="0" smtClean="0">
              <a:solidFill>
                <a:srgbClr val="00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194822" y="2892429"/>
            <a:ext cx="1406061" cy="40011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O2/6120</a:t>
            </a:r>
          </a:p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Proposed:  W3/7XXX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464930" y="2427073"/>
            <a:ext cx="1406061" cy="40011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O3/6180</a:t>
            </a:r>
          </a:p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Proposed: W3/7XXX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64930" y="1983457"/>
            <a:ext cx="1406061" cy="40011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W3/7120</a:t>
            </a:r>
          </a:p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Proposed: W4/7XXX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716583" y="2892429"/>
            <a:ext cx="1406061" cy="40011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O2/6120</a:t>
            </a:r>
          </a:p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Proposed:  W3/7XXX</a:t>
            </a:r>
          </a:p>
        </p:txBody>
      </p:sp>
      <p:cxnSp>
        <p:nvCxnSpPr>
          <p:cNvPr id="73" name="Straight Connector 72"/>
          <p:cNvCxnSpPr/>
          <p:nvPr/>
        </p:nvCxnSpPr>
        <p:spPr>
          <a:xfrm>
            <a:off x="1977920" y="3512507"/>
            <a:ext cx="0" cy="3136097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199387" y="4491943"/>
            <a:ext cx="1684024" cy="76944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SLF NORFOLK DET DAM NECK - OIC</a:t>
            </a:r>
          </a:p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O2/6280</a:t>
            </a:r>
          </a:p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Proposed:  W4/7XXX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160523" y="3756019"/>
            <a:ext cx="178606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u="sng" dirty="0" smtClean="0">
                <a:solidFill>
                  <a:srgbClr val="000000"/>
                </a:solidFill>
              </a:rPr>
              <a:t>IUSS</a:t>
            </a:r>
          </a:p>
          <a:p>
            <a:pPr algn="ctr"/>
            <a:r>
              <a:rPr lang="en-US" sz="1400" u="sng" dirty="0">
                <a:solidFill>
                  <a:srgbClr val="000000"/>
                </a:solidFill>
              </a:rPr>
              <a:t>i</a:t>
            </a:r>
            <a:r>
              <a:rPr lang="en-US" sz="1400" u="sng" dirty="0" smtClean="0">
                <a:solidFill>
                  <a:srgbClr val="000000"/>
                </a:solidFill>
              </a:rPr>
              <a:t>nstructor billets - 2</a:t>
            </a:r>
            <a:r>
              <a:rPr lang="en-US" sz="1400" dirty="0" smtClean="0">
                <a:solidFill>
                  <a:srgbClr val="000000"/>
                </a:solidFill>
              </a:rPr>
              <a:t>  </a:t>
            </a:r>
            <a:endParaRPr lang="en-US" sz="1400" u="sng" dirty="0" smtClean="0">
              <a:solidFill>
                <a:srgbClr val="000000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4178593" y="1536320"/>
            <a:ext cx="809773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u="sng" dirty="0" smtClean="0">
                <a:solidFill>
                  <a:srgbClr val="000000"/>
                </a:solidFill>
              </a:rPr>
              <a:t>CSP - 1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2220335" y="3712978"/>
            <a:ext cx="1309974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u="sng" dirty="0" smtClean="0">
                <a:solidFill>
                  <a:srgbClr val="000000"/>
                </a:solidFill>
              </a:rPr>
              <a:t>NOPF WI - 14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765241" y="1536320"/>
            <a:ext cx="822661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u="sng" dirty="0" smtClean="0">
                <a:solidFill>
                  <a:srgbClr val="000000"/>
                </a:solidFill>
              </a:rPr>
              <a:t>CUS - 4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7230384" y="3641728"/>
            <a:ext cx="1250662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u="sng" dirty="0" smtClean="0">
                <a:solidFill>
                  <a:srgbClr val="000000"/>
                </a:solidFill>
              </a:rPr>
              <a:t>NOPF DN - 4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3962106" y="2067851"/>
            <a:ext cx="1413289" cy="76944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Mobile Systems Officer</a:t>
            </a:r>
          </a:p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O3/6120</a:t>
            </a:r>
          </a:p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Proposed:  W5/7XXX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199387" y="5366572"/>
            <a:ext cx="1684023" cy="76944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TTF LEARNING SITE DET WI - OIC</a:t>
            </a:r>
          </a:p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O2/6280</a:t>
            </a:r>
          </a:p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Proposed:  W4/7XXX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5291" y="1451323"/>
            <a:ext cx="1586856" cy="646331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25 Acoustic CWO billets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5566455" y="1534205"/>
            <a:ext cx="0" cy="19783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417905" y="1823028"/>
            <a:ext cx="910827" cy="1169551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1400" b="1" u="sng" dirty="0" smtClean="0">
                <a:solidFill>
                  <a:schemeClr val="bg1"/>
                </a:solidFill>
              </a:rPr>
              <a:t>Totals</a:t>
            </a:r>
          </a:p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W5   -  1</a:t>
            </a:r>
          </a:p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W4   -  6</a:t>
            </a:r>
          </a:p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W3  -  10</a:t>
            </a:r>
          </a:p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W2  -  </a:t>
            </a:r>
            <a:r>
              <a:rPr lang="en-US" sz="1400" b="1" dirty="0">
                <a:solidFill>
                  <a:schemeClr val="bg1"/>
                </a:solidFill>
              </a:rPr>
              <a:t>8</a:t>
            </a:r>
            <a:endParaRPr lang="en-US" sz="1400" b="1" dirty="0" smtClean="0">
              <a:solidFill>
                <a:schemeClr val="bg1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3657357" y="1382077"/>
            <a:ext cx="0" cy="21304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9799" y="2318681"/>
            <a:ext cx="2184014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/>
              <a:t>4x 7XXX/yr for  1</a:t>
            </a:r>
            <a:r>
              <a:rPr lang="en-US" sz="1050" baseline="30000" dirty="0" smtClean="0"/>
              <a:t>st</a:t>
            </a:r>
            <a:r>
              <a:rPr lang="en-US" sz="1050" dirty="0" smtClean="0"/>
              <a:t> 3 years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/>
              <a:t>no </a:t>
            </a:r>
            <a:r>
              <a:rPr lang="en-US" sz="1050" dirty="0"/>
              <a:t>more than 2 from any one community per year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/>
              <a:t>3x 7XXX/yr </a:t>
            </a:r>
            <a:r>
              <a:rPr lang="en-US" sz="1050" dirty="0"/>
              <a:t>steady </a:t>
            </a:r>
            <a:r>
              <a:rPr lang="en-US" sz="1050" dirty="0" smtClean="0"/>
              <a:t>state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/>
              <a:t>Consider growth via redesignation without board action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24605" y="4357128"/>
            <a:ext cx="1495007" cy="553998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SURTASS TRAINING W3/7120</a:t>
            </a:r>
          </a:p>
          <a:p>
            <a:pPr algn="ctr"/>
            <a:r>
              <a:rPr lang="en-US" altLang="en-US" sz="1000" dirty="0" smtClean="0">
                <a:solidFill>
                  <a:srgbClr val="000000"/>
                </a:solidFill>
              </a:rPr>
              <a:t>Proposed:  W4/7XXX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932162" y="5676621"/>
            <a:ext cx="2136753" cy="91563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sz="1050" dirty="0" smtClean="0">
                <a:solidFill>
                  <a:srgbClr val="000000"/>
                </a:solidFill>
              </a:rPr>
              <a:t>Eight Billets:</a:t>
            </a:r>
          </a:p>
          <a:p>
            <a:pPr algn="ctr"/>
            <a:r>
              <a:rPr lang="en-US" altLang="en-US" sz="1050" dirty="0" smtClean="0">
                <a:solidFill>
                  <a:srgbClr val="000000"/>
                </a:solidFill>
              </a:rPr>
              <a:t>4x 6120 </a:t>
            </a:r>
          </a:p>
          <a:p>
            <a:pPr algn="ctr"/>
            <a:r>
              <a:rPr lang="en-US" altLang="en-US" sz="1050" dirty="0" smtClean="0">
                <a:solidFill>
                  <a:srgbClr val="000000"/>
                </a:solidFill>
              </a:rPr>
              <a:t>4x 7120</a:t>
            </a:r>
          </a:p>
          <a:p>
            <a:pPr algn="ctr"/>
            <a:r>
              <a:rPr lang="en-US" altLang="en-US" sz="1100" dirty="0" smtClean="0">
                <a:solidFill>
                  <a:srgbClr val="000000"/>
                </a:solidFill>
              </a:rPr>
              <a:t>Proposed: 5x  W3/7XXX</a:t>
            </a:r>
          </a:p>
          <a:p>
            <a:r>
              <a:rPr lang="en-US" altLang="en-US" sz="1100" dirty="0" smtClean="0">
                <a:solidFill>
                  <a:srgbClr val="000000"/>
                </a:solidFill>
              </a:rPr>
              <a:t>                        </a:t>
            </a:r>
            <a:r>
              <a:rPr lang="en-US" altLang="en-US" sz="1100" dirty="0">
                <a:solidFill>
                  <a:srgbClr val="000000"/>
                </a:solidFill>
              </a:rPr>
              <a:t>3</a:t>
            </a:r>
            <a:r>
              <a:rPr lang="en-US" altLang="en-US" sz="1100" dirty="0" smtClean="0">
                <a:solidFill>
                  <a:srgbClr val="000000"/>
                </a:solidFill>
              </a:rPr>
              <a:t>x  W2/7XXX</a:t>
            </a:r>
          </a:p>
        </p:txBody>
      </p:sp>
      <p:pic>
        <p:nvPicPr>
          <p:cNvPr id="40" name="Picture 17" descr="CSP_Std_Trans_Logo"/>
          <p:cNvPicPr>
            <a:picLocks noChangeAspect="1" noChangeArrowheads="1"/>
          </p:cNvPicPr>
          <p:nvPr/>
        </p:nvPicPr>
        <p:blipFill>
          <a:blip r:embed="rId3" cstate="print">
            <a:lum bright="6000"/>
          </a:blip>
          <a:srcRect/>
          <a:stretch>
            <a:fillRect/>
          </a:stretch>
        </p:blipFill>
        <p:spPr bwMode="auto">
          <a:xfrm>
            <a:off x="228600" y="76200"/>
            <a:ext cx="808486" cy="901621"/>
          </a:xfrm>
          <a:prstGeom prst="rect">
            <a:avLst/>
          </a:prstGeom>
          <a:noFill/>
        </p:spPr>
      </p:pic>
      <p:pic>
        <p:nvPicPr>
          <p:cNvPr id="41" name="Picture 40" descr="S:\DMNK\CUS\Cushome\Shared Office Files\CUS_LOGO_NEW\CUS_LOGO_150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76199"/>
            <a:ext cx="838200" cy="838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Line 8"/>
          <p:cNvSpPr>
            <a:spLocks noChangeShapeType="1"/>
          </p:cNvSpPr>
          <p:nvPr/>
        </p:nvSpPr>
        <p:spPr bwMode="auto">
          <a:xfrm flipV="1">
            <a:off x="55563" y="1044575"/>
            <a:ext cx="9031287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44" name="Line 7"/>
          <p:cNvSpPr>
            <a:spLocks noChangeShapeType="1"/>
          </p:cNvSpPr>
          <p:nvPr/>
        </p:nvSpPr>
        <p:spPr bwMode="auto">
          <a:xfrm flipV="1">
            <a:off x="55563" y="1004888"/>
            <a:ext cx="9031287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580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437</Words>
  <Application>Microsoft Macintosh PowerPoint</Application>
  <PresentationFormat>On-screen Show (4:3)</PresentationFormat>
  <Paragraphs>104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Acoustic Technician CWO Overview</vt:lpstr>
      <vt:lpstr>Acoustic Technician CWO (cont.)</vt:lpstr>
      <vt:lpstr>Chief Warrant Officer</vt:lpstr>
      <vt:lpstr>CWO Eligibility Checklist</vt:lpstr>
      <vt:lpstr>PowerPoint Presentation</vt:lpstr>
    </vt:vector>
  </TitlesOfParts>
  <Company>NMCI</Company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Carr, Michael J LT CSP, N782</dc:creator>
  <cp:lastModifiedBy>Josh Rasor</cp:lastModifiedBy>
  <cp:revision>9</cp:revision>
  <dcterms:created xsi:type="dcterms:W3CDTF">2017-07-07T19:36:19Z</dcterms:created>
  <dcterms:modified xsi:type="dcterms:W3CDTF">2017-08-18T18:56:56Z</dcterms:modified>
</cp:coreProperties>
</file>