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5"/>
  </p:sldMasterIdLst>
  <p:notesMasterIdLst>
    <p:notesMasterId r:id="rId29"/>
  </p:notesMasterIdLst>
  <p:handoutMasterIdLst>
    <p:handoutMasterId r:id="rId30"/>
  </p:handoutMasterIdLst>
  <p:sldIdLst>
    <p:sldId id="415" r:id="rId6"/>
    <p:sldId id="294" r:id="rId7"/>
    <p:sldId id="304" r:id="rId8"/>
    <p:sldId id="375" r:id="rId9"/>
    <p:sldId id="378" r:id="rId10"/>
    <p:sldId id="429" r:id="rId11"/>
    <p:sldId id="379" r:id="rId12"/>
    <p:sldId id="467" r:id="rId13"/>
    <p:sldId id="418" r:id="rId14"/>
    <p:sldId id="419" r:id="rId15"/>
    <p:sldId id="420" r:id="rId16"/>
    <p:sldId id="421" r:id="rId17"/>
    <p:sldId id="422" r:id="rId18"/>
    <p:sldId id="423" r:id="rId19"/>
    <p:sldId id="424" r:id="rId20"/>
    <p:sldId id="426" r:id="rId21"/>
    <p:sldId id="427" r:id="rId22"/>
    <p:sldId id="428" r:id="rId23"/>
    <p:sldId id="328" r:id="rId24"/>
    <p:sldId id="380" r:id="rId25"/>
    <p:sldId id="381" r:id="rId26"/>
    <p:sldId id="374" r:id="rId27"/>
    <p:sldId id="431" r:id="rId28"/>
  </p:sldIdLst>
  <p:sldSz cx="9144000" cy="6858000" type="screen4x3"/>
  <p:notesSz cx="7023100" cy="9309100"/>
  <p:defaultTextStyle>
    <a:defPPr>
      <a:defRPr lang="en-US"/>
    </a:defPPr>
    <a:lvl1pPr algn="ctr" rtl="0" fontAlgn="base">
      <a:spcBef>
        <a:spcPct val="0"/>
      </a:spcBef>
      <a:spcAft>
        <a:spcPct val="0"/>
      </a:spcAft>
      <a:defRPr sz="2000" b="1" kern="1200">
        <a:solidFill>
          <a:schemeClr val="tx1"/>
        </a:solidFill>
        <a:latin typeface="Arial" charset="0"/>
        <a:ea typeface="+mn-ea"/>
        <a:cs typeface="Times New Roman" pitchFamily="18" charset="0"/>
      </a:defRPr>
    </a:lvl1pPr>
    <a:lvl2pPr marL="457200" algn="ctr" rtl="0" fontAlgn="base">
      <a:spcBef>
        <a:spcPct val="0"/>
      </a:spcBef>
      <a:spcAft>
        <a:spcPct val="0"/>
      </a:spcAft>
      <a:defRPr sz="2000" b="1" kern="1200">
        <a:solidFill>
          <a:schemeClr val="tx1"/>
        </a:solidFill>
        <a:latin typeface="Arial" charset="0"/>
        <a:ea typeface="+mn-ea"/>
        <a:cs typeface="Times New Roman" pitchFamily="18" charset="0"/>
      </a:defRPr>
    </a:lvl2pPr>
    <a:lvl3pPr marL="914400" algn="ctr" rtl="0" fontAlgn="base">
      <a:spcBef>
        <a:spcPct val="0"/>
      </a:spcBef>
      <a:spcAft>
        <a:spcPct val="0"/>
      </a:spcAft>
      <a:defRPr sz="2000" b="1" kern="1200">
        <a:solidFill>
          <a:schemeClr val="tx1"/>
        </a:solidFill>
        <a:latin typeface="Arial" charset="0"/>
        <a:ea typeface="+mn-ea"/>
        <a:cs typeface="Times New Roman" pitchFamily="18" charset="0"/>
      </a:defRPr>
    </a:lvl3pPr>
    <a:lvl4pPr marL="1371600" algn="ctr" rtl="0" fontAlgn="base">
      <a:spcBef>
        <a:spcPct val="0"/>
      </a:spcBef>
      <a:spcAft>
        <a:spcPct val="0"/>
      </a:spcAft>
      <a:defRPr sz="2000" b="1" kern="1200">
        <a:solidFill>
          <a:schemeClr val="tx1"/>
        </a:solidFill>
        <a:latin typeface="Arial" charset="0"/>
        <a:ea typeface="+mn-ea"/>
        <a:cs typeface="Times New Roman" pitchFamily="18" charset="0"/>
      </a:defRPr>
    </a:lvl4pPr>
    <a:lvl5pPr marL="1828800" algn="ctr" rtl="0" fontAlgn="base">
      <a:spcBef>
        <a:spcPct val="0"/>
      </a:spcBef>
      <a:spcAft>
        <a:spcPct val="0"/>
      </a:spcAft>
      <a:defRPr sz="2000" b="1" kern="1200">
        <a:solidFill>
          <a:schemeClr val="tx1"/>
        </a:solidFill>
        <a:latin typeface="Arial" charset="0"/>
        <a:ea typeface="+mn-ea"/>
        <a:cs typeface="Times New Roman" pitchFamily="18" charset="0"/>
      </a:defRPr>
    </a:lvl5pPr>
    <a:lvl6pPr marL="2286000" algn="l" defTabSz="914400" rtl="0" eaLnBrk="1" latinLnBrk="0" hangingPunct="1">
      <a:defRPr sz="2000" b="1" kern="1200">
        <a:solidFill>
          <a:schemeClr val="tx1"/>
        </a:solidFill>
        <a:latin typeface="Arial" charset="0"/>
        <a:ea typeface="+mn-ea"/>
        <a:cs typeface="Times New Roman" pitchFamily="18" charset="0"/>
      </a:defRPr>
    </a:lvl6pPr>
    <a:lvl7pPr marL="2743200" algn="l" defTabSz="914400" rtl="0" eaLnBrk="1" latinLnBrk="0" hangingPunct="1">
      <a:defRPr sz="2000" b="1" kern="1200">
        <a:solidFill>
          <a:schemeClr val="tx1"/>
        </a:solidFill>
        <a:latin typeface="Arial" charset="0"/>
        <a:ea typeface="+mn-ea"/>
        <a:cs typeface="Times New Roman" pitchFamily="18" charset="0"/>
      </a:defRPr>
    </a:lvl7pPr>
    <a:lvl8pPr marL="3200400" algn="l" defTabSz="914400" rtl="0" eaLnBrk="1" latinLnBrk="0" hangingPunct="1">
      <a:defRPr sz="2000" b="1" kern="1200">
        <a:solidFill>
          <a:schemeClr val="tx1"/>
        </a:solidFill>
        <a:latin typeface="Arial" charset="0"/>
        <a:ea typeface="+mn-ea"/>
        <a:cs typeface="Times New Roman" pitchFamily="18" charset="0"/>
      </a:defRPr>
    </a:lvl8pPr>
    <a:lvl9pPr marL="3657600" algn="l" defTabSz="914400" rtl="0" eaLnBrk="1" latinLnBrk="0" hangingPunct="1">
      <a:defRPr sz="2000" b="1" kern="1200">
        <a:solidFill>
          <a:schemeClr val="tx1"/>
        </a:solidFill>
        <a:latin typeface="Arial"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hols, Christopher T CDR NPC, Pers-422" initials="NCTCNP"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000099"/>
    <a:srgbClr val="FF9900"/>
    <a:srgbClr val="CC3300"/>
    <a:srgbClr val="006600"/>
    <a:srgbClr val="0000CC"/>
    <a:srgbClr val="000066"/>
    <a:srgbClr val="FFFF99"/>
    <a:srgbClr val="CFE2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08" autoAdjust="0"/>
    <p:restoredTop sz="98992" autoAdjust="0"/>
  </p:normalViewPr>
  <p:slideViewPr>
    <p:cSldViewPr snapToGrid="0">
      <p:cViewPr varScale="1">
        <p:scale>
          <a:sx n="112" d="100"/>
          <a:sy n="112" d="100"/>
        </p:scale>
        <p:origin x="1812"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12"/>
    </p:cViewPr>
  </p:sorterViewPr>
  <p:notesViewPr>
    <p:cSldViewPr snapToGrid="0">
      <p:cViewPr varScale="1">
        <p:scale>
          <a:sx n="70" d="100"/>
          <a:sy n="70" d="100"/>
        </p:scale>
        <p:origin x="-2046"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2"/>
            <a:ext cx="3043665" cy="464174"/>
          </a:xfrm>
          <a:prstGeom prst="rect">
            <a:avLst/>
          </a:prstGeom>
          <a:noFill/>
          <a:ln w="9525">
            <a:noFill/>
            <a:miter lim="800000"/>
            <a:headEnd/>
            <a:tailEnd/>
          </a:ln>
          <a:effectLst/>
        </p:spPr>
        <p:txBody>
          <a:bodyPr vert="horz" wrap="square" lIns="93297" tIns="46648" rIns="93297" bIns="46648" numCol="1" anchor="t" anchorCtr="0" compatLnSpc="1">
            <a:prstTxWarp prst="textNoShape">
              <a:avLst/>
            </a:prstTxWarp>
          </a:bodyPr>
          <a:lstStyle>
            <a:lvl1pPr algn="l" defTabSz="933269">
              <a:defRPr sz="1200" b="0">
                <a:latin typeface="Times New Roman" pitchFamily="18" charset="0"/>
              </a:defRPr>
            </a:lvl1pPr>
          </a:lstStyle>
          <a:p>
            <a:pPr>
              <a:defRPr/>
            </a:pPr>
            <a:endParaRPr lang="en-US"/>
          </a:p>
        </p:txBody>
      </p:sp>
      <p:sp>
        <p:nvSpPr>
          <p:cNvPr id="9219" name="Rectangle 3"/>
          <p:cNvSpPr>
            <a:spLocks noGrp="1" noChangeArrowheads="1"/>
          </p:cNvSpPr>
          <p:nvPr>
            <p:ph type="dt" sz="quarter" idx="1"/>
          </p:nvPr>
        </p:nvSpPr>
        <p:spPr bwMode="auto">
          <a:xfrm>
            <a:off x="3979436" y="2"/>
            <a:ext cx="3043664" cy="464174"/>
          </a:xfrm>
          <a:prstGeom prst="rect">
            <a:avLst/>
          </a:prstGeom>
          <a:noFill/>
          <a:ln w="9525">
            <a:noFill/>
            <a:miter lim="800000"/>
            <a:headEnd/>
            <a:tailEnd/>
          </a:ln>
          <a:effectLst/>
        </p:spPr>
        <p:txBody>
          <a:bodyPr vert="horz" wrap="square" lIns="93297" tIns="46648" rIns="93297" bIns="46648" numCol="1" anchor="t" anchorCtr="0" compatLnSpc="1">
            <a:prstTxWarp prst="textNoShape">
              <a:avLst/>
            </a:prstTxWarp>
          </a:bodyPr>
          <a:lstStyle>
            <a:lvl1pPr algn="r" defTabSz="933269">
              <a:defRPr sz="1200" b="0">
                <a:latin typeface="Times New Roman" pitchFamily="18" charset="0"/>
              </a:defRPr>
            </a:lvl1pPr>
          </a:lstStyle>
          <a:p>
            <a:pPr>
              <a:defRPr/>
            </a:pPr>
            <a:endParaRPr lang="en-US"/>
          </a:p>
        </p:txBody>
      </p:sp>
      <p:sp>
        <p:nvSpPr>
          <p:cNvPr id="9220" name="Rectangle 4"/>
          <p:cNvSpPr>
            <a:spLocks noGrp="1" noChangeArrowheads="1"/>
          </p:cNvSpPr>
          <p:nvPr>
            <p:ph type="ftr" sz="quarter" idx="2"/>
          </p:nvPr>
        </p:nvSpPr>
        <p:spPr bwMode="auto">
          <a:xfrm>
            <a:off x="0" y="8844926"/>
            <a:ext cx="3043665" cy="464174"/>
          </a:xfrm>
          <a:prstGeom prst="rect">
            <a:avLst/>
          </a:prstGeom>
          <a:noFill/>
          <a:ln w="9525">
            <a:noFill/>
            <a:miter lim="800000"/>
            <a:headEnd/>
            <a:tailEnd/>
          </a:ln>
          <a:effectLst/>
        </p:spPr>
        <p:txBody>
          <a:bodyPr vert="horz" wrap="square" lIns="93297" tIns="46648" rIns="93297" bIns="46648" numCol="1" anchor="b" anchorCtr="0" compatLnSpc="1">
            <a:prstTxWarp prst="textNoShape">
              <a:avLst/>
            </a:prstTxWarp>
          </a:bodyPr>
          <a:lstStyle>
            <a:lvl1pPr algn="l" defTabSz="933269">
              <a:defRPr sz="1200" b="0">
                <a:latin typeface="Times New Roman" pitchFamily="18" charset="0"/>
              </a:defRPr>
            </a:lvl1pPr>
          </a:lstStyle>
          <a:p>
            <a:pPr>
              <a:defRPr/>
            </a:pPr>
            <a:endParaRPr lang="en-US"/>
          </a:p>
        </p:txBody>
      </p:sp>
      <p:sp>
        <p:nvSpPr>
          <p:cNvPr id="9221" name="Rectangle 5"/>
          <p:cNvSpPr>
            <a:spLocks noGrp="1" noChangeArrowheads="1"/>
          </p:cNvSpPr>
          <p:nvPr>
            <p:ph type="sldNum" sz="quarter" idx="3"/>
          </p:nvPr>
        </p:nvSpPr>
        <p:spPr bwMode="auto">
          <a:xfrm>
            <a:off x="3979436" y="8844926"/>
            <a:ext cx="3043664" cy="464174"/>
          </a:xfrm>
          <a:prstGeom prst="rect">
            <a:avLst/>
          </a:prstGeom>
          <a:noFill/>
          <a:ln w="9525">
            <a:noFill/>
            <a:miter lim="800000"/>
            <a:headEnd/>
            <a:tailEnd/>
          </a:ln>
          <a:effectLst/>
        </p:spPr>
        <p:txBody>
          <a:bodyPr vert="horz" wrap="square" lIns="93297" tIns="46648" rIns="93297" bIns="46648" numCol="1" anchor="b" anchorCtr="0" compatLnSpc="1">
            <a:prstTxWarp prst="textNoShape">
              <a:avLst/>
            </a:prstTxWarp>
          </a:bodyPr>
          <a:lstStyle>
            <a:lvl1pPr algn="r" defTabSz="933269">
              <a:defRPr sz="1200" b="0">
                <a:latin typeface="Times New Roman" pitchFamily="18" charset="0"/>
              </a:defRPr>
            </a:lvl1pPr>
          </a:lstStyle>
          <a:p>
            <a:pPr>
              <a:defRPr/>
            </a:pPr>
            <a:fld id="{1EB30B18-B1E4-408C-AE19-E475F506C1A7}" type="slidenum">
              <a:rPr lang="en-US"/>
              <a:pPr>
                <a:defRPr/>
              </a:pPr>
              <a:t>‹#›</a:t>
            </a:fld>
            <a:endParaRPr lang="en-US"/>
          </a:p>
        </p:txBody>
      </p:sp>
    </p:spTree>
    <p:extLst>
      <p:ext uri="{BB962C8B-B14F-4D97-AF65-F5344CB8AC3E}">
        <p14:creationId xmlns:p14="http://schemas.microsoft.com/office/powerpoint/2010/main" val="425531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2"/>
            <a:ext cx="3043665" cy="464174"/>
          </a:xfrm>
          <a:prstGeom prst="rect">
            <a:avLst/>
          </a:prstGeom>
          <a:noFill/>
          <a:ln w="9525">
            <a:noFill/>
            <a:miter lim="800000"/>
            <a:headEnd/>
            <a:tailEnd/>
          </a:ln>
          <a:effectLst/>
        </p:spPr>
        <p:txBody>
          <a:bodyPr vert="horz" wrap="square" lIns="93297" tIns="46648" rIns="93297" bIns="46648" numCol="1" anchor="t" anchorCtr="0" compatLnSpc="1">
            <a:prstTxWarp prst="textNoShape">
              <a:avLst/>
            </a:prstTxWarp>
          </a:bodyPr>
          <a:lstStyle>
            <a:lvl1pPr algn="l" defTabSz="933269">
              <a:defRPr sz="1200" b="0">
                <a:latin typeface="Times New Roman" pitchFamily="18" charset="0"/>
              </a:defRPr>
            </a:lvl1pPr>
          </a:lstStyle>
          <a:p>
            <a:pPr>
              <a:defRPr/>
            </a:pPr>
            <a:endParaRPr lang="en-US"/>
          </a:p>
        </p:txBody>
      </p:sp>
      <p:sp>
        <p:nvSpPr>
          <p:cNvPr id="6147" name="Rectangle 3"/>
          <p:cNvSpPr>
            <a:spLocks noGrp="1" noChangeArrowheads="1"/>
          </p:cNvSpPr>
          <p:nvPr>
            <p:ph type="dt" idx="1"/>
          </p:nvPr>
        </p:nvSpPr>
        <p:spPr bwMode="auto">
          <a:xfrm>
            <a:off x="3979436" y="2"/>
            <a:ext cx="3043664" cy="464174"/>
          </a:xfrm>
          <a:prstGeom prst="rect">
            <a:avLst/>
          </a:prstGeom>
          <a:noFill/>
          <a:ln w="9525">
            <a:noFill/>
            <a:miter lim="800000"/>
            <a:headEnd/>
            <a:tailEnd/>
          </a:ln>
          <a:effectLst/>
        </p:spPr>
        <p:txBody>
          <a:bodyPr vert="horz" wrap="square" lIns="93297" tIns="46648" rIns="93297" bIns="46648" numCol="1" anchor="t" anchorCtr="0" compatLnSpc="1">
            <a:prstTxWarp prst="textNoShape">
              <a:avLst/>
            </a:prstTxWarp>
          </a:bodyPr>
          <a:lstStyle>
            <a:lvl1pPr algn="r" defTabSz="933269">
              <a:defRPr sz="1200" b="0">
                <a:latin typeface="Times New Roman" pitchFamily="18"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84275" y="700088"/>
            <a:ext cx="4654550" cy="3490912"/>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37379" y="4422464"/>
            <a:ext cx="5148344" cy="4187174"/>
          </a:xfrm>
          <a:prstGeom prst="rect">
            <a:avLst/>
          </a:prstGeom>
          <a:noFill/>
          <a:ln w="9525">
            <a:noFill/>
            <a:miter lim="800000"/>
            <a:headEnd/>
            <a:tailEnd/>
          </a:ln>
          <a:effectLst/>
        </p:spPr>
        <p:txBody>
          <a:bodyPr vert="horz" wrap="square" lIns="93297" tIns="46648" rIns="93297" bIns="46648" numCol="1" anchor="t" anchorCtr="0" compatLnSpc="1">
            <a:prstTxWarp prst="textNoShape">
              <a:avLst/>
            </a:prstTxWarp>
          </a:bodyPr>
          <a:lstStyle/>
          <a:p>
            <a:pPr lvl="0"/>
            <a:r>
              <a:rPr lang="en-US" noProof="0"/>
              <a:t>Click to edit Master text styles</a:t>
            </a:r>
          </a:p>
          <a:p>
            <a:pPr lvl="1"/>
            <a:r>
              <a:rPr lang="en-US" noProof="0"/>
              <a:t>Second level</a:t>
            </a:r>
          </a:p>
        </p:txBody>
      </p:sp>
      <p:sp>
        <p:nvSpPr>
          <p:cNvPr id="6150" name="Rectangle 6"/>
          <p:cNvSpPr>
            <a:spLocks noGrp="1" noChangeArrowheads="1"/>
          </p:cNvSpPr>
          <p:nvPr>
            <p:ph type="ftr" sz="quarter" idx="4"/>
          </p:nvPr>
        </p:nvSpPr>
        <p:spPr bwMode="auto">
          <a:xfrm>
            <a:off x="0" y="8844926"/>
            <a:ext cx="3043665" cy="464174"/>
          </a:xfrm>
          <a:prstGeom prst="rect">
            <a:avLst/>
          </a:prstGeom>
          <a:noFill/>
          <a:ln w="9525">
            <a:noFill/>
            <a:miter lim="800000"/>
            <a:headEnd/>
            <a:tailEnd/>
          </a:ln>
          <a:effectLst/>
        </p:spPr>
        <p:txBody>
          <a:bodyPr vert="horz" wrap="square" lIns="93297" tIns="46648" rIns="93297" bIns="46648" numCol="1" anchor="b" anchorCtr="0" compatLnSpc="1">
            <a:prstTxWarp prst="textNoShape">
              <a:avLst/>
            </a:prstTxWarp>
          </a:bodyPr>
          <a:lstStyle>
            <a:lvl1pPr algn="l" defTabSz="933269">
              <a:defRPr sz="1200" b="0">
                <a:latin typeface="Times New Roman" pitchFamily="18" charset="0"/>
              </a:defRPr>
            </a:lvl1pPr>
          </a:lstStyle>
          <a:p>
            <a:pPr>
              <a:defRPr/>
            </a:pPr>
            <a:endParaRPr lang="en-US"/>
          </a:p>
        </p:txBody>
      </p:sp>
      <p:sp>
        <p:nvSpPr>
          <p:cNvPr id="6151" name="Rectangle 7"/>
          <p:cNvSpPr>
            <a:spLocks noGrp="1" noChangeArrowheads="1"/>
          </p:cNvSpPr>
          <p:nvPr>
            <p:ph type="sldNum" sz="quarter" idx="5"/>
          </p:nvPr>
        </p:nvSpPr>
        <p:spPr bwMode="auto">
          <a:xfrm>
            <a:off x="3979436" y="8844926"/>
            <a:ext cx="3043664" cy="464174"/>
          </a:xfrm>
          <a:prstGeom prst="rect">
            <a:avLst/>
          </a:prstGeom>
          <a:noFill/>
          <a:ln w="9525">
            <a:noFill/>
            <a:miter lim="800000"/>
            <a:headEnd/>
            <a:tailEnd/>
          </a:ln>
          <a:effectLst/>
        </p:spPr>
        <p:txBody>
          <a:bodyPr vert="horz" wrap="square" lIns="93297" tIns="46648" rIns="93297" bIns="46648" numCol="1" anchor="b" anchorCtr="0" compatLnSpc="1">
            <a:prstTxWarp prst="textNoShape">
              <a:avLst/>
            </a:prstTxWarp>
          </a:bodyPr>
          <a:lstStyle>
            <a:lvl1pPr algn="r" defTabSz="933269">
              <a:defRPr sz="1200" b="0">
                <a:latin typeface="Times New Roman" pitchFamily="18" charset="0"/>
              </a:defRPr>
            </a:lvl1pPr>
          </a:lstStyle>
          <a:p>
            <a:pPr>
              <a:defRPr/>
            </a:pPr>
            <a:fld id="{B6D6946E-320B-4325-8E04-50F0DEE45CD9}" type="slidenum">
              <a:rPr lang="en-US"/>
              <a:pPr>
                <a:defRPr/>
              </a:pPr>
              <a:t>‹#›</a:t>
            </a:fld>
            <a:endParaRPr lang="en-US"/>
          </a:p>
        </p:txBody>
      </p:sp>
    </p:spTree>
    <p:extLst>
      <p:ext uri="{BB962C8B-B14F-4D97-AF65-F5344CB8AC3E}">
        <p14:creationId xmlns:p14="http://schemas.microsoft.com/office/powerpoint/2010/main" val="2872085808"/>
      </p:ext>
    </p:extLst>
  </p:cSld>
  <p:clrMap bg1="lt1" tx1="dk1" bg2="lt2" tx2="dk2" accent1="accent1" accent2="accent2" accent3="accent3" accent4="accent4" accent5="accent5" accent6="accent6" hlink="hlink" folHlink="folHlink"/>
  <p:notesStyle>
    <a:lvl1pPr marL="177800" indent="-177800" algn="l" rtl="0" eaLnBrk="0" fontAlgn="base" hangingPunct="0">
      <a:spcBef>
        <a:spcPct val="30000"/>
      </a:spcBef>
      <a:spcAft>
        <a:spcPct val="0"/>
      </a:spcAft>
      <a:buChar char="•"/>
      <a:defRPr sz="1400" kern="1200">
        <a:solidFill>
          <a:schemeClr val="tx1"/>
        </a:solidFill>
        <a:latin typeface="Arial" charset="0"/>
        <a:ea typeface="+mn-ea"/>
        <a:cs typeface="Times New Roman" pitchFamily="18" charset="0"/>
      </a:defRPr>
    </a:lvl1pPr>
    <a:lvl2pPr marL="463550" indent="-169863" algn="l" rtl="0" eaLnBrk="0" fontAlgn="base" hangingPunct="0">
      <a:spcBef>
        <a:spcPct val="30000"/>
      </a:spcBef>
      <a:spcAft>
        <a:spcPct val="0"/>
      </a:spcAft>
      <a:buChar char="•"/>
      <a:defRPr sz="1200" kern="1200">
        <a:solidFill>
          <a:schemeClr val="tx1"/>
        </a:solidFill>
        <a:latin typeface="Arial" charset="0"/>
        <a:ea typeface="+mn-ea"/>
        <a:cs typeface="Times New Roman" pitchFamily="18" charset="0"/>
      </a:defRPr>
    </a:lvl2pPr>
    <a:lvl3pPr marL="1143000" indent="-228600" algn="l" rtl="0" eaLnBrk="0" fontAlgn="base" hangingPunct="0">
      <a:spcBef>
        <a:spcPct val="30000"/>
      </a:spcBef>
      <a:spcAft>
        <a:spcPct val="0"/>
      </a:spcAft>
      <a:buChar char="•"/>
      <a:defRPr sz="1200" kern="1200">
        <a:solidFill>
          <a:schemeClr val="tx1"/>
        </a:solidFill>
        <a:latin typeface="Arial" charset="0"/>
        <a:ea typeface="+mn-ea"/>
        <a:cs typeface="Times New Roman" pitchFamily="18" charset="0"/>
      </a:defRPr>
    </a:lvl3pPr>
    <a:lvl4pPr marL="1600200" indent="-228600" algn="l" rtl="0" eaLnBrk="0" fontAlgn="base" hangingPunct="0">
      <a:spcBef>
        <a:spcPct val="30000"/>
      </a:spcBef>
      <a:spcAft>
        <a:spcPct val="0"/>
      </a:spcAft>
      <a:buChar char="•"/>
      <a:defRPr sz="1200" kern="1200">
        <a:solidFill>
          <a:schemeClr val="tx1"/>
        </a:solidFill>
        <a:latin typeface="Arial" charset="0"/>
        <a:ea typeface="+mn-ea"/>
        <a:cs typeface="Times New Roman" pitchFamily="18" charset="0"/>
      </a:defRPr>
    </a:lvl4pPr>
    <a:lvl5pPr marL="2057400" indent="-228600" algn="l" rtl="0" eaLnBrk="0" fontAlgn="base" hangingPunct="0">
      <a:spcBef>
        <a:spcPct val="30000"/>
      </a:spcBef>
      <a:spcAft>
        <a:spcPct val="0"/>
      </a:spcAft>
      <a:buChar char="•"/>
      <a:defRPr sz="1200" kern="1200">
        <a:solidFill>
          <a:schemeClr val="tx1"/>
        </a:solidFill>
        <a:latin typeface="Arial"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3F3D6236-66D1-440A-B569-44B61938E546}" type="slidenum">
              <a:rPr lang="en-US" smtClean="0"/>
              <a:pPr/>
              <a:t>1</a:t>
            </a:fld>
            <a:endParaRPr lang="en-US"/>
          </a:p>
        </p:txBody>
      </p:sp>
      <p:sp>
        <p:nvSpPr>
          <p:cNvPr id="5123" name="Rectangle 2"/>
          <p:cNvSpPr>
            <a:spLocks noGrp="1" noRot="1" noChangeAspect="1" noChangeArrowheads="1" noTextEdit="1"/>
          </p:cNvSpPr>
          <p:nvPr>
            <p:ph type="sldImg"/>
          </p:nvPr>
        </p:nvSpPr>
        <p:spPr>
          <a:xfrm>
            <a:off x="1184275" y="700088"/>
            <a:ext cx="4654550" cy="3490912"/>
          </a:xfrm>
          <a:ln/>
        </p:spPr>
      </p:sp>
      <p:sp>
        <p:nvSpPr>
          <p:cNvPr id="5124" name="Rectangle 4"/>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40615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ChangeArrowheads="1"/>
          </p:cNvSpPr>
          <p:nvPr/>
        </p:nvSpPr>
        <p:spPr bwMode="auto">
          <a:xfrm>
            <a:off x="3981742" y="-1602"/>
            <a:ext cx="3042968" cy="466417"/>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60420" name="Rectangle 3"/>
          <p:cNvSpPr>
            <a:spLocks noChangeArrowheads="1"/>
          </p:cNvSpPr>
          <p:nvPr/>
        </p:nvSpPr>
        <p:spPr bwMode="auto">
          <a:xfrm>
            <a:off x="3981742" y="8844289"/>
            <a:ext cx="3042968" cy="466417"/>
          </a:xfrm>
          <a:prstGeom prst="rect">
            <a:avLst/>
          </a:prstGeom>
          <a:noFill/>
          <a:ln w="9525">
            <a:noFill/>
            <a:miter lim="800000"/>
            <a:headEnd/>
            <a:tailEnd/>
          </a:ln>
        </p:spPr>
        <p:txBody>
          <a:bodyPr lIns="19711" tIns="0" rIns="19711" bIns="0" anchor="b"/>
          <a:lstStyle/>
          <a:p>
            <a:pPr algn="r" defTabSz="943475"/>
            <a:r>
              <a:rPr lang="en-US" sz="1000" i="1" dirty="0"/>
              <a:t>20</a:t>
            </a:r>
          </a:p>
        </p:txBody>
      </p:sp>
      <p:sp>
        <p:nvSpPr>
          <p:cNvPr id="60421" name="Rectangle 4"/>
          <p:cNvSpPr>
            <a:spLocks noChangeArrowheads="1"/>
          </p:cNvSpPr>
          <p:nvPr/>
        </p:nvSpPr>
        <p:spPr bwMode="auto">
          <a:xfrm>
            <a:off x="-1608" y="8844289"/>
            <a:ext cx="3042969" cy="466417"/>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60422" name="Rectangle 5"/>
          <p:cNvSpPr>
            <a:spLocks noChangeArrowheads="1"/>
          </p:cNvSpPr>
          <p:nvPr/>
        </p:nvSpPr>
        <p:spPr bwMode="auto">
          <a:xfrm>
            <a:off x="-1608" y="-1602"/>
            <a:ext cx="3042969" cy="466417"/>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60423" name="Rectangle 6"/>
          <p:cNvSpPr>
            <a:spLocks noGrp="1" noRot="1" noChangeAspect="1" noChangeArrowheads="1" noTextEdit="1"/>
          </p:cNvSpPr>
          <p:nvPr>
            <p:ph type="sldImg"/>
          </p:nvPr>
        </p:nvSpPr>
        <p:spPr>
          <a:xfrm>
            <a:off x="1225550" y="741363"/>
            <a:ext cx="4586288" cy="3438525"/>
          </a:xfrm>
          <a:ln w="12700" cap="flat">
            <a:solidFill>
              <a:schemeClr val="tx1"/>
            </a:solidFill>
          </a:ln>
        </p:spPr>
      </p:sp>
      <p:sp>
        <p:nvSpPr>
          <p:cNvPr id="60424" name="Rectangle 7"/>
          <p:cNvSpPr>
            <a:spLocks noGrp="1" noChangeArrowheads="1"/>
          </p:cNvSpPr>
          <p:nvPr>
            <p:ph type="body" idx="1"/>
          </p:nvPr>
        </p:nvSpPr>
        <p:spPr>
          <a:xfrm>
            <a:off x="781238" y="4420540"/>
            <a:ext cx="5618158" cy="3686455"/>
          </a:xfrm>
          <a:noFill/>
          <a:ln/>
        </p:spPr>
        <p:txBody>
          <a:bodyPr lIns="91988" tIns="47636" rIns="91988" bIns="47636"/>
          <a:lstStyle/>
          <a:p>
            <a:pPr defTabSz="904965" eaLnBrk="1" hangingPunct="1"/>
            <a:endParaRPr lang="en-US" sz="16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3BC16C88-8FD6-457D-8F96-90868437154E}" type="slidenum">
              <a:rPr lang="en-US" smtClean="0">
                <a:latin typeface="Arial" pitchFamily="34" charset="0"/>
                <a:cs typeface="Arial" pitchFamily="34" charset="0"/>
              </a:rPr>
              <a:pPr/>
              <a:t>20</a:t>
            </a:fld>
            <a:endParaRPr lang="en-US">
              <a:latin typeface="Arial" pitchFamily="34" charset="0"/>
              <a:cs typeface="Arial" pitchFamily="34" charset="0"/>
            </a:endParaRPr>
          </a:p>
        </p:txBody>
      </p:sp>
      <p:sp>
        <p:nvSpPr>
          <p:cNvPr id="11267" name="Rectangle 2"/>
          <p:cNvSpPr>
            <a:spLocks noGrp="1" noRot="1" noChangeAspect="1" noChangeArrowheads="1" noTextEdit="1"/>
          </p:cNvSpPr>
          <p:nvPr>
            <p:ph type="sldImg"/>
          </p:nvPr>
        </p:nvSpPr>
        <p:spPr>
          <a:xfrm>
            <a:off x="1187450" y="700088"/>
            <a:ext cx="4654550" cy="3490912"/>
          </a:xfrm>
          <a:ln/>
        </p:spPr>
      </p:sp>
      <p:sp>
        <p:nvSpPr>
          <p:cNvPr id="11268" name="Rectangle 3"/>
          <p:cNvSpPr>
            <a:spLocks noGrp="1" noChangeArrowheads="1"/>
          </p:cNvSpPr>
          <p:nvPr>
            <p:ph type="body" idx="1"/>
          </p:nvPr>
        </p:nvSpPr>
        <p:spPr>
          <a:xfrm>
            <a:off x="936947" y="4421824"/>
            <a:ext cx="5149209" cy="4187502"/>
          </a:xfrm>
          <a:noFill/>
          <a:ln/>
        </p:spPr>
        <p:txBody>
          <a:bodyPr lIns="90984" tIns="45490" rIns="90984" bIns="45490"/>
          <a:lstStyle/>
          <a:p>
            <a:pPr eaLnBrk="1" hangingPunct="1"/>
            <a:endParaRPr lang="en-US" dirty="0">
              <a:latin typeface="Arial" pitchFamily="34" charset="0"/>
              <a:cs typeface="Arial" pitchFamily="34" charset="0"/>
            </a:endParaRPr>
          </a:p>
        </p:txBody>
      </p:sp>
    </p:spTree>
    <p:extLst>
      <p:ext uri="{BB962C8B-B14F-4D97-AF65-F5344CB8AC3E}">
        <p14:creationId xmlns:p14="http://schemas.microsoft.com/office/powerpoint/2010/main" val="2333838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3BC16C88-8FD6-457D-8F96-90868437154E}" type="slidenum">
              <a:rPr lang="en-US" smtClean="0">
                <a:latin typeface="Arial" pitchFamily="34" charset="0"/>
                <a:cs typeface="Arial" pitchFamily="34" charset="0"/>
              </a:rPr>
              <a:pPr/>
              <a:t>21</a:t>
            </a:fld>
            <a:endParaRPr lang="en-US">
              <a:latin typeface="Arial" pitchFamily="34" charset="0"/>
              <a:cs typeface="Arial" pitchFamily="34" charset="0"/>
            </a:endParaRPr>
          </a:p>
        </p:txBody>
      </p:sp>
      <p:sp>
        <p:nvSpPr>
          <p:cNvPr id="11267" name="Rectangle 2"/>
          <p:cNvSpPr>
            <a:spLocks noGrp="1" noRot="1" noChangeAspect="1" noChangeArrowheads="1" noTextEdit="1"/>
          </p:cNvSpPr>
          <p:nvPr>
            <p:ph type="sldImg"/>
          </p:nvPr>
        </p:nvSpPr>
        <p:spPr>
          <a:xfrm>
            <a:off x="1187450" y="700088"/>
            <a:ext cx="4654550" cy="3490912"/>
          </a:xfrm>
          <a:ln/>
        </p:spPr>
      </p:sp>
      <p:sp>
        <p:nvSpPr>
          <p:cNvPr id="11268" name="Rectangle 3"/>
          <p:cNvSpPr>
            <a:spLocks noGrp="1" noChangeArrowheads="1"/>
          </p:cNvSpPr>
          <p:nvPr>
            <p:ph type="body" idx="1"/>
          </p:nvPr>
        </p:nvSpPr>
        <p:spPr>
          <a:xfrm>
            <a:off x="936947" y="4421824"/>
            <a:ext cx="5149209" cy="4187502"/>
          </a:xfrm>
          <a:noFill/>
          <a:ln/>
        </p:spPr>
        <p:txBody>
          <a:bodyPr lIns="90984" tIns="45490" rIns="90984" bIns="45490"/>
          <a:lstStyle/>
          <a:p>
            <a:pPr eaLnBrk="1" hangingPunct="1"/>
            <a:endParaRPr lang="en-US" dirty="0">
              <a:latin typeface="Arial" pitchFamily="34" charset="0"/>
              <a:cs typeface="Arial" pitchFamily="34" charset="0"/>
            </a:endParaRPr>
          </a:p>
        </p:txBody>
      </p:sp>
    </p:spTree>
    <p:extLst>
      <p:ext uri="{BB962C8B-B14F-4D97-AF65-F5344CB8AC3E}">
        <p14:creationId xmlns:p14="http://schemas.microsoft.com/office/powerpoint/2010/main" val="4081901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a:latin typeface="Arial" pitchFamily="34" charset="0"/>
            </a:endParaRPr>
          </a:p>
        </p:txBody>
      </p:sp>
      <p:sp>
        <p:nvSpPr>
          <p:cNvPr id="4" name="Slide Number Placeholder 3"/>
          <p:cNvSpPr>
            <a:spLocks noGrp="1"/>
          </p:cNvSpPr>
          <p:nvPr>
            <p:ph type="sldNum" sz="quarter" idx="5"/>
          </p:nvPr>
        </p:nvSpPr>
        <p:spPr/>
        <p:txBody>
          <a:bodyPr/>
          <a:lstStyle/>
          <a:p>
            <a:pPr>
              <a:defRPr/>
            </a:pPr>
            <a:fld id="{1E1F39BD-B18C-438D-8302-1100E6C2676A}"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2310032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a:latin typeface="Arial" pitchFamily="34" charset="0"/>
            </a:endParaRPr>
          </a:p>
        </p:txBody>
      </p:sp>
      <p:sp>
        <p:nvSpPr>
          <p:cNvPr id="4" name="Slide Number Placeholder 3"/>
          <p:cNvSpPr>
            <a:spLocks noGrp="1"/>
          </p:cNvSpPr>
          <p:nvPr>
            <p:ph type="sldNum" sz="quarter" idx="5"/>
          </p:nvPr>
        </p:nvSpPr>
        <p:spPr/>
        <p:txBody>
          <a:bodyPr/>
          <a:lstStyle/>
          <a:p>
            <a:pPr>
              <a:defRPr/>
            </a:pPr>
            <a:fld id="{1E1F39BD-B18C-438D-8302-1100E6C2676A}" type="slidenum">
              <a:rPr lang="en-US" smtClean="0">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2735111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itchFamily="34" charset="0"/>
            </a:endParaRPr>
          </a:p>
        </p:txBody>
      </p:sp>
      <p:sp>
        <p:nvSpPr>
          <p:cNvPr id="4" name="Slide Number Placeholder 3"/>
          <p:cNvSpPr>
            <a:spLocks noGrp="1"/>
          </p:cNvSpPr>
          <p:nvPr>
            <p:ph type="sldNum" sz="quarter" idx="5"/>
          </p:nvPr>
        </p:nvSpPr>
        <p:spPr/>
        <p:txBody>
          <a:bodyPr/>
          <a:lstStyle/>
          <a:p>
            <a:pPr>
              <a:defRPr/>
            </a:pPr>
            <a:fld id="{BBBAB90C-79D0-4314-89A0-B4DFD1414698}" type="slidenum">
              <a:rPr lang="en-US" smtClean="0">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475479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D6946E-320B-4325-8E04-50F0DEE45CD9}" type="slidenum">
              <a:rPr lang="en-US" smtClean="0"/>
              <a:pPr>
                <a:defRPr/>
              </a:pPr>
              <a:t>8</a:t>
            </a:fld>
            <a:endParaRPr lang="en-US"/>
          </a:p>
        </p:txBody>
      </p:sp>
    </p:spTree>
    <p:extLst>
      <p:ext uri="{BB962C8B-B14F-4D97-AF65-F5344CB8AC3E}">
        <p14:creationId xmlns:p14="http://schemas.microsoft.com/office/powerpoint/2010/main" val="953064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3BC16C88-8FD6-457D-8F96-90868437154E}" type="slidenum">
              <a:rPr lang="en-US" smtClean="0">
                <a:latin typeface="Arial" pitchFamily="34" charset="0"/>
                <a:cs typeface="Arial" pitchFamily="34" charset="0"/>
              </a:rPr>
              <a:pPr/>
              <a:t>10</a:t>
            </a:fld>
            <a:endParaRPr lang="en-US">
              <a:latin typeface="Arial" pitchFamily="34" charset="0"/>
              <a:cs typeface="Arial" pitchFamily="34" charset="0"/>
            </a:endParaRPr>
          </a:p>
        </p:txBody>
      </p:sp>
      <p:sp>
        <p:nvSpPr>
          <p:cNvPr id="11267" name="Rectangle 2"/>
          <p:cNvSpPr>
            <a:spLocks noGrp="1" noRot="1" noChangeAspect="1" noChangeArrowheads="1" noTextEdit="1"/>
          </p:cNvSpPr>
          <p:nvPr>
            <p:ph type="sldImg"/>
          </p:nvPr>
        </p:nvSpPr>
        <p:spPr>
          <a:xfrm>
            <a:off x="1187450" y="700088"/>
            <a:ext cx="4654550" cy="3490912"/>
          </a:xfrm>
          <a:ln/>
        </p:spPr>
      </p:sp>
      <p:sp>
        <p:nvSpPr>
          <p:cNvPr id="11268" name="Rectangle 3"/>
          <p:cNvSpPr>
            <a:spLocks noGrp="1" noChangeArrowheads="1"/>
          </p:cNvSpPr>
          <p:nvPr>
            <p:ph type="body" idx="1"/>
          </p:nvPr>
        </p:nvSpPr>
        <p:spPr>
          <a:xfrm>
            <a:off x="936947" y="4421823"/>
            <a:ext cx="5149209" cy="4187502"/>
          </a:xfrm>
          <a:noFill/>
          <a:ln/>
        </p:spPr>
        <p:txBody>
          <a:bodyPr lIns="90990" tIns="45494" rIns="90990" bIns="45494"/>
          <a:lstStyle/>
          <a:p>
            <a:pPr marL="225763" indent="-225763" eaLnBrk="1" hangingPunct="1">
              <a:lnSpc>
                <a:spcPct val="75000"/>
              </a:lnSpc>
              <a:buClr>
                <a:schemeClr val="tx2">
                  <a:lumMod val="50000"/>
                </a:schemeClr>
              </a:buClr>
              <a:buFont typeface="Wingdings" pitchFamily="2" charset="2"/>
              <a:buChar char="§"/>
            </a:pPr>
            <a:r>
              <a:rPr lang="en-US" sz="2400" dirty="0"/>
              <a:t>Changes in accession windows will:</a:t>
            </a:r>
          </a:p>
          <a:p>
            <a:pPr marL="567587" lvl="1" indent="-225763" eaLnBrk="1" hangingPunct="1">
              <a:lnSpc>
                <a:spcPct val="75000"/>
              </a:lnSpc>
              <a:buClr>
                <a:schemeClr val="tx2">
                  <a:lumMod val="50000"/>
                </a:schemeClr>
              </a:buClr>
              <a:buFont typeface="Wingdings" pitchFamily="2" charset="2"/>
              <a:buChar char="§"/>
            </a:pPr>
            <a:r>
              <a:rPr lang="en-US" sz="2100" dirty="0"/>
              <a:t>Create a more predictable inventory for career progression</a:t>
            </a:r>
          </a:p>
          <a:p>
            <a:pPr marL="567587" lvl="1" indent="-225763" eaLnBrk="1" hangingPunct="1">
              <a:lnSpc>
                <a:spcPct val="75000"/>
              </a:lnSpc>
              <a:buClr>
                <a:schemeClr val="tx2">
                  <a:lumMod val="50000"/>
                </a:schemeClr>
              </a:buClr>
              <a:buFont typeface="Wingdings" pitchFamily="2" charset="2"/>
              <a:buChar char="§"/>
            </a:pPr>
            <a:r>
              <a:rPr lang="en-US" sz="2100" dirty="0"/>
              <a:t>Provides time for all LDOs to compete for Captain and all CWOs to  compete for CWO4 (most for CWO5) </a:t>
            </a:r>
          </a:p>
          <a:p>
            <a:pPr marL="567587" lvl="1" indent="-225763" eaLnBrk="1" hangingPunct="1">
              <a:lnSpc>
                <a:spcPct val="75000"/>
              </a:lnSpc>
              <a:buClr>
                <a:schemeClr val="tx2">
                  <a:lumMod val="50000"/>
                </a:schemeClr>
              </a:buClr>
              <a:buFont typeface="Wingdings" pitchFamily="2" charset="2"/>
              <a:buChar char="§"/>
            </a:pPr>
            <a:r>
              <a:rPr lang="en-US" sz="2100" dirty="0"/>
              <a:t>Minimizes “early” selections from “clogging” the promotion pipeline </a:t>
            </a:r>
          </a:p>
          <a:p>
            <a:pPr marL="225763" indent="-225763" eaLnBrk="1" hangingPunct="1">
              <a:lnSpc>
                <a:spcPct val="75000"/>
              </a:lnSpc>
              <a:buClr>
                <a:schemeClr val="tx2">
                  <a:lumMod val="50000"/>
                </a:schemeClr>
              </a:buClr>
              <a:buFont typeface="Wingdings" pitchFamily="2" charset="2"/>
              <a:buChar char="§"/>
            </a:pPr>
            <a:endParaRPr lang="en-US" sz="2400" dirty="0"/>
          </a:p>
        </p:txBody>
      </p:sp>
    </p:spTree>
    <p:extLst>
      <p:ext uri="{BB962C8B-B14F-4D97-AF65-F5344CB8AC3E}">
        <p14:creationId xmlns:p14="http://schemas.microsoft.com/office/powerpoint/2010/main" val="2164253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US" dirty="0"/>
              <a:t>These</a:t>
            </a:r>
            <a:r>
              <a:rPr lang="en-US" baseline="0" dirty="0"/>
              <a:t> are listed in order of relevance to typical board weighting.  Must have good </a:t>
            </a:r>
            <a:r>
              <a:rPr lang="en-US" baseline="0" dirty="0" err="1"/>
              <a:t>evals</a:t>
            </a:r>
            <a:r>
              <a:rPr lang="en-US" baseline="0" dirty="0"/>
              <a:t>, soft breakouts …</a:t>
            </a:r>
            <a:endParaRPr lang="en-US" dirty="0"/>
          </a:p>
        </p:txBody>
      </p:sp>
    </p:spTree>
    <p:extLst>
      <p:ext uri="{BB962C8B-B14F-4D97-AF65-F5344CB8AC3E}">
        <p14:creationId xmlns:p14="http://schemas.microsoft.com/office/powerpoint/2010/main" val="4086881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ChangeArrowheads="1"/>
          </p:cNvSpPr>
          <p:nvPr/>
        </p:nvSpPr>
        <p:spPr bwMode="auto">
          <a:xfrm>
            <a:off x="3980131" y="-1603"/>
            <a:ext cx="3042969" cy="463212"/>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55300" name="Rectangle 3"/>
          <p:cNvSpPr>
            <a:spLocks noChangeArrowheads="1"/>
          </p:cNvSpPr>
          <p:nvPr/>
        </p:nvSpPr>
        <p:spPr bwMode="auto">
          <a:xfrm>
            <a:off x="3980131" y="8849095"/>
            <a:ext cx="3042969" cy="461609"/>
          </a:xfrm>
          <a:prstGeom prst="rect">
            <a:avLst/>
          </a:prstGeom>
          <a:noFill/>
          <a:ln w="9525">
            <a:noFill/>
            <a:miter lim="800000"/>
            <a:headEnd/>
            <a:tailEnd/>
          </a:ln>
        </p:spPr>
        <p:txBody>
          <a:bodyPr lIns="19242" tIns="0" rIns="19242" bIns="0" anchor="b"/>
          <a:lstStyle/>
          <a:p>
            <a:pPr algn="r" defTabSz="917802"/>
            <a:r>
              <a:rPr lang="en-US" sz="1000" i="1" dirty="0"/>
              <a:t>12</a:t>
            </a:r>
          </a:p>
        </p:txBody>
      </p:sp>
      <p:sp>
        <p:nvSpPr>
          <p:cNvPr id="55301" name="Rectangle 4"/>
          <p:cNvSpPr>
            <a:spLocks noChangeArrowheads="1"/>
          </p:cNvSpPr>
          <p:nvPr/>
        </p:nvSpPr>
        <p:spPr bwMode="auto">
          <a:xfrm>
            <a:off x="0" y="8849095"/>
            <a:ext cx="3042969" cy="461609"/>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55302" name="Rectangle 5"/>
          <p:cNvSpPr>
            <a:spLocks noChangeArrowheads="1"/>
          </p:cNvSpPr>
          <p:nvPr/>
        </p:nvSpPr>
        <p:spPr bwMode="auto">
          <a:xfrm>
            <a:off x="0" y="-1603"/>
            <a:ext cx="3042969" cy="463212"/>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55303" name="Rectangle 6"/>
          <p:cNvSpPr>
            <a:spLocks noChangeArrowheads="1"/>
          </p:cNvSpPr>
          <p:nvPr/>
        </p:nvSpPr>
        <p:spPr bwMode="auto">
          <a:xfrm>
            <a:off x="3980131" y="-1603"/>
            <a:ext cx="3042969" cy="463212"/>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55304" name="Rectangle 7"/>
          <p:cNvSpPr>
            <a:spLocks noChangeArrowheads="1"/>
          </p:cNvSpPr>
          <p:nvPr/>
        </p:nvSpPr>
        <p:spPr bwMode="auto">
          <a:xfrm>
            <a:off x="3980131" y="8847491"/>
            <a:ext cx="3042969" cy="463212"/>
          </a:xfrm>
          <a:prstGeom prst="rect">
            <a:avLst/>
          </a:prstGeom>
          <a:noFill/>
          <a:ln w="9525">
            <a:noFill/>
            <a:miter lim="800000"/>
            <a:headEnd/>
            <a:tailEnd/>
          </a:ln>
        </p:spPr>
        <p:txBody>
          <a:bodyPr lIns="19242" tIns="0" rIns="19242" bIns="0" anchor="b"/>
          <a:lstStyle/>
          <a:p>
            <a:pPr algn="r" defTabSz="917802"/>
            <a:r>
              <a:rPr lang="en-US" sz="1000" i="1" dirty="0"/>
              <a:t>12</a:t>
            </a:r>
          </a:p>
        </p:txBody>
      </p:sp>
      <p:sp>
        <p:nvSpPr>
          <p:cNvPr id="55305" name="Rectangle 8"/>
          <p:cNvSpPr>
            <a:spLocks noChangeArrowheads="1"/>
          </p:cNvSpPr>
          <p:nvPr/>
        </p:nvSpPr>
        <p:spPr bwMode="auto">
          <a:xfrm>
            <a:off x="0" y="8847491"/>
            <a:ext cx="3042969" cy="463212"/>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55306" name="Rectangle 9"/>
          <p:cNvSpPr>
            <a:spLocks noChangeArrowheads="1"/>
          </p:cNvSpPr>
          <p:nvPr/>
        </p:nvSpPr>
        <p:spPr bwMode="auto">
          <a:xfrm>
            <a:off x="0" y="-1603"/>
            <a:ext cx="3042969" cy="463212"/>
          </a:xfrm>
          <a:prstGeom prst="rect">
            <a:avLst/>
          </a:prstGeom>
          <a:noFill/>
          <a:ln w="9525">
            <a:noFill/>
            <a:miter lim="800000"/>
            <a:headEnd/>
            <a:tailEnd/>
          </a:ln>
        </p:spPr>
        <p:txBody>
          <a:bodyPr wrap="none" lIns="92421" tIns="46210" rIns="92421" bIns="46210" anchor="ctr"/>
          <a:lstStyle/>
          <a:p>
            <a:pPr>
              <a:spcBef>
                <a:spcPct val="20000"/>
              </a:spcBef>
              <a:buFontTx/>
              <a:buChar char="•"/>
            </a:pPr>
            <a:endParaRPr lang="en-US" dirty="0"/>
          </a:p>
        </p:txBody>
      </p:sp>
      <p:sp>
        <p:nvSpPr>
          <p:cNvPr id="55307" name="Rectangle 10"/>
          <p:cNvSpPr>
            <a:spLocks noGrp="1" noRot="1" noChangeAspect="1" noChangeArrowheads="1" noTextEdit="1"/>
          </p:cNvSpPr>
          <p:nvPr>
            <p:ph type="sldImg"/>
          </p:nvPr>
        </p:nvSpPr>
        <p:spPr>
          <a:xfrm>
            <a:off x="1193800" y="704850"/>
            <a:ext cx="4633913" cy="3475038"/>
          </a:xfrm>
          <a:ln w="12700" cap="flat">
            <a:solidFill>
              <a:schemeClr val="tx1"/>
            </a:solidFill>
          </a:ln>
        </p:spPr>
      </p:sp>
      <p:sp>
        <p:nvSpPr>
          <p:cNvPr id="55308" name="Rectangle 11"/>
          <p:cNvSpPr>
            <a:spLocks noGrp="1" noChangeArrowheads="1"/>
          </p:cNvSpPr>
          <p:nvPr>
            <p:ph type="body" idx="1"/>
          </p:nvPr>
        </p:nvSpPr>
        <p:spPr>
          <a:xfrm>
            <a:off x="935557" y="4418940"/>
            <a:ext cx="5151988" cy="4188133"/>
          </a:xfrm>
          <a:noFill/>
          <a:ln/>
        </p:spPr>
        <p:txBody>
          <a:bodyPr lIns="93010" tIns="46505" rIns="93010" bIns="46505"/>
          <a:lstStyle/>
          <a:p>
            <a:pPr eaLnBrk="1" hangingPunct="1"/>
            <a:r>
              <a:rPr lang="en-US" dirty="0"/>
              <a:t>CO’s must control Interview Appraisal Board process and establish and</a:t>
            </a:r>
            <a:r>
              <a:rPr lang="en-US" baseline="0" dirty="0"/>
              <a:t> appoint board members or a command coordinator that ensures Interview Appraisals are not hand-picked by member.  Interview boards must provide honest feedback to the member and to the CO on member’s qualifications and abilities as outlined per the instruction.  If not ready, then DO NOT recommend at the command level, don’t leave this up to the board to filter out.  </a:t>
            </a:r>
            <a:r>
              <a:rPr lang="en-US" dirty="0"/>
              <a:t>Highlight</a:t>
            </a:r>
            <a:r>
              <a:rPr lang="en-US" baseline="0" dirty="0"/>
              <a:t> accomplishments and qualifications here.  Read the precepts from past boards (online).  If there is any issue that needs to be brought to the boards attention, this is the best place to address it.</a:t>
            </a:r>
            <a:endParaRPr lang="en-US" dirty="0"/>
          </a:p>
        </p:txBody>
      </p:sp>
    </p:spTree>
    <p:extLst>
      <p:ext uri="{BB962C8B-B14F-4D97-AF65-F5344CB8AC3E}">
        <p14:creationId xmlns:p14="http://schemas.microsoft.com/office/powerpoint/2010/main" val="3115918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74027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spTree>
      <p:nvGrpSpPr>
        <p:cNvPr id="1" name=""/>
        <p:cNvGrpSpPr/>
        <p:nvPr/>
      </p:nvGrpSpPr>
      <p:grpSpPr>
        <a:xfrm>
          <a:off x="0" y="0"/>
          <a:ext cx="0" cy="0"/>
          <a:chOff x="0" y="0"/>
          <a:chExt cx="0" cy="0"/>
        </a:xfrm>
      </p:grpSpPr>
      <p:sp>
        <p:nvSpPr>
          <p:cNvPr id="6" name="Text Box 10"/>
          <p:cNvSpPr txBox="1">
            <a:spLocks noChangeArrowheads="1"/>
          </p:cNvSpPr>
          <p:nvPr userDrawn="1"/>
        </p:nvSpPr>
        <p:spPr bwMode="auto">
          <a:xfrm>
            <a:off x="141538" y="6446839"/>
            <a:ext cx="1090362" cy="276999"/>
          </a:xfrm>
          <a:prstGeom prst="rect">
            <a:avLst/>
          </a:prstGeom>
          <a:noFill/>
          <a:ln w="9525">
            <a:noFill/>
            <a:miter lim="800000"/>
            <a:headEnd/>
            <a:tailEnd/>
          </a:ln>
          <a:effectLst/>
        </p:spPr>
        <p:txBody>
          <a:bodyPr wrap="none">
            <a:spAutoFit/>
          </a:bodyPr>
          <a:lstStyle/>
          <a:p>
            <a:pPr algn="r">
              <a:defRPr/>
            </a:pPr>
            <a:r>
              <a:rPr lang="en-US" sz="1200" dirty="0">
                <a:solidFill>
                  <a:srgbClr val="00CC00"/>
                </a:solidFill>
                <a:latin typeface="+mn-lt"/>
              </a:rPr>
              <a:t>Unclassified</a:t>
            </a:r>
          </a:p>
        </p:txBody>
      </p:sp>
      <p:sp>
        <p:nvSpPr>
          <p:cNvPr id="9" name="Title 1"/>
          <p:cNvSpPr>
            <a:spLocks noGrp="1"/>
          </p:cNvSpPr>
          <p:nvPr>
            <p:ph type="title"/>
          </p:nvPr>
        </p:nvSpPr>
        <p:spPr>
          <a:xfrm>
            <a:off x="749300" y="76200"/>
            <a:ext cx="7645400" cy="1143000"/>
          </a:xfrm>
        </p:spPr>
        <p:txBody>
          <a:bodyPr/>
          <a:lstStyle>
            <a:lvl1pPr algn="ctr">
              <a:defRPr sz="3600"/>
            </a:lvl1pPr>
          </a:lstStyle>
          <a:p>
            <a:r>
              <a:rPr lang="en-US" dirty="0"/>
              <a:t>Click to edit Master title style</a:t>
            </a:r>
          </a:p>
        </p:txBody>
      </p:sp>
      <p:sp>
        <p:nvSpPr>
          <p:cNvPr id="11" name="Text Placeholder 10"/>
          <p:cNvSpPr>
            <a:spLocks noGrp="1"/>
          </p:cNvSpPr>
          <p:nvPr>
            <p:ph type="body" sz="quarter" idx="11"/>
          </p:nvPr>
        </p:nvSpPr>
        <p:spPr>
          <a:xfrm>
            <a:off x="1515270" y="4429125"/>
            <a:ext cx="6113463" cy="1980640"/>
          </a:xfrm>
        </p:spPr>
        <p:txBody>
          <a:bodyPr/>
          <a:lstStyle>
            <a:lvl1pPr marL="0" indent="0" algn="ctr">
              <a:buNone/>
              <a:defRPr/>
            </a:lvl1pPr>
            <a:lvl2pPr marL="0" indent="0" algn="ctr">
              <a:buNone/>
              <a:defRPr/>
            </a:lvl2pPr>
            <a:lvl3pPr marL="0" indent="0" algn="ctr">
              <a:buNone/>
              <a:defRPr/>
            </a:lvl3pPr>
            <a:lvl4pPr algn="ctr">
              <a:buNone/>
              <a:defRPr/>
            </a:lvl4pPr>
            <a:lvl5pPr marL="0" indent="0" algn="ctr">
              <a:buNone/>
              <a:defRPr b="1"/>
            </a:lvl5pPr>
          </a:lstStyle>
          <a:p>
            <a:pPr lvl="0"/>
            <a:r>
              <a:rPr lang="en-US" dirty="0"/>
              <a:t>Click to edit Master text styles</a:t>
            </a:r>
          </a:p>
          <a:p>
            <a:pPr lvl="1"/>
            <a:r>
              <a:rPr lang="en-US" dirty="0"/>
              <a:t>Second level</a:t>
            </a:r>
          </a:p>
          <a:p>
            <a:pPr lvl="4"/>
            <a:endParaRPr lang="en-US" dirty="0"/>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7FC63BB6-36FC-44DC-B3C1-E02F6646114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ckup">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404AB8AB-3EBC-43BA-8934-64629AF2189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4"/>
          <p:cNvSpPr>
            <a:spLocks noGrp="1" noChangeArrowheads="1"/>
          </p:cNvSpPr>
          <p:nvPr>
            <p:ph type="ftr" sz="quarter" idx="10"/>
          </p:nvPr>
        </p:nvSpPr>
        <p:spPr>
          <a:xfrm>
            <a:off x="8582025" y="6510338"/>
            <a:ext cx="533400" cy="323850"/>
          </a:xfrm>
          <a:prstGeom prst="rect">
            <a:avLst/>
          </a:prstGeom>
          <a:ln/>
        </p:spPr>
        <p:txBody>
          <a:bodyPr/>
          <a:lstStyle>
            <a:lvl1pPr>
              <a:defRPr/>
            </a:lvl1pPr>
          </a:lstStyle>
          <a:p>
            <a:pPr>
              <a:defRPr/>
            </a:pPr>
            <a:endParaRPr lang="en-US" dirty="0">
              <a:solidFill>
                <a:srgbClr val="0000CC"/>
              </a:solidFill>
            </a:endParaRPr>
          </a:p>
        </p:txBody>
      </p:sp>
    </p:spTree>
    <p:extLst>
      <p:ext uri="{BB962C8B-B14F-4D97-AF65-F5344CB8AC3E}">
        <p14:creationId xmlns:p14="http://schemas.microsoft.com/office/powerpoint/2010/main" val="13838396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9688" y="76200"/>
            <a:ext cx="764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68313" y="1509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p:txBody>
      </p:sp>
      <p:sp>
        <p:nvSpPr>
          <p:cNvPr id="1030" name="Rectangle 6"/>
          <p:cNvSpPr>
            <a:spLocks noGrp="1" noChangeArrowheads="1"/>
          </p:cNvSpPr>
          <p:nvPr>
            <p:ph type="sldNum" sz="quarter" idx="4"/>
          </p:nvPr>
        </p:nvSpPr>
        <p:spPr bwMode="auto">
          <a:xfrm>
            <a:off x="8472488" y="6604000"/>
            <a:ext cx="671512" cy="254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latin typeface="Arial" charset="0"/>
              </a:defRPr>
            </a:lvl1pPr>
          </a:lstStyle>
          <a:p>
            <a:pPr>
              <a:defRPr/>
            </a:pPr>
            <a:fld id="{404AB8AB-3EBC-43BA-8934-64629AF21890}" type="slidenum">
              <a:rPr lang="en-US"/>
              <a:pPr>
                <a:defRPr/>
              </a:pPr>
              <a:t>‹#›</a:t>
            </a:fld>
            <a:endParaRPr lang="en-US"/>
          </a:p>
        </p:txBody>
      </p:sp>
      <p:grpSp>
        <p:nvGrpSpPr>
          <p:cNvPr id="9" name="Group 8"/>
          <p:cNvGrpSpPr/>
          <p:nvPr userDrawn="1"/>
        </p:nvGrpSpPr>
        <p:grpSpPr>
          <a:xfrm>
            <a:off x="228600" y="1121571"/>
            <a:ext cx="8686800" cy="76200"/>
            <a:chOff x="228600" y="1173163"/>
            <a:chExt cx="8686800" cy="76200"/>
          </a:xfrm>
        </p:grpSpPr>
        <p:sp>
          <p:nvSpPr>
            <p:cNvPr id="10" name="Line 7"/>
            <p:cNvSpPr>
              <a:spLocks noChangeShapeType="1"/>
            </p:cNvSpPr>
            <p:nvPr/>
          </p:nvSpPr>
          <p:spPr bwMode="auto">
            <a:xfrm>
              <a:off x="228600" y="1173163"/>
              <a:ext cx="8686800" cy="0"/>
            </a:xfrm>
            <a:prstGeom prst="line">
              <a:avLst/>
            </a:prstGeom>
            <a:noFill/>
            <a:ln w="57150">
              <a:gradFill flip="none" rotWithShape="1">
                <a:gsLst>
                  <a:gs pos="0">
                    <a:srgbClr val="000066"/>
                  </a:gs>
                  <a:gs pos="50000">
                    <a:srgbClr val="0017D0"/>
                  </a:gs>
                </a:gsLst>
                <a:lin ang="16200000" scaled="1"/>
                <a:tileRect/>
              </a:gradFill>
              <a:round/>
              <a:headEnd/>
              <a:tailEnd/>
            </a:ln>
            <a:effectLst/>
          </p:spPr>
          <p:txBody>
            <a:bodyPr/>
            <a:lstStyle/>
            <a:p>
              <a:pPr>
                <a:defRPr/>
              </a:pPr>
              <a:endParaRPr lang="en-US" sz="1400">
                <a:solidFill>
                  <a:prstClr val="black"/>
                </a:solidFill>
              </a:endParaRPr>
            </a:p>
          </p:txBody>
        </p:sp>
        <p:sp>
          <p:nvSpPr>
            <p:cNvPr id="11" name="Line 8"/>
            <p:cNvSpPr>
              <a:spLocks noChangeShapeType="1"/>
            </p:cNvSpPr>
            <p:nvPr/>
          </p:nvSpPr>
          <p:spPr bwMode="auto">
            <a:xfrm>
              <a:off x="228600" y="1249363"/>
              <a:ext cx="8686800" cy="0"/>
            </a:xfrm>
            <a:prstGeom prst="line">
              <a:avLst/>
            </a:prstGeom>
            <a:noFill/>
            <a:ln w="34925">
              <a:solidFill>
                <a:srgbClr val="B98200"/>
              </a:solidFill>
              <a:round/>
              <a:headEnd/>
              <a:tailEnd/>
            </a:ln>
            <a:effectLst/>
          </p:spPr>
          <p:txBody>
            <a:bodyPr/>
            <a:lstStyle/>
            <a:p>
              <a:pPr>
                <a:defRPr/>
              </a:pPr>
              <a:endParaRPr lang="en-US" sz="1400">
                <a:solidFill>
                  <a:prstClr val="black"/>
                </a:solidFill>
              </a:endParaRPr>
            </a:p>
          </p:txBody>
        </p:sp>
      </p:grpSp>
      <p:pic>
        <p:nvPicPr>
          <p:cNvPr id="14" name="Picture 13"/>
          <p:cNvPicPr>
            <a:picLocks noChangeAspect="1"/>
          </p:cNvPicPr>
          <p:nvPr userDrawn="1"/>
        </p:nvPicPr>
        <p:blipFill>
          <a:blip r:embed="rId6"/>
          <a:stretch>
            <a:fillRect/>
          </a:stretch>
        </p:blipFill>
        <p:spPr>
          <a:xfrm>
            <a:off x="308282" y="138023"/>
            <a:ext cx="921725" cy="921725"/>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Lst>
  <p:hf hdr="0" ftr="0" dt="0"/>
  <p:txStyles>
    <p:titleStyle>
      <a:lvl1pPr algn="r" rtl="0" eaLnBrk="0" fontAlgn="base" hangingPunct="0">
        <a:spcBef>
          <a:spcPct val="0"/>
        </a:spcBef>
        <a:spcAft>
          <a:spcPct val="0"/>
        </a:spcAft>
        <a:defRPr sz="3200" b="1" i="1">
          <a:solidFill>
            <a:srgbClr val="000066"/>
          </a:solidFill>
          <a:latin typeface="+mj-lt"/>
          <a:ea typeface="+mj-ea"/>
          <a:cs typeface="+mj-cs"/>
        </a:defRPr>
      </a:lvl1pPr>
      <a:lvl2pPr algn="r" rtl="0" eaLnBrk="0" fontAlgn="base" hangingPunct="0">
        <a:spcBef>
          <a:spcPct val="0"/>
        </a:spcBef>
        <a:spcAft>
          <a:spcPct val="0"/>
        </a:spcAft>
        <a:defRPr sz="3200" b="1" i="1">
          <a:solidFill>
            <a:srgbClr val="000066"/>
          </a:solidFill>
          <a:latin typeface="Arial" charset="0"/>
          <a:cs typeface="Times New Roman" pitchFamily="18" charset="0"/>
        </a:defRPr>
      </a:lvl2pPr>
      <a:lvl3pPr algn="r" rtl="0" eaLnBrk="0" fontAlgn="base" hangingPunct="0">
        <a:spcBef>
          <a:spcPct val="0"/>
        </a:spcBef>
        <a:spcAft>
          <a:spcPct val="0"/>
        </a:spcAft>
        <a:defRPr sz="3200" b="1" i="1">
          <a:solidFill>
            <a:srgbClr val="000066"/>
          </a:solidFill>
          <a:latin typeface="Arial" charset="0"/>
          <a:cs typeface="Times New Roman" pitchFamily="18" charset="0"/>
        </a:defRPr>
      </a:lvl3pPr>
      <a:lvl4pPr algn="r" rtl="0" eaLnBrk="0" fontAlgn="base" hangingPunct="0">
        <a:spcBef>
          <a:spcPct val="0"/>
        </a:spcBef>
        <a:spcAft>
          <a:spcPct val="0"/>
        </a:spcAft>
        <a:defRPr sz="3200" b="1" i="1">
          <a:solidFill>
            <a:srgbClr val="000066"/>
          </a:solidFill>
          <a:latin typeface="Arial" charset="0"/>
          <a:cs typeface="Times New Roman" pitchFamily="18" charset="0"/>
        </a:defRPr>
      </a:lvl4pPr>
      <a:lvl5pPr algn="r" rtl="0" eaLnBrk="0" fontAlgn="base" hangingPunct="0">
        <a:spcBef>
          <a:spcPct val="0"/>
        </a:spcBef>
        <a:spcAft>
          <a:spcPct val="0"/>
        </a:spcAft>
        <a:defRPr sz="3200" b="1" i="1">
          <a:solidFill>
            <a:srgbClr val="000066"/>
          </a:solidFill>
          <a:latin typeface="Arial" charset="0"/>
          <a:cs typeface="Times New Roman" pitchFamily="18" charset="0"/>
        </a:defRPr>
      </a:lvl5pPr>
      <a:lvl6pPr marL="457200" algn="r" rtl="0" fontAlgn="base">
        <a:spcBef>
          <a:spcPct val="0"/>
        </a:spcBef>
        <a:spcAft>
          <a:spcPct val="0"/>
        </a:spcAft>
        <a:defRPr sz="3200" b="1" i="1">
          <a:solidFill>
            <a:srgbClr val="000066"/>
          </a:solidFill>
          <a:latin typeface="Arial" charset="0"/>
          <a:cs typeface="Times New Roman" pitchFamily="18" charset="0"/>
        </a:defRPr>
      </a:lvl6pPr>
      <a:lvl7pPr marL="914400" algn="r" rtl="0" fontAlgn="base">
        <a:spcBef>
          <a:spcPct val="0"/>
        </a:spcBef>
        <a:spcAft>
          <a:spcPct val="0"/>
        </a:spcAft>
        <a:defRPr sz="3200" b="1" i="1">
          <a:solidFill>
            <a:srgbClr val="000066"/>
          </a:solidFill>
          <a:latin typeface="Arial" charset="0"/>
          <a:cs typeface="Times New Roman" pitchFamily="18" charset="0"/>
        </a:defRPr>
      </a:lvl7pPr>
      <a:lvl8pPr marL="1371600" algn="r" rtl="0" fontAlgn="base">
        <a:spcBef>
          <a:spcPct val="0"/>
        </a:spcBef>
        <a:spcAft>
          <a:spcPct val="0"/>
        </a:spcAft>
        <a:defRPr sz="3200" b="1" i="1">
          <a:solidFill>
            <a:srgbClr val="000066"/>
          </a:solidFill>
          <a:latin typeface="Arial" charset="0"/>
          <a:cs typeface="Times New Roman" pitchFamily="18" charset="0"/>
        </a:defRPr>
      </a:lvl8pPr>
      <a:lvl9pPr marL="1828800" algn="r" rtl="0" fontAlgn="base">
        <a:spcBef>
          <a:spcPct val="0"/>
        </a:spcBef>
        <a:spcAft>
          <a:spcPct val="0"/>
        </a:spcAft>
        <a:defRPr sz="3200" b="1" i="1">
          <a:solidFill>
            <a:srgbClr val="000066"/>
          </a:solidFill>
          <a:latin typeface="Arial" charset="0"/>
          <a:cs typeface="Times New Roman" pitchFamily="18" charset="0"/>
        </a:defRPr>
      </a:lvl9pPr>
    </p:titleStyle>
    <p:bodyStyle>
      <a:lvl1pPr marL="290513" indent="-290513" algn="l" rtl="0" eaLnBrk="0" fontAlgn="base" hangingPunct="0">
        <a:spcBef>
          <a:spcPct val="20000"/>
        </a:spcBef>
        <a:spcAft>
          <a:spcPct val="0"/>
        </a:spcAft>
        <a:buFont typeface="Wingdings" pitchFamily="2" charset="2"/>
        <a:buChar char="§"/>
        <a:defRPr sz="2400" b="1">
          <a:solidFill>
            <a:schemeClr val="tx1"/>
          </a:solidFill>
          <a:latin typeface="+mn-lt"/>
          <a:ea typeface="+mn-ea"/>
          <a:cs typeface="+mn-cs"/>
        </a:defRPr>
      </a:lvl1pPr>
      <a:lvl2pPr marL="630238" indent="-225425" algn="l" rtl="0" eaLnBrk="0" fontAlgn="base" hangingPunct="0">
        <a:spcBef>
          <a:spcPct val="20000"/>
        </a:spcBef>
        <a:spcAft>
          <a:spcPct val="0"/>
        </a:spcAft>
        <a:buChar char="•"/>
        <a:defRPr sz="2000">
          <a:solidFill>
            <a:schemeClr val="tx1"/>
          </a:solidFill>
          <a:latin typeface="+mn-lt"/>
          <a:cs typeface="+mn-cs"/>
        </a:defRPr>
      </a:lvl2pPr>
      <a:lvl3pPr marL="1143000" indent="-228600" algn="l" rtl="0" eaLnBrk="0" fontAlgn="base" hangingPunct="0">
        <a:spcBef>
          <a:spcPct val="20000"/>
        </a:spcBef>
        <a:spcAft>
          <a:spcPct val="0"/>
        </a:spcAft>
        <a:buFont typeface="Wingdings" pitchFamily="2" charset="2"/>
        <a:buChar char="Ø"/>
        <a:defRPr>
          <a:solidFill>
            <a:schemeClr val="tx1"/>
          </a:solidFill>
          <a:latin typeface="+mn-lt"/>
          <a:cs typeface="+mn-cs"/>
        </a:defRPr>
      </a:lvl3pPr>
      <a:lvl4pPr marL="1600200" indent="-228600" algn="l" rtl="0" eaLnBrk="0" fontAlgn="base" hangingPunct="0">
        <a:spcBef>
          <a:spcPct val="20000"/>
        </a:spcBef>
        <a:spcAft>
          <a:spcPct val="0"/>
        </a:spcAft>
        <a:buChar char="-"/>
        <a:defRPr>
          <a:solidFill>
            <a:schemeClr val="tx1"/>
          </a:solidFill>
          <a:latin typeface="+mn-lt"/>
          <a:cs typeface="+mn-cs"/>
        </a:defRPr>
      </a:lvl4pPr>
      <a:lvl5pPr marL="2057400" indent="-228600" algn="l" rtl="0" eaLnBrk="0" fontAlgn="base" hangingPunct="0">
        <a:spcBef>
          <a:spcPct val="20000"/>
        </a:spcBef>
        <a:spcAft>
          <a:spcPct val="0"/>
        </a:spcAft>
        <a:buFont typeface="Times New Roman" pitchFamily="18" charset="0"/>
        <a:buChar char="-"/>
        <a:defRPr>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mynavyhr.navy.mil/Career-Management/Community-Management/Officer/Active-OCM/LDO-CWO/Applicant-Informatio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0"/>
          <p:cNvSpPr txBox="1">
            <a:spLocks noChangeArrowheads="1"/>
          </p:cNvSpPr>
          <p:nvPr/>
        </p:nvSpPr>
        <p:spPr bwMode="auto">
          <a:xfrm>
            <a:off x="141538" y="6446839"/>
            <a:ext cx="1090362" cy="276999"/>
          </a:xfrm>
          <a:prstGeom prst="rect">
            <a:avLst/>
          </a:prstGeom>
          <a:noFill/>
          <a:ln w="9525">
            <a:noFill/>
            <a:miter lim="800000"/>
            <a:headEnd/>
            <a:tailEnd/>
          </a:ln>
          <a:effectLst/>
        </p:spPr>
        <p:txBody>
          <a:bodyPr wrap="none">
            <a:spAutoFit/>
          </a:bodyPr>
          <a:lstStyle/>
          <a:p>
            <a:pPr algn="r">
              <a:defRPr/>
            </a:pPr>
            <a:r>
              <a:rPr lang="en-US" sz="1200" dirty="0">
                <a:solidFill>
                  <a:srgbClr val="00CC00"/>
                </a:solidFill>
                <a:latin typeface="+mn-lt"/>
              </a:rPr>
              <a:t>Unclassified</a:t>
            </a:r>
          </a:p>
        </p:txBody>
      </p:sp>
      <p:sp>
        <p:nvSpPr>
          <p:cNvPr id="2052" name="Title 1"/>
          <p:cNvSpPr>
            <a:spLocks/>
          </p:cNvSpPr>
          <p:nvPr/>
        </p:nvSpPr>
        <p:spPr bwMode="auto">
          <a:xfrm>
            <a:off x="58672" y="3628048"/>
            <a:ext cx="9085328" cy="2337598"/>
          </a:xfrm>
          <a:prstGeom prst="rect">
            <a:avLst/>
          </a:prstGeom>
          <a:noFill/>
          <a:ln w="9525">
            <a:noFill/>
            <a:miter lim="800000"/>
            <a:headEnd/>
            <a:tailEnd/>
          </a:ln>
        </p:spPr>
        <p:txBody>
          <a:bodyPr anchor="ctr"/>
          <a:lstStyle/>
          <a:p>
            <a:r>
              <a:rPr lang="en-US" sz="4400" i="1" dirty="0">
                <a:solidFill>
                  <a:srgbClr val="000066"/>
                </a:solidFill>
              </a:rPr>
              <a:t>Nuclear Power LDO (6200)  </a:t>
            </a:r>
          </a:p>
        </p:txBody>
      </p:sp>
      <p:sp>
        <p:nvSpPr>
          <p:cNvPr id="2053" name="Subtitle 2"/>
          <p:cNvSpPr>
            <a:spLocks/>
          </p:cNvSpPr>
          <p:nvPr/>
        </p:nvSpPr>
        <p:spPr bwMode="auto">
          <a:xfrm>
            <a:off x="58672" y="5051394"/>
            <a:ext cx="7234225" cy="1395445"/>
          </a:xfrm>
          <a:prstGeom prst="rect">
            <a:avLst/>
          </a:prstGeom>
          <a:noFill/>
          <a:ln w="9525">
            <a:noFill/>
            <a:miter lim="800000"/>
            <a:headEnd/>
            <a:tailEnd/>
          </a:ln>
        </p:spPr>
        <p:txBody>
          <a:bodyPr anchor="ctr"/>
          <a:lstStyle/>
          <a:p>
            <a:pPr algn="l">
              <a:defRPr/>
            </a:pPr>
            <a:endParaRPr lang="en-US" sz="1600" i="1" dirty="0">
              <a:solidFill>
                <a:srgbClr val="000066"/>
              </a:solidFill>
            </a:endParaRP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r="72834"/>
          <a:stretch/>
        </p:blipFill>
        <p:spPr>
          <a:xfrm>
            <a:off x="3437463" y="1514069"/>
            <a:ext cx="2327772" cy="2278325"/>
          </a:xfrm>
          <a:prstGeom prst="rect">
            <a:avLst/>
          </a:prstGeom>
        </p:spPr>
      </p:pic>
    </p:spTree>
    <p:extLst>
      <p:ext uri="{BB962C8B-B14F-4D97-AF65-F5344CB8AC3E}">
        <p14:creationId xmlns:p14="http://schemas.microsoft.com/office/powerpoint/2010/main" val="84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685800" y="2133600"/>
            <a:ext cx="7772400" cy="457200"/>
          </a:xfrm>
          <a:prstGeom prst="rect">
            <a:avLst/>
          </a:prstGeom>
          <a:noFill/>
          <a:ln w="9525">
            <a:noFill/>
            <a:miter lim="800000"/>
            <a:headEnd/>
            <a:tailEnd/>
          </a:ln>
        </p:spPr>
        <p:txBody>
          <a:bodyPr>
            <a:spAutoFit/>
          </a:bodyPr>
          <a:lstStyle/>
          <a:p>
            <a:pPr algn="l">
              <a:spcBef>
                <a:spcPts val="1200"/>
              </a:spcBef>
              <a:buFontTx/>
              <a:buChar char="•"/>
            </a:pPr>
            <a:endParaRPr lang="en-US" sz="2400"/>
          </a:p>
        </p:txBody>
      </p:sp>
      <p:sp>
        <p:nvSpPr>
          <p:cNvPr id="5124" name="Rectangle 4"/>
          <p:cNvSpPr>
            <a:spLocks noGrp="1" noChangeArrowheads="1"/>
          </p:cNvSpPr>
          <p:nvPr>
            <p:ph type="body" idx="1"/>
          </p:nvPr>
        </p:nvSpPr>
        <p:spPr>
          <a:xfrm>
            <a:off x="285366" y="1223684"/>
            <a:ext cx="8573267" cy="5634316"/>
          </a:xfrm>
        </p:spPr>
        <p:txBody>
          <a:bodyPr/>
          <a:lstStyle/>
          <a:p>
            <a:pPr marL="225425" indent="-225425" eaLnBrk="1" hangingPunct="1">
              <a:lnSpc>
                <a:spcPct val="75000"/>
              </a:lnSpc>
              <a:buClr>
                <a:schemeClr val="tx2">
                  <a:lumMod val="50000"/>
                </a:schemeClr>
              </a:buClr>
              <a:buFont typeface="Wingdings" pitchFamily="2" charset="2"/>
              <a:buChar char="§"/>
            </a:pPr>
            <a:endParaRPr lang="en-US" dirty="0"/>
          </a:p>
          <a:p>
            <a:pPr marL="225425" indent="-225425" eaLnBrk="1" hangingPunct="1">
              <a:lnSpc>
                <a:spcPct val="75000"/>
              </a:lnSpc>
              <a:buClr>
                <a:schemeClr val="tx2">
                  <a:lumMod val="50000"/>
                </a:schemeClr>
              </a:buClr>
              <a:buFont typeface="Wingdings" pitchFamily="2" charset="2"/>
              <a:buChar char="§"/>
            </a:pPr>
            <a:r>
              <a:rPr lang="en-US" sz="2200" dirty="0"/>
              <a:t>Time in Service (TIS) windows (Computed to </a:t>
            </a:r>
            <a:r>
              <a:rPr lang="en-US" sz="2200" dirty="0">
                <a:solidFill>
                  <a:srgbClr val="FF0000"/>
                </a:solidFill>
              </a:rPr>
              <a:t>01OCT25</a:t>
            </a:r>
            <a:r>
              <a:rPr lang="en-US" sz="2200" dirty="0"/>
              <a:t>)</a:t>
            </a:r>
          </a:p>
          <a:p>
            <a:pPr marL="225425" indent="-225425" eaLnBrk="1" hangingPunct="1">
              <a:lnSpc>
                <a:spcPct val="75000"/>
              </a:lnSpc>
              <a:buClr>
                <a:schemeClr val="tx2">
                  <a:lumMod val="50000"/>
                </a:schemeClr>
              </a:buClr>
              <a:buFont typeface="Wingdings" pitchFamily="2" charset="2"/>
              <a:buChar char="§"/>
            </a:pPr>
            <a:endParaRPr lang="en-US" sz="2200" dirty="0"/>
          </a:p>
          <a:p>
            <a:pPr marL="566737" lvl="1" indent="-225425" eaLnBrk="1" hangingPunct="1">
              <a:lnSpc>
                <a:spcPct val="75000"/>
              </a:lnSpc>
              <a:buClr>
                <a:schemeClr val="tx2">
                  <a:lumMod val="50000"/>
                </a:schemeClr>
              </a:buClr>
              <a:buFont typeface="Wingdings" pitchFamily="2" charset="2"/>
              <a:buChar char="§"/>
            </a:pPr>
            <a:r>
              <a:rPr lang="en-US" sz="2200" b="1" dirty="0"/>
              <a:t>8 to 16 years for Nuclear LDO 	 </a:t>
            </a:r>
            <a:r>
              <a:rPr lang="en-US" sz="2200" b="1" dirty="0">
                <a:solidFill>
                  <a:srgbClr val="FF0000"/>
                </a:solidFill>
              </a:rPr>
              <a:t>[01OCT 17 – 01OCT 09]</a:t>
            </a:r>
          </a:p>
          <a:p>
            <a:pPr marL="341312" lvl="1" indent="0" eaLnBrk="1" hangingPunct="1">
              <a:lnSpc>
                <a:spcPct val="75000"/>
              </a:lnSpc>
              <a:buClr>
                <a:schemeClr val="tx2">
                  <a:lumMod val="50000"/>
                </a:schemeClr>
              </a:buClr>
              <a:buNone/>
            </a:pPr>
            <a:endParaRPr lang="en-US" sz="2200" b="1" dirty="0"/>
          </a:p>
          <a:p>
            <a:pPr marL="566737" lvl="1" eaLnBrk="1" hangingPunct="1">
              <a:lnSpc>
                <a:spcPct val="75000"/>
              </a:lnSpc>
              <a:buClr>
                <a:schemeClr val="tx2">
                  <a:lumMod val="50000"/>
                </a:schemeClr>
              </a:buClr>
              <a:buFont typeface="Wingdings" pitchFamily="2" charset="2"/>
              <a:buChar char="§"/>
            </a:pPr>
            <a:r>
              <a:rPr lang="en-US" sz="2200" b="1" dirty="0"/>
              <a:t>Importance of TIS waivers:</a:t>
            </a:r>
          </a:p>
          <a:p>
            <a:pPr marL="1079499" lvl="2" eaLnBrk="1" hangingPunct="1">
              <a:lnSpc>
                <a:spcPct val="75000"/>
              </a:lnSpc>
              <a:buClr>
                <a:schemeClr val="tx2">
                  <a:lumMod val="50000"/>
                </a:schemeClr>
              </a:buClr>
              <a:buFont typeface="Wingdings" pitchFamily="2" charset="2"/>
              <a:buChar char="§"/>
            </a:pPr>
            <a:endParaRPr lang="en-US" sz="2200" b="1" dirty="0"/>
          </a:p>
          <a:p>
            <a:pPr marL="1079499" lvl="2" eaLnBrk="1" hangingPunct="1">
              <a:lnSpc>
                <a:spcPct val="75000"/>
              </a:lnSpc>
              <a:buClr>
                <a:schemeClr val="tx2">
                  <a:lumMod val="50000"/>
                </a:schemeClr>
              </a:buClr>
              <a:buFont typeface="Wingdings" pitchFamily="2" charset="2"/>
              <a:buChar char="§"/>
            </a:pPr>
            <a:r>
              <a:rPr lang="en-US" sz="2200" b="1" dirty="0">
                <a:solidFill>
                  <a:srgbClr val="FF0000"/>
                </a:solidFill>
              </a:rPr>
              <a:t>THEY DO NOT EXIST.  </a:t>
            </a:r>
            <a:r>
              <a:rPr lang="en-US" sz="2200" b="1" dirty="0"/>
              <a:t>16 years is a hard cutoff for nuclear applicants.</a:t>
            </a:r>
          </a:p>
        </p:txBody>
      </p:sp>
      <p:sp>
        <p:nvSpPr>
          <p:cNvPr id="9" name="Title 1"/>
          <p:cNvSpPr txBox="1">
            <a:spLocks/>
          </p:cNvSpPr>
          <p:nvPr/>
        </p:nvSpPr>
        <p:spPr bwMode="auto">
          <a:xfrm>
            <a:off x="914400" y="195486"/>
            <a:ext cx="8229600" cy="102819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lnSpc>
                <a:spcPct val="85000"/>
              </a:lnSpc>
              <a:spcBef>
                <a:spcPct val="0"/>
              </a:spcBef>
              <a:spcAft>
                <a:spcPct val="0"/>
              </a:spcAft>
              <a:defRPr sz="3000" b="1">
                <a:solidFill>
                  <a:schemeClr val="bg2"/>
                </a:solidFill>
                <a:latin typeface="+mj-lt"/>
                <a:ea typeface="+mj-ea"/>
                <a:cs typeface="+mj-cs"/>
              </a:defRPr>
            </a:lvl1pPr>
            <a:lvl2pPr algn="l" rtl="0" eaLnBrk="0" fontAlgn="base" hangingPunct="0">
              <a:lnSpc>
                <a:spcPct val="85000"/>
              </a:lnSpc>
              <a:spcBef>
                <a:spcPct val="0"/>
              </a:spcBef>
              <a:spcAft>
                <a:spcPct val="0"/>
              </a:spcAft>
              <a:defRPr sz="3000" b="1">
                <a:solidFill>
                  <a:schemeClr val="bg2"/>
                </a:solidFill>
                <a:latin typeface="Times New Roman" pitchFamily="18" charset="0"/>
              </a:defRPr>
            </a:lvl2pPr>
            <a:lvl3pPr algn="l" rtl="0" eaLnBrk="0" fontAlgn="base" hangingPunct="0">
              <a:lnSpc>
                <a:spcPct val="85000"/>
              </a:lnSpc>
              <a:spcBef>
                <a:spcPct val="0"/>
              </a:spcBef>
              <a:spcAft>
                <a:spcPct val="0"/>
              </a:spcAft>
              <a:defRPr sz="3000" b="1">
                <a:solidFill>
                  <a:schemeClr val="bg2"/>
                </a:solidFill>
                <a:latin typeface="Times New Roman" pitchFamily="18" charset="0"/>
              </a:defRPr>
            </a:lvl3pPr>
            <a:lvl4pPr algn="l" rtl="0" eaLnBrk="0" fontAlgn="base" hangingPunct="0">
              <a:lnSpc>
                <a:spcPct val="85000"/>
              </a:lnSpc>
              <a:spcBef>
                <a:spcPct val="0"/>
              </a:spcBef>
              <a:spcAft>
                <a:spcPct val="0"/>
              </a:spcAft>
              <a:defRPr sz="3000" b="1">
                <a:solidFill>
                  <a:schemeClr val="bg2"/>
                </a:solidFill>
                <a:latin typeface="Times New Roman" pitchFamily="18" charset="0"/>
              </a:defRPr>
            </a:lvl4pPr>
            <a:lvl5pPr algn="l" rtl="0" eaLnBrk="0" fontAlgn="base" hangingPunct="0">
              <a:lnSpc>
                <a:spcPct val="85000"/>
              </a:lnSpc>
              <a:spcBef>
                <a:spcPct val="0"/>
              </a:spcBef>
              <a:spcAft>
                <a:spcPct val="0"/>
              </a:spcAft>
              <a:defRPr sz="3000" b="1">
                <a:solidFill>
                  <a:schemeClr val="bg2"/>
                </a:solidFill>
                <a:latin typeface="Times New Roman" pitchFamily="18" charset="0"/>
              </a:defRPr>
            </a:lvl5pPr>
            <a:lvl6pPr marL="457200" algn="l" rtl="0" eaLnBrk="0" fontAlgn="base" hangingPunct="0">
              <a:lnSpc>
                <a:spcPct val="85000"/>
              </a:lnSpc>
              <a:spcBef>
                <a:spcPct val="0"/>
              </a:spcBef>
              <a:spcAft>
                <a:spcPct val="0"/>
              </a:spcAft>
              <a:defRPr sz="3000" b="1">
                <a:solidFill>
                  <a:schemeClr val="bg2"/>
                </a:solidFill>
                <a:latin typeface="Times New Roman" pitchFamily="18" charset="0"/>
              </a:defRPr>
            </a:lvl6pPr>
            <a:lvl7pPr marL="914400" algn="l" rtl="0" eaLnBrk="0" fontAlgn="base" hangingPunct="0">
              <a:lnSpc>
                <a:spcPct val="85000"/>
              </a:lnSpc>
              <a:spcBef>
                <a:spcPct val="0"/>
              </a:spcBef>
              <a:spcAft>
                <a:spcPct val="0"/>
              </a:spcAft>
              <a:defRPr sz="3000" b="1">
                <a:solidFill>
                  <a:schemeClr val="bg2"/>
                </a:solidFill>
                <a:latin typeface="Times New Roman" pitchFamily="18" charset="0"/>
              </a:defRPr>
            </a:lvl7pPr>
            <a:lvl8pPr marL="1371600" algn="l" rtl="0" eaLnBrk="0" fontAlgn="base" hangingPunct="0">
              <a:lnSpc>
                <a:spcPct val="85000"/>
              </a:lnSpc>
              <a:spcBef>
                <a:spcPct val="0"/>
              </a:spcBef>
              <a:spcAft>
                <a:spcPct val="0"/>
              </a:spcAft>
              <a:defRPr sz="3000" b="1">
                <a:solidFill>
                  <a:schemeClr val="bg2"/>
                </a:solidFill>
                <a:latin typeface="Times New Roman" pitchFamily="18" charset="0"/>
              </a:defRPr>
            </a:lvl8pPr>
            <a:lvl9pPr marL="1828800" algn="l" rtl="0" eaLnBrk="0" fontAlgn="base" hangingPunct="0">
              <a:lnSpc>
                <a:spcPct val="85000"/>
              </a:lnSpc>
              <a:spcBef>
                <a:spcPct val="0"/>
              </a:spcBef>
              <a:spcAft>
                <a:spcPct val="0"/>
              </a:spcAft>
              <a:defRPr sz="3000" b="1">
                <a:solidFill>
                  <a:schemeClr val="bg2"/>
                </a:solidFill>
                <a:latin typeface="Times New Roman" pitchFamily="18" charset="0"/>
              </a:defRPr>
            </a:lvl9pPr>
          </a:lstStyle>
          <a:p>
            <a:pPr algn="r"/>
            <a:r>
              <a:rPr lang="en-US" sz="3200" i="1" dirty="0">
                <a:solidFill>
                  <a:srgbClr val="000066"/>
                </a:solidFill>
                <a:cs typeface="Times New Roman" pitchFamily="18" charset="0"/>
              </a:rPr>
              <a:t> FY-26 Accession Windows</a:t>
            </a:r>
          </a:p>
          <a:p>
            <a:pPr algn="r"/>
            <a:endParaRPr lang="en-US" sz="1800" i="1" dirty="0">
              <a:solidFill>
                <a:srgbClr val="000066"/>
              </a:solidFill>
            </a:endParaRPr>
          </a:p>
        </p:txBody>
      </p:sp>
      <p:sp>
        <p:nvSpPr>
          <p:cNvPr id="2" name="Slide Number Placeholder 1"/>
          <p:cNvSpPr>
            <a:spLocks noGrp="1"/>
          </p:cNvSpPr>
          <p:nvPr>
            <p:ph type="sldNum" sz="quarter" idx="10"/>
          </p:nvPr>
        </p:nvSpPr>
        <p:spPr>
          <a:xfrm>
            <a:off x="8281988" y="6518275"/>
            <a:ext cx="671512" cy="254000"/>
          </a:xfrm>
        </p:spPr>
        <p:txBody>
          <a:bodyPr/>
          <a:lstStyle/>
          <a:p>
            <a:pPr>
              <a:defRPr/>
            </a:pPr>
            <a:fld id="{7FC63BB6-36FC-44DC-B3C1-E02F6646114A}" type="slidenum">
              <a:rPr lang="en-US" sz="1200" smtClean="0"/>
              <a:pPr>
                <a:defRPr/>
              </a:pPr>
              <a:t>10</a:t>
            </a:fld>
            <a:endParaRPr lang="en-US" sz="1200" dirty="0"/>
          </a:p>
        </p:txBody>
      </p:sp>
    </p:spTree>
    <p:extLst>
      <p:ext uri="{BB962C8B-B14F-4D97-AF65-F5344CB8AC3E}">
        <p14:creationId xmlns:p14="http://schemas.microsoft.com/office/powerpoint/2010/main" val="813970029"/>
      </p:ext>
    </p:extLst>
  </p:cSld>
  <p:clrMapOvr>
    <a:masterClrMapping/>
  </p:clrMapOvr>
  <mc:AlternateContent xmlns:mc="http://schemas.openxmlformats.org/markup-compatibility/2006" xmlns:p14="http://schemas.microsoft.com/office/powerpoint/2010/main">
    <mc:Choice Requires="p14">
      <p:transition p14:dur="250">
        <p:wipe/>
      </p:transition>
    </mc:Choice>
    <mc:Fallback xmlns="">
      <p:transition>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FY-26 Guidance</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pPr/>
              <a:t>11</a:t>
            </a:fld>
            <a:endParaRPr lang="en-US" dirty="0"/>
          </a:p>
        </p:txBody>
      </p:sp>
      <p:sp>
        <p:nvSpPr>
          <p:cNvPr id="8" name="Content Placeholder 5"/>
          <p:cNvSpPr>
            <a:spLocks noGrp="1"/>
          </p:cNvSpPr>
          <p:nvPr>
            <p:ph idx="1"/>
          </p:nvPr>
        </p:nvSpPr>
        <p:spPr>
          <a:xfrm>
            <a:off x="125261" y="1352811"/>
            <a:ext cx="9018740" cy="5323052"/>
          </a:xfrm>
        </p:spPr>
        <p:txBody>
          <a:bodyPr/>
          <a:lstStyle/>
          <a:p>
            <a:pPr marL="0" indent="0">
              <a:buNone/>
            </a:pPr>
            <a:r>
              <a:rPr lang="en-US" sz="2200" b="0" dirty="0"/>
              <a:t>Am I eligible to take the CPO Exam for LDO purposes? </a:t>
            </a:r>
          </a:p>
          <a:p>
            <a:pPr marL="0" indent="0">
              <a:buNone/>
            </a:pPr>
            <a:endParaRPr lang="en-US" sz="2200" b="0" dirty="0"/>
          </a:p>
          <a:p>
            <a:pPr marL="0" indent="0">
              <a:buNone/>
            </a:pPr>
            <a:r>
              <a:rPr lang="en-US" sz="2200" b="0" dirty="0"/>
              <a:t>BLUF: Yes, provided: </a:t>
            </a:r>
          </a:p>
          <a:p>
            <a:pPr>
              <a:buFont typeface="Arial" panose="020B0604020202020204" pitchFamily="34" charset="0"/>
              <a:buChar char="•"/>
            </a:pPr>
            <a:r>
              <a:rPr lang="en-US" sz="2200" b="0" dirty="0"/>
              <a:t>1. You are a First Class Petty Officer (A Sailor who advances to First Class Petty Officer off the 2023 March Exam, </a:t>
            </a:r>
            <a:r>
              <a:rPr lang="en-US" sz="2200" dirty="0"/>
              <a:t>is </a:t>
            </a:r>
            <a:r>
              <a:rPr lang="en-US" sz="2200" b="0" dirty="0"/>
              <a:t>eligible to take the 2024 January CPO Exam </a:t>
            </a:r>
            <a:r>
              <a:rPr lang="en-US" sz="2200" dirty="0"/>
              <a:t>for LDO purposes</a:t>
            </a:r>
            <a:r>
              <a:rPr lang="en-US" sz="2200" b="0" dirty="0"/>
              <a:t>) </a:t>
            </a:r>
          </a:p>
          <a:p>
            <a:pPr>
              <a:buFont typeface="Arial" panose="020B0604020202020204" pitchFamily="34" charset="0"/>
              <a:buChar char="•"/>
            </a:pPr>
            <a:r>
              <a:rPr lang="en-US" sz="2200" b="0" dirty="0"/>
              <a:t>2. Have command endorsement and approval. </a:t>
            </a:r>
          </a:p>
          <a:p>
            <a:pPr>
              <a:buFont typeface="Arial" panose="020B0604020202020204" pitchFamily="34" charset="0"/>
              <a:buChar char="•"/>
            </a:pPr>
            <a:endParaRPr lang="en-US" sz="2200" b="0" dirty="0"/>
          </a:p>
          <a:p>
            <a:pPr marL="0" indent="0">
              <a:buNone/>
            </a:pPr>
            <a:r>
              <a:rPr lang="en-US" sz="2200" b="0" dirty="0">
                <a:solidFill>
                  <a:srgbClr val="FF0000"/>
                </a:solidFill>
              </a:rPr>
              <a:t>A Sailor who advances to First Class Petty Officer off the 2023 September exam, </a:t>
            </a:r>
            <a:r>
              <a:rPr lang="en-US" sz="2200" dirty="0">
                <a:solidFill>
                  <a:srgbClr val="FF0000"/>
                </a:solidFill>
              </a:rPr>
              <a:t>is not </a:t>
            </a:r>
            <a:r>
              <a:rPr lang="en-US" sz="2200" b="0" dirty="0">
                <a:solidFill>
                  <a:srgbClr val="FF0000"/>
                </a:solidFill>
              </a:rPr>
              <a:t>eligible to apply for the upcoming LDO/CWO ISP Board and </a:t>
            </a:r>
            <a:r>
              <a:rPr lang="en-US" sz="2200" dirty="0">
                <a:solidFill>
                  <a:srgbClr val="FF0000"/>
                </a:solidFill>
              </a:rPr>
              <a:t>should not be recommended </a:t>
            </a:r>
            <a:r>
              <a:rPr lang="en-US" sz="2200" b="0" dirty="0">
                <a:solidFill>
                  <a:srgbClr val="FF0000"/>
                </a:solidFill>
              </a:rPr>
              <a:t>to participate in the immediate upcoming 2024 January CPO Exam for LDO Purposes. </a:t>
            </a:r>
            <a:endParaRPr lang="en-US" sz="2200" dirty="0">
              <a:solidFill>
                <a:srgbClr val="FF0000"/>
              </a:solidFill>
            </a:endParaRPr>
          </a:p>
        </p:txBody>
      </p:sp>
    </p:spTree>
    <p:extLst>
      <p:ext uri="{BB962C8B-B14F-4D97-AF65-F5344CB8AC3E}">
        <p14:creationId xmlns:p14="http://schemas.microsoft.com/office/powerpoint/2010/main" val="3118324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FY-26 Guidance</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pPr/>
              <a:t>12</a:t>
            </a:fld>
            <a:endParaRPr lang="en-US" dirty="0"/>
          </a:p>
        </p:txBody>
      </p:sp>
      <p:sp>
        <p:nvSpPr>
          <p:cNvPr id="8" name="Content Placeholder 5"/>
          <p:cNvSpPr>
            <a:spLocks noGrp="1"/>
          </p:cNvSpPr>
          <p:nvPr>
            <p:ph idx="1"/>
          </p:nvPr>
        </p:nvSpPr>
        <p:spPr>
          <a:xfrm>
            <a:off x="125261" y="1352811"/>
            <a:ext cx="9018740" cy="5323052"/>
          </a:xfrm>
        </p:spPr>
        <p:txBody>
          <a:bodyPr/>
          <a:lstStyle/>
          <a:p>
            <a:pPr>
              <a:buFont typeface="Arial" panose="020B0604020202020204" pitchFamily="34" charset="0"/>
              <a:buChar char="•"/>
            </a:pPr>
            <a:r>
              <a:rPr lang="en-US" sz="2200" dirty="0"/>
              <a:t>Review ACTIVE DUTY LIMITED DUTY OFFICER, CHIEF WARRANT OFFICER AND WARRANT OFFICER PROGRAMS OPNAVINST 1420.2 (update 3Apr2024)</a:t>
            </a:r>
          </a:p>
          <a:p>
            <a:pPr marL="0" indent="0">
              <a:buNone/>
            </a:pPr>
            <a:endParaRPr lang="en-US" sz="2200" dirty="0"/>
          </a:p>
          <a:p>
            <a:pPr>
              <a:buFont typeface="Arial" panose="020B0604020202020204" pitchFamily="34" charset="0"/>
              <a:buChar char="•"/>
            </a:pPr>
            <a:r>
              <a:rPr lang="en-US" sz="2200" b="1" dirty="0"/>
              <a:t>Applicable NAVADMINs </a:t>
            </a:r>
            <a:r>
              <a:rPr lang="en-US" sz="2200" dirty="0"/>
              <a:t>supersede conflicts with OPNAVINST 1420.2</a:t>
            </a:r>
          </a:p>
          <a:p>
            <a:pPr>
              <a:buFont typeface="Arial" panose="020B0604020202020204" pitchFamily="34" charset="0"/>
              <a:buChar char="•"/>
            </a:pPr>
            <a:endParaRPr lang="en-US" sz="2200" dirty="0"/>
          </a:p>
          <a:p>
            <a:pPr>
              <a:buFont typeface="Arial" panose="020B0604020202020204" pitchFamily="34" charset="0"/>
              <a:buChar char="•"/>
            </a:pPr>
            <a:r>
              <a:rPr lang="en-US" sz="2200" dirty="0"/>
              <a:t>Use FY-26 Active Nuclear LDO ISP Board NAVADMIN 105/24 for application guidance and deadlines</a:t>
            </a:r>
          </a:p>
          <a:p>
            <a:pPr lvl="1">
              <a:buFont typeface="Arial" panose="020B0604020202020204" pitchFamily="34" charset="0"/>
              <a:buChar char="•"/>
            </a:pPr>
            <a:r>
              <a:rPr lang="en-US" sz="2200" b="1" dirty="0"/>
              <a:t>First Class Petty Officers awaiting CPO results, who meet all other requirements, are encouraged to apply and submit their application by the 1 OCT 2024 deadline.</a:t>
            </a:r>
          </a:p>
        </p:txBody>
      </p:sp>
    </p:spTree>
    <p:extLst>
      <p:ext uri="{BB962C8B-B14F-4D97-AF65-F5344CB8AC3E}">
        <p14:creationId xmlns:p14="http://schemas.microsoft.com/office/powerpoint/2010/main" val="802782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ChangeArrowheads="1"/>
          </p:cNvSpPr>
          <p:nvPr/>
        </p:nvSpPr>
        <p:spPr bwMode="auto">
          <a:xfrm>
            <a:off x="990600" y="1981200"/>
            <a:ext cx="7162800" cy="4114800"/>
          </a:xfrm>
          <a:prstGeom prst="rect">
            <a:avLst/>
          </a:prstGeom>
          <a:noFill/>
          <a:ln w="9525">
            <a:noFill/>
            <a:miter lim="800000"/>
            <a:headEnd/>
            <a:tailEnd/>
          </a:ln>
        </p:spPr>
        <p:txBody>
          <a:bodyPr lIns="92075" tIns="46038" rIns="92075" bIns="46038"/>
          <a:lstStyle/>
          <a:p>
            <a:pPr marL="342900" indent="-342900">
              <a:spcBef>
                <a:spcPct val="20000"/>
              </a:spcBef>
              <a:buFontTx/>
              <a:buChar char="•"/>
            </a:pPr>
            <a:endParaRPr lang="en-US" sz="3200" b="0" dirty="0">
              <a:solidFill>
                <a:schemeClr val="accent2"/>
              </a:solidFill>
            </a:endParaRPr>
          </a:p>
          <a:p>
            <a:pPr marL="342900" indent="-342900">
              <a:spcBef>
                <a:spcPct val="20000"/>
              </a:spcBef>
              <a:buFontTx/>
              <a:buChar char="•"/>
            </a:pPr>
            <a:endParaRPr lang="en-US" sz="3200" b="0" dirty="0"/>
          </a:p>
          <a:p>
            <a:pPr marL="742950" lvl="1" indent="-285750">
              <a:spcBef>
                <a:spcPct val="20000"/>
              </a:spcBef>
              <a:buFontTx/>
              <a:buChar char="–"/>
            </a:pPr>
            <a:endParaRPr lang="en-US" sz="2800" b="0" dirty="0"/>
          </a:p>
        </p:txBody>
      </p:sp>
      <p:sp>
        <p:nvSpPr>
          <p:cNvPr id="166915" name="Rectangle 3"/>
          <p:cNvSpPr>
            <a:spLocks noChangeArrowheads="1"/>
          </p:cNvSpPr>
          <p:nvPr/>
        </p:nvSpPr>
        <p:spPr bwMode="auto">
          <a:xfrm>
            <a:off x="0" y="1676400"/>
            <a:ext cx="9067800" cy="4953000"/>
          </a:xfrm>
          <a:prstGeom prst="rect">
            <a:avLst/>
          </a:prstGeom>
          <a:noFill/>
          <a:ln w="9525">
            <a:noFill/>
            <a:miter lim="800000"/>
            <a:headEnd/>
            <a:tailEnd/>
          </a:ln>
          <a:effectLst/>
        </p:spPr>
        <p:txBody>
          <a:bodyPr lIns="92075" tIns="46038" rIns="92075" bIns="46038"/>
          <a:lstStyle/>
          <a:p>
            <a:pPr marL="342900" indent="-342900">
              <a:spcBef>
                <a:spcPct val="20000"/>
              </a:spcBef>
              <a:defRPr/>
            </a:pPr>
            <a:r>
              <a:rPr lang="en-US" sz="2800" dirty="0">
                <a:solidFill>
                  <a:srgbClr val="7E0418"/>
                </a:solidFill>
              </a:rPr>
              <a:t>  </a:t>
            </a:r>
            <a:endParaRPr lang="en-US" sz="3200" dirty="0">
              <a:solidFill>
                <a:schemeClr val="accent2"/>
              </a:solidFill>
              <a:effectLst>
                <a:outerShdw blurRad="38100" dist="38100" dir="2700000" algn="tl">
                  <a:srgbClr val="C0C0C0"/>
                </a:outerShdw>
              </a:effectLst>
            </a:endParaRPr>
          </a:p>
        </p:txBody>
      </p:sp>
      <p:sp>
        <p:nvSpPr>
          <p:cNvPr id="166916" name="Rectangle 4"/>
          <p:cNvSpPr>
            <a:spLocks noChangeArrowheads="1"/>
          </p:cNvSpPr>
          <p:nvPr/>
        </p:nvSpPr>
        <p:spPr bwMode="auto">
          <a:xfrm>
            <a:off x="190500" y="0"/>
            <a:ext cx="8763000" cy="1181100"/>
          </a:xfrm>
          <a:prstGeom prst="rect">
            <a:avLst/>
          </a:prstGeom>
          <a:noFill/>
          <a:ln w="9525">
            <a:noFill/>
            <a:miter lim="800000"/>
            <a:headEnd/>
            <a:tailEnd/>
          </a:ln>
          <a:effectLst/>
        </p:spPr>
        <p:txBody>
          <a:bodyPr lIns="92075" tIns="46038" rIns="92075" bIns="46038" anchor="b"/>
          <a:lstStyle/>
          <a:p>
            <a:pPr algn="ctr">
              <a:defRPr/>
            </a:pPr>
            <a:r>
              <a:rPr lang="en-US" sz="4400" dirty="0">
                <a:solidFill>
                  <a:schemeClr val="tx2"/>
                </a:solidFill>
                <a:effectLst>
                  <a:outerShdw blurRad="38100" dist="38100" dir="2700000" algn="tl">
                    <a:srgbClr val="C0C0C0"/>
                  </a:outerShdw>
                </a:effectLst>
              </a:rPr>
              <a:t>            </a:t>
            </a:r>
            <a:endParaRPr lang="en-US" sz="4800" dirty="0">
              <a:solidFill>
                <a:srgbClr val="002578"/>
              </a:solidFill>
              <a:effectLst>
                <a:outerShdw blurRad="38100" dist="38100" dir="2700000" algn="tl">
                  <a:srgbClr val="C0C0C0"/>
                </a:outerShdw>
              </a:effectLst>
            </a:endParaRPr>
          </a:p>
        </p:txBody>
      </p:sp>
      <p:sp>
        <p:nvSpPr>
          <p:cNvPr id="16390" name="Rectangle 5"/>
          <p:cNvSpPr>
            <a:spLocks noChangeArrowheads="1"/>
          </p:cNvSpPr>
          <p:nvPr/>
        </p:nvSpPr>
        <p:spPr bwMode="auto">
          <a:xfrm>
            <a:off x="190500" y="1237224"/>
            <a:ext cx="8617744" cy="5150876"/>
          </a:xfrm>
          <a:prstGeom prst="rect">
            <a:avLst/>
          </a:prstGeom>
          <a:noFill/>
          <a:ln w="9525">
            <a:noFill/>
            <a:miter lim="800000"/>
            <a:headEnd/>
            <a:tailEnd/>
          </a:ln>
        </p:spPr>
        <p:txBody>
          <a:bodyPr lIns="92075" tIns="46038" rIns="92075" bIns="46038"/>
          <a:lstStyle/>
          <a:p>
            <a:pPr marL="461963" lvl="1" indent="-461963" algn="l">
              <a:spcBef>
                <a:spcPct val="50000"/>
              </a:spcBef>
              <a:buClr>
                <a:schemeClr val="tx1"/>
              </a:buClr>
              <a:buFont typeface="Arial" panose="020B0604020202020204" pitchFamily="34" charset="0"/>
              <a:buChar char="•"/>
            </a:pPr>
            <a:r>
              <a:rPr lang="en-US" dirty="0"/>
              <a:t>Never too early to start preparing – even as an E4 </a:t>
            </a:r>
          </a:p>
          <a:p>
            <a:pPr marL="461963" indent="-461963" algn="l" eaLnBrk="1" hangingPunct="1">
              <a:spcBef>
                <a:spcPct val="50000"/>
              </a:spcBef>
              <a:buClr>
                <a:schemeClr val="tx1"/>
              </a:buClr>
              <a:buFont typeface="Arial" panose="020B0604020202020204" pitchFamily="34" charset="0"/>
              <a:buChar char="•"/>
            </a:pPr>
            <a:r>
              <a:rPr lang="en-US" b="1" dirty="0">
                <a:latin typeface="+mn-lt"/>
                <a:cs typeface="+mn-cs"/>
              </a:rPr>
              <a:t>Make your chain of command aware of your goals </a:t>
            </a:r>
          </a:p>
          <a:p>
            <a:pPr marL="461963" lvl="1" indent="-461963" algn="l">
              <a:spcBef>
                <a:spcPct val="50000"/>
              </a:spcBef>
              <a:buClr>
                <a:schemeClr val="tx1"/>
              </a:buClr>
              <a:buFont typeface="Arial" panose="020B0604020202020204" pitchFamily="34" charset="0"/>
              <a:buChar char="•"/>
            </a:pPr>
            <a:r>
              <a:rPr lang="en-US" dirty="0"/>
              <a:t>Develop a </a:t>
            </a:r>
            <a:r>
              <a:rPr lang="en-US" u="sng" dirty="0"/>
              <a:t>strong resume</a:t>
            </a:r>
            <a:r>
              <a:rPr lang="en-US" dirty="0"/>
              <a:t> with </a:t>
            </a:r>
            <a:r>
              <a:rPr lang="en-US" u="sng" dirty="0"/>
              <a:t>diversity</a:t>
            </a:r>
            <a:r>
              <a:rPr lang="en-US" dirty="0"/>
              <a:t> of jobs</a:t>
            </a:r>
            <a:endParaRPr lang="en-US" sz="1400" dirty="0">
              <a:solidFill>
                <a:srgbClr val="000066"/>
              </a:solidFill>
            </a:endParaRPr>
          </a:p>
          <a:p>
            <a:pPr marL="461963" lvl="1" indent="-461963" algn="l">
              <a:spcBef>
                <a:spcPct val="50000"/>
              </a:spcBef>
              <a:buClr>
                <a:schemeClr val="tx1"/>
              </a:buClr>
              <a:buFont typeface="Arial" panose="020B0604020202020204" pitchFamily="34" charset="0"/>
              <a:buChar char="•"/>
            </a:pPr>
            <a:r>
              <a:rPr lang="en-US" dirty="0"/>
              <a:t>Excel in your Rating Specialty </a:t>
            </a:r>
          </a:p>
          <a:p>
            <a:pPr marL="919163" lvl="2" indent="-461963" algn="l">
              <a:spcBef>
                <a:spcPct val="50000"/>
              </a:spcBef>
              <a:buClr>
                <a:schemeClr val="tx1"/>
              </a:buClr>
              <a:buFont typeface="Arial" panose="020B0604020202020204" pitchFamily="34" charset="0"/>
              <a:buChar char="•"/>
            </a:pPr>
            <a:r>
              <a:rPr lang="en-US" dirty="0">
                <a:latin typeface="+mn-lt"/>
                <a:cs typeface="+mn-cs"/>
              </a:rPr>
              <a:t>Evaluations – Breakouts / Superior performance aligned with discrete requirements</a:t>
            </a:r>
          </a:p>
          <a:p>
            <a:pPr marL="4763" indent="-461963" algn="l">
              <a:spcBef>
                <a:spcPct val="50000"/>
              </a:spcBef>
              <a:buClr>
                <a:schemeClr val="tx1"/>
              </a:buClr>
              <a:buFont typeface="Arial" panose="020B0604020202020204" pitchFamily="34" charset="0"/>
              <a:buChar char="•"/>
            </a:pPr>
            <a:r>
              <a:rPr lang="en-US" b="1" dirty="0">
                <a:latin typeface="+mn-lt"/>
                <a:cs typeface="+mn-cs"/>
              </a:rPr>
              <a:t>Sea duty, Shore duty, </a:t>
            </a:r>
            <a:r>
              <a:rPr lang="en-US" dirty="0">
                <a:latin typeface="+mn-lt"/>
                <a:cs typeface="+mn-cs"/>
              </a:rPr>
              <a:t>Overseas, Special Programs, Warfare</a:t>
            </a:r>
            <a:br>
              <a:rPr lang="en-US" dirty="0">
                <a:latin typeface="+mn-lt"/>
                <a:cs typeface="+mn-cs"/>
              </a:rPr>
            </a:br>
            <a:r>
              <a:rPr lang="en-US" dirty="0">
                <a:latin typeface="+mn-lt"/>
                <a:cs typeface="+mn-cs"/>
              </a:rPr>
              <a:t>       </a:t>
            </a:r>
            <a:r>
              <a:rPr lang="en-US" dirty="0" err="1">
                <a:latin typeface="+mn-lt"/>
                <a:cs typeface="+mn-cs"/>
              </a:rPr>
              <a:t>Qual</a:t>
            </a:r>
            <a:r>
              <a:rPr lang="en-US" dirty="0">
                <a:latin typeface="+mn-lt"/>
                <a:cs typeface="+mn-cs"/>
              </a:rPr>
              <a:t>(s), Watch Station </a:t>
            </a:r>
            <a:r>
              <a:rPr lang="en-US" dirty="0" err="1">
                <a:latin typeface="+mn-lt"/>
                <a:cs typeface="+mn-cs"/>
              </a:rPr>
              <a:t>Qual</a:t>
            </a:r>
            <a:r>
              <a:rPr lang="en-US" dirty="0">
                <a:latin typeface="+mn-lt"/>
                <a:cs typeface="+mn-cs"/>
              </a:rPr>
              <a:t>(s)/Certifications</a:t>
            </a:r>
          </a:p>
          <a:p>
            <a:pPr marL="4763" indent="-461963" algn="l">
              <a:spcBef>
                <a:spcPct val="50000"/>
              </a:spcBef>
              <a:buClr>
                <a:schemeClr val="tx1"/>
              </a:buClr>
              <a:buFont typeface="Arial" panose="020B0604020202020204" pitchFamily="34" charset="0"/>
              <a:buChar char="•"/>
            </a:pPr>
            <a:r>
              <a:rPr lang="en-US" dirty="0"/>
              <a:t>Successful LPO or LCPO tours</a:t>
            </a:r>
          </a:p>
          <a:p>
            <a:pPr marL="4763" indent="-461963" algn="l">
              <a:spcBef>
                <a:spcPct val="50000"/>
              </a:spcBef>
              <a:buClr>
                <a:schemeClr val="tx1"/>
              </a:buClr>
              <a:buFont typeface="Arial" panose="020B0604020202020204" pitchFamily="34" charset="0"/>
              <a:buChar char="•"/>
            </a:pPr>
            <a:r>
              <a:rPr lang="en-US" dirty="0"/>
              <a:t>Work with an LDO/CWO Mentor to help you through the process</a:t>
            </a:r>
          </a:p>
          <a:p>
            <a:pPr marL="461963" lvl="2" indent="-461963" algn="l" eaLnBrk="1" hangingPunct="1">
              <a:spcBef>
                <a:spcPct val="50000"/>
              </a:spcBef>
              <a:buClr>
                <a:schemeClr val="tx1"/>
              </a:buClr>
              <a:buFont typeface="Arial" panose="020B0604020202020204" pitchFamily="34" charset="0"/>
              <a:buChar char="•"/>
            </a:pPr>
            <a:r>
              <a:rPr lang="en-US" sz="2800" b="1" u="sng" dirty="0">
                <a:latin typeface="+mn-lt"/>
                <a:cs typeface="+mn-cs"/>
              </a:rPr>
              <a:t>Maximize your opportunities</a:t>
            </a:r>
            <a:r>
              <a:rPr lang="en-US" sz="2800" b="1" dirty="0">
                <a:latin typeface="+mn-lt"/>
                <a:cs typeface="+mn-cs"/>
              </a:rPr>
              <a:t>!</a:t>
            </a:r>
          </a:p>
        </p:txBody>
      </p:sp>
      <p:sp>
        <p:nvSpPr>
          <p:cNvPr id="16391" name="Rectangle 6"/>
          <p:cNvSpPr>
            <a:spLocks noGrp="1" noChangeArrowheads="1"/>
          </p:cNvSpPr>
          <p:nvPr>
            <p:ph type="title"/>
          </p:nvPr>
        </p:nvSpPr>
        <p:spPr>
          <a:xfrm>
            <a:off x="2289866" y="292443"/>
            <a:ext cx="6339012" cy="888657"/>
          </a:xfrm>
        </p:spPr>
        <p:txBody>
          <a:bodyPr/>
          <a:lstStyle/>
          <a:p>
            <a:pPr eaLnBrk="1" hangingPunct="1"/>
            <a:r>
              <a:rPr lang="en-US" dirty="0"/>
              <a:t>Applicant Preparation</a:t>
            </a:r>
          </a:p>
        </p:txBody>
      </p:sp>
      <p:sp>
        <p:nvSpPr>
          <p:cNvPr id="7" name="Rectangle 6"/>
          <p:cNvSpPr>
            <a:spLocks noChangeArrowheads="1"/>
          </p:cNvSpPr>
          <p:nvPr/>
        </p:nvSpPr>
        <p:spPr bwMode="auto">
          <a:xfrm>
            <a:off x="1721511" y="6280150"/>
            <a:ext cx="5555721" cy="349250"/>
          </a:xfrm>
          <a:prstGeom prst="rect">
            <a:avLst/>
          </a:prstGeom>
          <a:solidFill>
            <a:srgbClr val="000066"/>
          </a:solidFill>
          <a:ln w="9525">
            <a:solidFill>
              <a:schemeClr val="tx1"/>
            </a:solidFill>
            <a:miter lim="800000"/>
            <a:headEnd/>
            <a:tailEnd/>
          </a:ln>
        </p:spPr>
        <p:txBody>
          <a:bodyPr anchor="ctr"/>
          <a:lstStyle/>
          <a:p>
            <a:pPr eaLnBrk="0" hangingPunct="0"/>
            <a:r>
              <a:rPr lang="en-US" sz="2400" dirty="0">
                <a:solidFill>
                  <a:schemeClr val="bg1"/>
                </a:solidFill>
              </a:rPr>
              <a:t>DOES YOUR RECORD STACK UP?</a:t>
            </a:r>
          </a:p>
        </p:txBody>
      </p:sp>
      <p:sp>
        <p:nvSpPr>
          <p:cNvPr id="8" name="Slide Number Placeholder 3"/>
          <p:cNvSpPr txBox="1">
            <a:spLocks/>
          </p:cNvSpPr>
          <p:nvPr/>
        </p:nvSpPr>
        <p:spPr>
          <a:xfrm>
            <a:off x="8472488" y="6604000"/>
            <a:ext cx="671512" cy="254000"/>
          </a:xfrm>
          <a:prstGeom prst="rect">
            <a:avLst/>
          </a:prstGeom>
          <a:noFill/>
          <a:ln/>
        </p:spPr>
        <p:txBody>
          <a:bodyPr/>
          <a:lstStyle>
            <a:defPPr>
              <a:defRPr lang="en-US"/>
            </a:defPPr>
            <a:lvl1pPr algn="ctr" rtl="0" fontAlgn="base">
              <a:spcBef>
                <a:spcPct val="0"/>
              </a:spcBef>
              <a:spcAft>
                <a:spcPct val="0"/>
              </a:spcAft>
              <a:defRPr sz="2000" b="1" kern="1200">
                <a:solidFill>
                  <a:schemeClr val="tx1"/>
                </a:solidFill>
                <a:latin typeface="Arial" charset="0"/>
                <a:ea typeface="+mn-ea"/>
                <a:cs typeface="Times New Roman" pitchFamily="18" charset="0"/>
              </a:defRPr>
            </a:lvl1pPr>
            <a:lvl2pPr marL="457200" algn="ctr" rtl="0" fontAlgn="base">
              <a:spcBef>
                <a:spcPct val="0"/>
              </a:spcBef>
              <a:spcAft>
                <a:spcPct val="0"/>
              </a:spcAft>
              <a:defRPr sz="2000" b="1" kern="1200">
                <a:solidFill>
                  <a:schemeClr val="tx1"/>
                </a:solidFill>
                <a:latin typeface="Arial" charset="0"/>
                <a:ea typeface="+mn-ea"/>
                <a:cs typeface="Times New Roman" pitchFamily="18" charset="0"/>
              </a:defRPr>
            </a:lvl2pPr>
            <a:lvl3pPr marL="914400" algn="ctr" rtl="0" fontAlgn="base">
              <a:spcBef>
                <a:spcPct val="0"/>
              </a:spcBef>
              <a:spcAft>
                <a:spcPct val="0"/>
              </a:spcAft>
              <a:defRPr sz="2000" b="1" kern="1200">
                <a:solidFill>
                  <a:schemeClr val="tx1"/>
                </a:solidFill>
                <a:latin typeface="Arial" charset="0"/>
                <a:ea typeface="+mn-ea"/>
                <a:cs typeface="Times New Roman" pitchFamily="18" charset="0"/>
              </a:defRPr>
            </a:lvl3pPr>
            <a:lvl4pPr marL="1371600" algn="ctr" rtl="0" fontAlgn="base">
              <a:spcBef>
                <a:spcPct val="0"/>
              </a:spcBef>
              <a:spcAft>
                <a:spcPct val="0"/>
              </a:spcAft>
              <a:defRPr sz="2000" b="1" kern="1200">
                <a:solidFill>
                  <a:schemeClr val="tx1"/>
                </a:solidFill>
                <a:latin typeface="Arial" charset="0"/>
                <a:ea typeface="+mn-ea"/>
                <a:cs typeface="Times New Roman" pitchFamily="18" charset="0"/>
              </a:defRPr>
            </a:lvl4pPr>
            <a:lvl5pPr marL="1828800" algn="ctr" rtl="0" fontAlgn="base">
              <a:spcBef>
                <a:spcPct val="0"/>
              </a:spcBef>
              <a:spcAft>
                <a:spcPct val="0"/>
              </a:spcAft>
              <a:defRPr sz="2000" b="1" kern="1200">
                <a:solidFill>
                  <a:schemeClr val="tx1"/>
                </a:solidFill>
                <a:latin typeface="Arial" charset="0"/>
                <a:ea typeface="+mn-ea"/>
                <a:cs typeface="Times New Roman" pitchFamily="18" charset="0"/>
              </a:defRPr>
            </a:lvl5pPr>
            <a:lvl6pPr marL="2286000" algn="l" defTabSz="914400" rtl="0" eaLnBrk="1" latinLnBrk="0" hangingPunct="1">
              <a:defRPr sz="2000" b="1" kern="1200">
                <a:solidFill>
                  <a:schemeClr val="tx1"/>
                </a:solidFill>
                <a:latin typeface="Arial" charset="0"/>
                <a:ea typeface="+mn-ea"/>
                <a:cs typeface="Times New Roman" pitchFamily="18" charset="0"/>
              </a:defRPr>
            </a:lvl6pPr>
            <a:lvl7pPr marL="2743200" algn="l" defTabSz="914400" rtl="0" eaLnBrk="1" latinLnBrk="0" hangingPunct="1">
              <a:defRPr sz="2000" b="1" kern="1200">
                <a:solidFill>
                  <a:schemeClr val="tx1"/>
                </a:solidFill>
                <a:latin typeface="Arial" charset="0"/>
                <a:ea typeface="+mn-ea"/>
                <a:cs typeface="Times New Roman" pitchFamily="18" charset="0"/>
              </a:defRPr>
            </a:lvl7pPr>
            <a:lvl8pPr marL="3200400" algn="l" defTabSz="914400" rtl="0" eaLnBrk="1" latinLnBrk="0" hangingPunct="1">
              <a:defRPr sz="2000" b="1" kern="1200">
                <a:solidFill>
                  <a:schemeClr val="tx1"/>
                </a:solidFill>
                <a:latin typeface="Arial" charset="0"/>
                <a:ea typeface="+mn-ea"/>
                <a:cs typeface="Times New Roman" pitchFamily="18" charset="0"/>
              </a:defRPr>
            </a:lvl8pPr>
            <a:lvl9pPr marL="3657600" algn="l" defTabSz="914400" rtl="0" eaLnBrk="1" latinLnBrk="0" hangingPunct="1">
              <a:defRPr sz="2000" b="1" kern="1200">
                <a:solidFill>
                  <a:schemeClr val="tx1"/>
                </a:solidFill>
                <a:latin typeface="Arial" charset="0"/>
                <a:ea typeface="+mn-ea"/>
                <a:cs typeface="Times New Roman" pitchFamily="18" charset="0"/>
              </a:defRPr>
            </a:lvl9pPr>
          </a:lstStyle>
          <a:p>
            <a:fld id="{B0BB38EC-F85E-46FB-A8B0-130705254437}" type="slidenum">
              <a:rPr lang="en-US" sz="1000" b="0" smtClean="0"/>
              <a:pPr/>
              <a:t>13</a:t>
            </a:fld>
            <a:endParaRPr lang="en-US" sz="1000" b="0" dirty="0"/>
          </a:p>
        </p:txBody>
      </p:sp>
      <p:sp>
        <p:nvSpPr>
          <p:cNvPr id="3" name="TextBox 2"/>
          <p:cNvSpPr txBox="1"/>
          <p:nvPr/>
        </p:nvSpPr>
        <p:spPr>
          <a:xfrm>
            <a:off x="4013191" y="2527078"/>
            <a:ext cx="3935450" cy="523220"/>
          </a:xfrm>
          <a:prstGeom prst="rect">
            <a:avLst/>
          </a:prstGeom>
          <a:noFill/>
        </p:spPr>
        <p:txBody>
          <a:bodyPr wrap="square" rtlCol="0">
            <a:spAutoFit/>
          </a:bodyPr>
          <a:lstStyle/>
          <a:p>
            <a:pPr marL="457200" lvl="2" algn="l">
              <a:spcBef>
                <a:spcPct val="50000"/>
              </a:spcBef>
              <a:buClr>
                <a:schemeClr val="tx1"/>
              </a:buClr>
            </a:pPr>
            <a:r>
              <a:rPr lang="en-US" sz="2800" dirty="0">
                <a:solidFill>
                  <a:schemeClr val="accent6">
                    <a:lumMod val="75000"/>
                  </a:schemeClr>
                </a:solidFill>
              </a:rPr>
              <a:t>(Master your craft)</a:t>
            </a:r>
          </a:p>
        </p:txBody>
      </p:sp>
    </p:spTree>
    <p:extLst>
      <p:ext uri="{BB962C8B-B14F-4D97-AF65-F5344CB8AC3E}">
        <p14:creationId xmlns:p14="http://schemas.microsoft.com/office/powerpoint/2010/main" val="2568914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lide Number Placeholder 3"/>
          <p:cNvSpPr>
            <a:spLocks noGrp="1"/>
          </p:cNvSpPr>
          <p:nvPr>
            <p:ph type="sldNum" sz="quarter" idx="10"/>
          </p:nvPr>
        </p:nvSpPr>
        <p:spPr>
          <a:noFill/>
        </p:spPr>
        <p:txBody>
          <a:bodyPr/>
          <a:lstStyle/>
          <a:p>
            <a:fld id="{B0BB38EC-F85E-46FB-A8B0-130705254437}" type="slidenum">
              <a:rPr lang="en-US" smtClean="0"/>
              <a:pPr/>
              <a:t>14</a:t>
            </a:fld>
            <a:endParaRPr lang="en-US"/>
          </a:p>
        </p:txBody>
      </p:sp>
      <p:sp>
        <p:nvSpPr>
          <p:cNvPr id="6" name="Content Placeholder 5"/>
          <p:cNvSpPr>
            <a:spLocks noGrp="1"/>
          </p:cNvSpPr>
          <p:nvPr>
            <p:ph idx="1"/>
          </p:nvPr>
        </p:nvSpPr>
        <p:spPr>
          <a:xfrm>
            <a:off x="212242" y="1263204"/>
            <a:ext cx="8931758" cy="5594796"/>
          </a:xfrm>
        </p:spPr>
        <p:txBody>
          <a:bodyPr>
            <a:normAutofit/>
          </a:bodyPr>
          <a:lstStyle/>
          <a:p>
            <a:r>
              <a:rPr lang="en-US" sz="2200" b="1" i="1" dirty="0"/>
              <a:t>Consider these questions of yourself: because we will…</a:t>
            </a:r>
          </a:p>
          <a:p>
            <a:pPr lvl="1"/>
            <a:r>
              <a:rPr lang="en-US" sz="1800" b="1" dirty="0"/>
              <a:t>Do you value people of all backgrounds and realize their importance as our greatest asset?</a:t>
            </a:r>
          </a:p>
          <a:p>
            <a:pPr lvl="1">
              <a:buFont typeface="Arial" panose="020B0604020202020204" pitchFamily="34" charset="0"/>
              <a:buChar char="•"/>
            </a:pPr>
            <a:r>
              <a:rPr lang="en-US" sz="1800" b="1" dirty="0"/>
              <a:t>Does the chain of command seek your input? Are you that go-to Sailor?</a:t>
            </a:r>
          </a:p>
          <a:p>
            <a:pPr lvl="1">
              <a:buFont typeface="Arial" panose="020B0604020202020204" pitchFamily="34" charset="0"/>
              <a:buChar char="•"/>
            </a:pPr>
            <a:r>
              <a:rPr lang="en-US" sz="1800" b="1" dirty="0"/>
              <a:t>Are you the supervisor for important evolutions? </a:t>
            </a:r>
          </a:p>
          <a:p>
            <a:pPr lvl="1">
              <a:buFont typeface="Arial" panose="020B0604020202020204" pitchFamily="34" charset="0"/>
              <a:buChar char="•"/>
            </a:pPr>
            <a:r>
              <a:rPr lang="en-US" sz="1800" b="1" dirty="0"/>
              <a:t>Do you tell people to wait while you check the references? </a:t>
            </a:r>
          </a:p>
          <a:p>
            <a:pPr lvl="1">
              <a:buFont typeface="Arial" panose="020B0604020202020204" pitchFamily="34" charset="0"/>
              <a:buChar char="•"/>
            </a:pPr>
            <a:r>
              <a:rPr lang="en-US" sz="1800" b="1" dirty="0"/>
              <a:t>Do you speak up when you see something wrong?</a:t>
            </a:r>
          </a:p>
          <a:p>
            <a:pPr lvl="1">
              <a:buFont typeface="Arial" panose="020B0604020202020204" pitchFamily="34" charset="0"/>
              <a:buChar char="•"/>
            </a:pPr>
            <a:r>
              <a:rPr lang="en-US" sz="1800" b="1" dirty="0"/>
              <a:t>Are you comfortable working beyond your rate?</a:t>
            </a:r>
          </a:p>
          <a:p>
            <a:pPr lvl="1">
              <a:buFont typeface="Arial" panose="020B0604020202020204" pitchFamily="34" charset="0"/>
              <a:buChar char="•"/>
            </a:pPr>
            <a:r>
              <a:rPr lang="en-US" sz="1800" b="1" dirty="0"/>
              <a:t>Are you </a:t>
            </a:r>
            <a:r>
              <a:rPr lang="en-US" sz="1800" b="1" u="sng" dirty="0"/>
              <a:t>worldwide assignable</a:t>
            </a:r>
            <a:r>
              <a:rPr lang="en-US" sz="1800" b="1" dirty="0"/>
              <a:t>? Does your family know what that means?</a:t>
            </a:r>
          </a:p>
          <a:p>
            <a:pPr marL="0" indent="0">
              <a:buNone/>
            </a:pPr>
            <a:endParaRPr lang="en-US" sz="2200" dirty="0"/>
          </a:p>
        </p:txBody>
      </p:sp>
      <p:sp>
        <p:nvSpPr>
          <p:cNvPr id="7" name="Rectangle 3"/>
          <p:cNvSpPr txBox="1">
            <a:spLocks noChangeArrowheads="1"/>
          </p:cNvSpPr>
          <p:nvPr/>
        </p:nvSpPr>
        <p:spPr>
          <a:xfrm>
            <a:off x="2307663" y="159496"/>
            <a:ext cx="6705600" cy="990600"/>
          </a:xfrm>
          <a:prstGeom prst="rect">
            <a:avLst/>
          </a:prstGeom>
        </p:spPr>
        <p:txBody>
          <a:bodyPr/>
          <a:lstStyle>
            <a:lvl1pPr algn="r" defTabSz="914400" rtl="0" eaLnBrk="1" latinLnBrk="0" hangingPunct="1">
              <a:spcBef>
                <a:spcPct val="0"/>
              </a:spcBef>
              <a:buNone/>
              <a:defRPr sz="3200" i="1" kern="1200" baseline="0">
                <a:solidFill>
                  <a:schemeClr val="tx1"/>
                </a:solidFill>
                <a:latin typeface="+mj-lt"/>
                <a:ea typeface="+mj-ea"/>
                <a:cs typeface="+mj-cs"/>
              </a:defRPr>
            </a:lvl1pPr>
          </a:lstStyle>
          <a:p>
            <a:r>
              <a:rPr lang="en-US" altLang="en-US" b="1" dirty="0">
                <a:solidFill>
                  <a:srgbClr val="002060"/>
                </a:solidFill>
                <a:latin typeface="Arial" panose="020B0604020202020204" pitchFamily="34" charset="0"/>
                <a:cs typeface="Arial" panose="020B0604020202020204" pitchFamily="34" charset="0"/>
              </a:rPr>
              <a:t>Be Truthful to Yourself!!</a:t>
            </a:r>
          </a:p>
          <a:p>
            <a:r>
              <a:rPr lang="en-US" altLang="en-US" sz="1800" b="1" dirty="0">
                <a:solidFill>
                  <a:srgbClr val="002060"/>
                </a:solidFill>
                <a:latin typeface="Arial" panose="020B0604020202020204" pitchFamily="34" charset="0"/>
                <a:cs typeface="Arial" panose="020B0604020202020204" pitchFamily="34" charset="0"/>
              </a:rPr>
              <a:t>(The LDO program NEEDS the most reliable people!)</a:t>
            </a:r>
          </a:p>
        </p:txBody>
      </p:sp>
      <p:sp>
        <p:nvSpPr>
          <p:cNvPr id="8" name="Text Box 9"/>
          <p:cNvSpPr txBox="1">
            <a:spLocks noChangeArrowheads="1"/>
          </p:cNvSpPr>
          <p:nvPr/>
        </p:nvSpPr>
        <p:spPr bwMode="auto">
          <a:xfrm>
            <a:off x="457200" y="6172200"/>
            <a:ext cx="8229600" cy="338554"/>
          </a:xfrm>
          <a:prstGeom prst="rect">
            <a:avLst/>
          </a:prstGeom>
          <a:solidFill>
            <a:srgbClr val="000099"/>
          </a:solidFill>
          <a:ln w="12700">
            <a:solidFill>
              <a:schemeClr val="tx1"/>
            </a:solidFill>
            <a:miter lim="800000"/>
            <a:headEnd type="none" w="sm" len="sm"/>
            <a:tailEnd type="none" w="sm" len="sm"/>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lnSpc>
                <a:spcPct val="80000"/>
              </a:lnSpc>
              <a:spcBef>
                <a:spcPct val="0"/>
              </a:spcBef>
              <a:buClr>
                <a:srgbClr val="000000"/>
              </a:buClr>
              <a:buSzTx/>
              <a:buFontTx/>
              <a:buNone/>
            </a:pPr>
            <a:r>
              <a:rPr lang="en-US" altLang="en-US" sz="2000" dirty="0">
                <a:solidFill>
                  <a:schemeClr val="bg1"/>
                </a:solidFill>
              </a:rPr>
              <a:t>Have you actually discussed this program with your family?</a:t>
            </a:r>
          </a:p>
        </p:txBody>
      </p:sp>
      <p:sp>
        <p:nvSpPr>
          <p:cNvPr id="9" name="TextBox 8"/>
          <p:cNvSpPr txBox="1"/>
          <p:nvPr/>
        </p:nvSpPr>
        <p:spPr>
          <a:xfrm>
            <a:off x="8225868" y="1218464"/>
            <a:ext cx="787395" cy="246221"/>
          </a:xfrm>
          <a:prstGeom prst="rect">
            <a:avLst/>
          </a:prstGeom>
          <a:noFill/>
        </p:spPr>
        <p:txBody>
          <a:bodyPr wrap="none" rtlCol="0">
            <a:spAutoFit/>
          </a:bodyPr>
          <a:lstStyle/>
          <a:p>
            <a:r>
              <a:rPr lang="en-US" sz="1000" dirty="0">
                <a:solidFill>
                  <a:srgbClr val="0070C0"/>
                </a:solidFill>
              </a:rPr>
              <a:t>PERS-422</a:t>
            </a:r>
          </a:p>
        </p:txBody>
      </p:sp>
    </p:spTree>
    <p:extLst>
      <p:ext uri="{BB962C8B-B14F-4D97-AF65-F5344CB8AC3E}">
        <p14:creationId xmlns:p14="http://schemas.microsoft.com/office/powerpoint/2010/main" val="3429731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spcBef>
                <a:spcPct val="20000"/>
              </a:spcBef>
              <a:buFontTx/>
              <a:buChar char="•"/>
            </a:pPr>
            <a:endParaRPr lang="en-US"/>
          </a:p>
        </p:txBody>
      </p:sp>
      <p:sp>
        <p:nvSpPr>
          <p:cNvPr id="128006" name="Rectangle 6"/>
          <p:cNvSpPr>
            <a:spLocks noGrp="1" noChangeArrowheads="1"/>
          </p:cNvSpPr>
          <p:nvPr>
            <p:ph type="title"/>
          </p:nvPr>
        </p:nvSpPr>
        <p:spPr>
          <a:xfrm>
            <a:off x="4229673" y="211295"/>
            <a:ext cx="4438135" cy="876300"/>
          </a:xfrm>
        </p:spPr>
        <p:txBody>
          <a:bodyPr lIns="92075" tIns="46038" rIns="92075" bIns="46038" anchor="b"/>
          <a:lstStyle/>
          <a:p>
            <a:pPr eaLnBrk="1" hangingPunct="1">
              <a:defRPr/>
            </a:pPr>
            <a:r>
              <a:rPr lang="en-US" dirty="0"/>
              <a:t>Application </a:t>
            </a:r>
            <a:br>
              <a:rPr lang="en-US" dirty="0"/>
            </a:br>
            <a:r>
              <a:rPr lang="en-US" dirty="0"/>
              <a:t>Key Elements </a:t>
            </a:r>
          </a:p>
        </p:txBody>
      </p:sp>
      <p:sp>
        <p:nvSpPr>
          <p:cNvPr id="21511" name="Rectangle 7"/>
          <p:cNvSpPr>
            <a:spLocks noGrp="1" noChangeArrowheads="1"/>
          </p:cNvSpPr>
          <p:nvPr>
            <p:ph type="body" idx="1"/>
          </p:nvPr>
        </p:nvSpPr>
        <p:spPr>
          <a:xfrm>
            <a:off x="228599" y="1231641"/>
            <a:ext cx="8728969" cy="5540633"/>
          </a:xfrm>
        </p:spPr>
        <p:txBody>
          <a:bodyPr lIns="92075" tIns="46038" rIns="92075" bIns="46038"/>
          <a:lstStyle/>
          <a:p>
            <a:pPr eaLnBrk="1" hangingPunct="1">
              <a:buClr>
                <a:schemeClr val="tx1"/>
              </a:buClr>
              <a:buFont typeface="Arial" panose="020B0604020202020204" pitchFamily="34" charset="0"/>
              <a:buChar char="•"/>
            </a:pPr>
            <a:r>
              <a:rPr lang="en-US" b="1" u="sng" dirty="0"/>
              <a:t>CO’s Endorsement</a:t>
            </a:r>
            <a:endParaRPr lang="en-US" b="1" dirty="0"/>
          </a:p>
          <a:p>
            <a:pPr lvl="1" eaLnBrk="1" hangingPunct="1">
              <a:buClr>
                <a:schemeClr val="tx1"/>
              </a:buClr>
              <a:buFont typeface="Arial" panose="020B0604020202020204" pitchFamily="34" charset="0"/>
              <a:buChar char="•"/>
            </a:pPr>
            <a:r>
              <a:rPr lang="en-US" sz="1800" b="1" dirty="0"/>
              <a:t>Acknowledges your leadership potential and technical performance</a:t>
            </a:r>
          </a:p>
          <a:p>
            <a:pPr lvl="1" eaLnBrk="1" hangingPunct="1">
              <a:buClr>
                <a:schemeClr val="tx1"/>
              </a:buClr>
              <a:buFont typeface="Arial" panose="020B0604020202020204" pitchFamily="34" charset="0"/>
              <a:buChar char="•"/>
            </a:pPr>
            <a:r>
              <a:rPr lang="en-US" sz="1800" b="1" dirty="0"/>
              <a:t>Can </a:t>
            </a:r>
            <a:r>
              <a:rPr lang="en-US" sz="1800" b="1" u="sng" dirty="0"/>
              <a:t>highlight </a:t>
            </a:r>
            <a:r>
              <a:rPr lang="en-US" sz="1800" b="1" dirty="0"/>
              <a:t>qualifications (utilizing the discrete requirements)</a:t>
            </a:r>
          </a:p>
          <a:p>
            <a:pPr lvl="1" eaLnBrk="1" hangingPunct="1">
              <a:buClr>
                <a:schemeClr val="tx1"/>
              </a:buClr>
              <a:buFont typeface="Arial" panose="020B0604020202020204" pitchFamily="34" charset="0"/>
              <a:buChar char="•"/>
            </a:pPr>
            <a:r>
              <a:rPr lang="en-US" sz="1800" b="1" dirty="0"/>
              <a:t>Can address past negatives (if needed) and waivers if applicable</a:t>
            </a:r>
          </a:p>
          <a:p>
            <a:pPr lvl="1" eaLnBrk="1" hangingPunct="1">
              <a:buClr>
                <a:schemeClr val="tx1"/>
              </a:buClr>
              <a:buFont typeface="Arial" panose="020B0604020202020204" pitchFamily="34" charset="0"/>
              <a:buChar char="•"/>
            </a:pPr>
            <a:r>
              <a:rPr lang="en-US" sz="1800" b="1" dirty="0"/>
              <a:t>Ranking no longer required or desired</a:t>
            </a:r>
          </a:p>
          <a:p>
            <a:pPr eaLnBrk="1" hangingPunct="1">
              <a:buClr>
                <a:schemeClr val="tx1"/>
              </a:buClr>
              <a:buFont typeface="Arial" panose="020B0604020202020204" pitchFamily="34" charset="0"/>
              <a:buChar char="•"/>
            </a:pPr>
            <a:endParaRPr lang="en-US" b="1" u="sng" dirty="0"/>
          </a:p>
          <a:p>
            <a:pPr eaLnBrk="1" hangingPunct="1">
              <a:buClr>
                <a:schemeClr val="tx1"/>
              </a:buClr>
              <a:buFont typeface="Arial" panose="020B0604020202020204" pitchFamily="34" charset="0"/>
              <a:buChar char="•"/>
            </a:pPr>
            <a:r>
              <a:rPr lang="en-US" b="1" u="sng" dirty="0"/>
              <a:t>Additional Comments</a:t>
            </a:r>
            <a:endParaRPr lang="en-US" sz="1800" b="1" dirty="0"/>
          </a:p>
          <a:p>
            <a:pPr lvl="1" eaLnBrk="1" hangingPunct="1">
              <a:buClr>
                <a:schemeClr val="tx1"/>
              </a:buClr>
              <a:buFont typeface="Arial" panose="020B0604020202020204" pitchFamily="34" charset="0"/>
              <a:buChar char="•"/>
            </a:pPr>
            <a:r>
              <a:rPr lang="en-US" sz="1800" b="1" dirty="0"/>
              <a:t>Your opportunity to speak directly to the board about your record</a:t>
            </a:r>
          </a:p>
          <a:p>
            <a:pPr lvl="2" eaLnBrk="1" hangingPunct="1">
              <a:buClr>
                <a:schemeClr val="tx1"/>
              </a:buClr>
              <a:buFont typeface="Arial" panose="020B0604020202020204" pitchFamily="34" charset="0"/>
              <a:buChar char="•"/>
            </a:pPr>
            <a:r>
              <a:rPr lang="en-US" b="1" dirty="0"/>
              <a:t>Address absent discrete requirements, qualifications, broken service, etc.</a:t>
            </a:r>
          </a:p>
          <a:p>
            <a:pPr lvl="2" eaLnBrk="1" hangingPunct="1">
              <a:buClr>
                <a:schemeClr val="tx1"/>
              </a:buClr>
              <a:buFont typeface="Arial" panose="020B0604020202020204" pitchFamily="34" charset="0"/>
              <a:buChar char="•"/>
            </a:pPr>
            <a:r>
              <a:rPr lang="en-US" b="1" dirty="0"/>
              <a:t>Address waivers (required waivers must be approved prior to submission)</a:t>
            </a:r>
          </a:p>
          <a:p>
            <a:pPr lvl="1" eaLnBrk="1" hangingPunct="1">
              <a:buClr>
                <a:schemeClr val="tx1"/>
              </a:buClr>
              <a:buFont typeface="Arial" panose="020B0604020202020204" pitchFamily="34" charset="0"/>
              <a:buChar char="•"/>
            </a:pPr>
            <a:r>
              <a:rPr lang="en-US" sz="1800" b="1" dirty="0"/>
              <a:t>Limit to 100 words – simply stating “None” works – do not feel compelled to fill the white space</a:t>
            </a:r>
          </a:p>
          <a:p>
            <a:pPr lvl="1" eaLnBrk="1" hangingPunct="1">
              <a:buClr>
                <a:schemeClr val="tx1"/>
              </a:buClr>
              <a:buFont typeface="Arial" panose="020B0604020202020204" pitchFamily="34" charset="0"/>
              <a:buChar char="•"/>
            </a:pPr>
            <a:r>
              <a:rPr lang="en-US" sz="1800" b="1" dirty="0">
                <a:solidFill>
                  <a:srgbClr val="FF0000"/>
                </a:solidFill>
              </a:rPr>
              <a:t>NOTE:  </a:t>
            </a:r>
            <a:r>
              <a:rPr lang="en-US" sz="1800" b="1" dirty="0"/>
              <a:t>This is NOT a personal statement, as required in past years</a:t>
            </a:r>
          </a:p>
          <a:p>
            <a:pPr marL="914400" lvl="2" indent="0" eaLnBrk="1" hangingPunct="1">
              <a:buClr>
                <a:schemeClr val="tx1"/>
              </a:buClr>
              <a:buNone/>
            </a:pPr>
            <a:endParaRPr lang="en-US" sz="1800" b="1" dirty="0"/>
          </a:p>
          <a:p>
            <a:pPr marL="404813" lvl="1" indent="0" eaLnBrk="1" hangingPunct="1">
              <a:buClr>
                <a:schemeClr val="tx1"/>
              </a:buClr>
              <a:buNone/>
            </a:pPr>
            <a:endParaRPr lang="en-US" sz="1800" b="1" dirty="0"/>
          </a:p>
          <a:p>
            <a:pPr eaLnBrk="1" hangingPunct="1">
              <a:buClr>
                <a:schemeClr val="tx1"/>
              </a:buClr>
              <a:buFont typeface="Arial" panose="020B0604020202020204" pitchFamily="34" charset="0"/>
              <a:buChar char="•"/>
            </a:pPr>
            <a:endParaRPr lang="en-US" sz="2000" b="1" dirty="0"/>
          </a:p>
        </p:txBody>
      </p:sp>
      <p:sp>
        <p:nvSpPr>
          <p:cNvPr id="2" name="Slide Number Placeholder 1"/>
          <p:cNvSpPr>
            <a:spLocks noGrp="1"/>
          </p:cNvSpPr>
          <p:nvPr>
            <p:ph type="sldNum" sz="quarter" idx="10"/>
          </p:nvPr>
        </p:nvSpPr>
        <p:spPr/>
        <p:txBody>
          <a:bodyPr/>
          <a:lstStyle/>
          <a:p>
            <a:pPr>
              <a:defRPr/>
            </a:pPr>
            <a:fld id="{7FC63BB6-36FC-44DC-B3C1-E02F6646114A}" type="slidenum">
              <a:rPr lang="en-US" smtClean="0"/>
              <a:pPr>
                <a:defRPr/>
              </a:pPr>
              <a:t>15</a:t>
            </a:fld>
            <a:endParaRPr lang="en-US"/>
          </a:p>
        </p:txBody>
      </p:sp>
    </p:spTree>
    <p:extLst>
      <p:ext uri="{BB962C8B-B14F-4D97-AF65-F5344CB8AC3E}">
        <p14:creationId xmlns:p14="http://schemas.microsoft.com/office/powerpoint/2010/main" val="1736384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solidFill>
                  <a:schemeClr val="tx1"/>
                </a:solidFill>
              </a:rPr>
              <a:t>FY-26 LDO Programs</a:t>
            </a:r>
            <a:br>
              <a:rPr lang="en-US" dirty="0">
                <a:solidFill>
                  <a:schemeClr val="tx1"/>
                </a:solidFill>
              </a:rPr>
            </a:br>
            <a:r>
              <a:rPr lang="en-US" dirty="0">
                <a:solidFill>
                  <a:schemeClr val="tx1"/>
                </a:solidFill>
              </a:rPr>
              <a:t>Eligibility Checklist</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pPr/>
              <a:t>16</a:t>
            </a:fld>
            <a:endParaRPr lang="en-US"/>
          </a:p>
        </p:txBody>
      </p:sp>
      <p:sp>
        <p:nvSpPr>
          <p:cNvPr id="7" name="Content Placeholder 5"/>
          <p:cNvSpPr>
            <a:spLocks noGrp="1"/>
          </p:cNvSpPr>
          <p:nvPr>
            <p:ph idx="1"/>
          </p:nvPr>
        </p:nvSpPr>
        <p:spPr>
          <a:xfrm>
            <a:off x="280181" y="1335858"/>
            <a:ext cx="8863819" cy="5117306"/>
          </a:xfrm>
        </p:spPr>
        <p:txBody>
          <a:bodyPr/>
          <a:lstStyle/>
          <a:p>
            <a:pPr marL="0" lvl="0" indent="0">
              <a:buNone/>
            </a:pPr>
            <a:endParaRPr lang="en-US" sz="1500" dirty="0"/>
          </a:p>
          <a:p>
            <a:pPr marL="914400" lvl="2" indent="0">
              <a:buNone/>
            </a:pPr>
            <a:endParaRPr lang="en-US" sz="1500" b="1" dirty="0">
              <a:solidFill>
                <a:srgbClr val="000000"/>
              </a:solidFill>
            </a:endParaRPr>
          </a:p>
          <a:p>
            <a:pPr lvl="0">
              <a:buFont typeface="Arial" panose="020B0604020202020204" pitchFamily="34" charset="0"/>
              <a:buChar char="•"/>
            </a:pPr>
            <a:endParaRPr lang="en-US" sz="1500" dirty="0">
              <a:solidFill>
                <a:srgbClr val="000000"/>
              </a:solidFill>
            </a:endParaRPr>
          </a:p>
        </p:txBody>
      </p:sp>
      <p:sp>
        <p:nvSpPr>
          <p:cNvPr id="8" name="Content Placeholder 2"/>
          <p:cNvSpPr txBox="1">
            <a:spLocks/>
          </p:cNvSpPr>
          <p:nvPr/>
        </p:nvSpPr>
        <p:spPr bwMode="auto">
          <a:xfrm>
            <a:off x="4463383" y="1335858"/>
            <a:ext cx="4621143" cy="53474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90513" indent="-290513" algn="l" rtl="0" eaLnBrk="0" fontAlgn="base" hangingPunct="0">
              <a:spcBef>
                <a:spcPct val="20000"/>
              </a:spcBef>
              <a:spcAft>
                <a:spcPct val="0"/>
              </a:spcAft>
              <a:buFont typeface="Wingdings" pitchFamily="2" charset="2"/>
              <a:buChar char="§"/>
              <a:defRPr sz="2400" b="1">
                <a:solidFill>
                  <a:schemeClr val="tx1"/>
                </a:solidFill>
                <a:latin typeface="+mn-lt"/>
                <a:ea typeface="+mn-ea"/>
                <a:cs typeface="+mn-cs"/>
              </a:defRPr>
            </a:lvl1pPr>
            <a:lvl2pPr marL="630238" indent="-225425" algn="l" rtl="0" eaLnBrk="0" fontAlgn="base" hangingPunct="0">
              <a:spcBef>
                <a:spcPct val="20000"/>
              </a:spcBef>
              <a:spcAft>
                <a:spcPct val="0"/>
              </a:spcAft>
              <a:buChar char="•"/>
              <a:defRPr sz="2000">
                <a:solidFill>
                  <a:schemeClr val="tx1"/>
                </a:solidFill>
                <a:latin typeface="+mn-lt"/>
                <a:cs typeface="+mn-cs"/>
              </a:defRPr>
            </a:lvl2pPr>
            <a:lvl3pPr marL="1143000" indent="-228600" algn="l" rtl="0" eaLnBrk="0" fontAlgn="base" hangingPunct="0">
              <a:spcBef>
                <a:spcPct val="20000"/>
              </a:spcBef>
              <a:spcAft>
                <a:spcPct val="0"/>
              </a:spcAft>
              <a:buFont typeface="Wingdings" pitchFamily="2" charset="2"/>
              <a:buChar char="Ø"/>
              <a:defRPr>
                <a:solidFill>
                  <a:schemeClr val="tx1"/>
                </a:solidFill>
                <a:latin typeface="+mn-lt"/>
                <a:cs typeface="+mn-cs"/>
              </a:defRPr>
            </a:lvl3pPr>
            <a:lvl4pPr marL="1600200" indent="-228600" algn="l" rtl="0" eaLnBrk="0" fontAlgn="base" hangingPunct="0">
              <a:spcBef>
                <a:spcPct val="20000"/>
              </a:spcBef>
              <a:spcAft>
                <a:spcPct val="0"/>
              </a:spcAft>
              <a:buChar char="-"/>
              <a:defRPr>
                <a:solidFill>
                  <a:schemeClr val="tx1"/>
                </a:solidFill>
                <a:latin typeface="+mn-lt"/>
                <a:cs typeface="+mn-cs"/>
              </a:defRPr>
            </a:lvl4pPr>
            <a:lvl5pPr marL="2057400" indent="-228600" algn="l" rtl="0" eaLnBrk="0" fontAlgn="base" hangingPunct="0">
              <a:spcBef>
                <a:spcPct val="20000"/>
              </a:spcBef>
              <a:spcAft>
                <a:spcPct val="0"/>
              </a:spcAft>
              <a:buFont typeface="Times New Roman" pitchFamily="18" charset="0"/>
              <a:buChar char="-"/>
              <a:defRPr>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a:solidFill>
                  <a:schemeClr val="tx1"/>
                </a:solidFill>
                <a:latin typeface="+mn-lt"/>
                <a:cs typeface="+mn-cs"/>
              </a:defRPr>
            </a:lvl9pPr>
          </a:lstStyle>
          <a:p>
            <a:pPr marL="0" indent="0" algn="ctr">
              <a:buNone/>
            </a:pPr>
            <a:r>
              <a:rPr lang="en-US" sz="1800" i="1" u="sng" kern="0" dirty="0"/>
              <a:t>FY-24/25 Errors</a:t>
            </a:r>
          </a:p>
          <a:p>
            <a:pPr marL="0" indent="0" algn="ctr">
              <a:buNone/>
            </a:pPr>
            <a:endParaRPr lang="en-US" sz="1400" i="1" u="sng" kern="0" dirty="0"/>
          </a:p>
          <a:p>
            <a:r>
              <a:rPr lang="en-US" sz="1200" kern="0" dirty="0"/>
              <a:t>Some applications had more than one error and several applicants did not meet eligibility requirements for submission</a:t>
            </a:r>
          </a:p>
          <a:p>
            <a:endParaRPr lang="en-US" sz="1200" kern="0" dirty="0"/>
          </a:p>
          <a:p>
            <a:r>
              <a:rPr lang="en-US" sz="1200" kern="0" dirty="0"/>
              <a:t>Using the wrong NAVADMIN in your application letter and CO’s endorsement</a:t>
            </a:r>
          </a:p>
          <a:p>
            <a:endParaRPr lang="en-US" sz="1200" kern="0" dirty="0"/>
          </a:p>
          <a:p>
            <a:r>
              <a:rPr lang="en-US" sz="1200" kern="0" dirty="0"/>
              <a:t>CO’s Endorsement references wrong date for application letter</a:t>
            </a:r>
          </a:p>
          <a:p>
            <a:endParaRPr lang="en-US" sz="1200" kern="0" dirty="0"/>
          </a:p>
          <a:p>
            <a:r>
              <a:rPr lang="en-US" sz="1200" kern="0" dirty="0"/>
              <a:t>CO’s Endorsement – Not included, not signed, or missing references requirement (“meets all requirements outlined in references (a) through (c).”)</a:t>
            </a:r>
          </a:p>
          <a:p>
            <a:pPr marL="0" indent="0">
              <a:buNone/>
            </a:pPr>
            <a:endParaRPr lang="en-US" sz="1200" kern="0" dirty="0">
              <a:solidFill>
                <a:srgbClr val="FF0000"/>
              </a:solidFill>
            </a:endParaRPr>
          </a:p>
          <a:p>
            <a:r>
              <a:rPr lang="en-US" sz="1200" kern="0" dirty="0"/>
              <a:t>Citizenship – Not filled out or missing documentation proof of citizenship</a:t>
            </a:r>
          </a:p>
          <a:p>
            <a:pPr marL="0" indent="0">
              <a:buNone/>
            </a:pPr>
            <a:endParaRPr lang="en-US" sz="1200" kern="0" dirty="0">
              <a:solidFill>
                <a:srgbClr val="FF0000"/>
              </a:solidFill>
            </a:endParaRPr>
          </a:p>
          <a:p>
            <a:r>
              <a:rPr lang="en-US" sz="1200" kern="0" dirty="0"/>
              <a:t>Missing Security Clearance information </a:t>
            </a:r>
          </a:p>
          <a:p>
            <a:pPr marL="0" indent="0">
              <a:buNone/>
            </a:pPr>
            <a:endParaRPr lang="en-US" sz="1100" i="1" kern="0" dirty="0"/>
          </a:p>
          <a:p>
            <a:pPr marL="0" indent="0">
              <a:buFont typeface="Wingdings" pitchFamily="2" charset="2"/>
              <a:buNone/>
            </a:pPr>
            <a:r>
              <a:rPr lang="en-US" sz="1200" i="1" kern="0" dirty="0">
                <a:solidFill>
                  <a:srgbClr val="FF0000"/>
                </a:solidFill>
              </a:rPr>
              <a:t>Errors should be caught prior to their arrival at NPC.  A well versed command LDO coordinator can provide assistance to both the command and the candidate during the application process.</a:t>
            </a:r>
          </a:p>
        </p:txBody>
      </p:sp>
      <p:pic>
        <p:nvPicPr>
          <p:cNvPr id="5" name="Picture 4">
            <a:extLst>
              <a:ext uri="{FF2B5EF4-FFF2-40B4-BE49-F238E27FC236}">
                <a16:creationId xmlns:a16="http://schemas.microsoft.com/office/drawing/2014/main" id="{307C2C39-4C44-9E0A-53A6-1C1F9D00AD1A}"/>
              </a:ext>
            </a:extLst>
          </p:cNvPr>
          <p:cNvPicPr>
            <a:picLocks noChangeAspect="1"/>
          </p:cNvPicPr>
          <p:nvPr/>
        </p:nvPicPr>
        <p:blipFill>
          <a:blip r:embed="rId2"/>
          <a:stretch>
            <a:fillRect/>
          </a:stretch>
        </p:blipFill>
        <p:spPr>
          <a:xfrm>
            <a:off x="241484" y="1219200"/>
            <a:ext cx="4162425" cy="5650546"/>
          </a:xfrm>
          <a:prstGeom prst="rect">
            <a:avLst/>
          </a:prstGeom>
        </p:spPr>
      </p:pic>
      <p:sp>
        <p:nvSpPr>
          <p:cNvPr id="3" name="Rectangle 2"/>
          <p:cNvSpPr/>
          <p:nvPr/>
        </p:nvSpPr>
        <p:spPr>
          <a:xfrm rot="18245264">
            <a:off x="193321" y="2940403"/>
            <a:ext cx="3958567" cy="1908215"/>
          </a:xfrm>
          <a:prstGeom prst="rect">
            <a:avLst/>
          </a:prstGeom>
          <a:noFill/>
        </p:spPr>
        <p:txBody>
          <a:bodyPr wrap="squar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SAMPLE</a:t>
            </a:r>
          </a:p>
          <a:p>
            <a:pPr algn="ctr"/>
            <a:r>
              <a:rPr lang="en-US" sz="3200" dirty="0">
                <a:ln w="22225">
                  <a:solidFill>
                    <a:schemeClr val="accent2"/>
                  </a:solidFill>
                  <a:prstDash val="solid"/>
                </a:ln>
                <a:solidFill>
                  <a:schemeClr val="accent2">
                    <a:lumMod val="40000"/>
                    <a:lumOff val="60000"/>
                  </a:schemeClr>
                </a:solidFill>
              </a:rPr>
              <a:t>FY-26 CHECKLIST FROM MYNAVYHR</a:t>
            </a:r>
            <a:endParaRPr 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693476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2734962" y="269192"/>
            <a:ext cx="6007385" cy="914400"/>
          </a:xfrm>
        </p:spPr>
        <p:txBody>
          <a:bodyPr/>
          <a:lstStyle/>
          <a:p>
            <a:pPr eaLnBrk="1" hangingPunct="1">
              <a:defRPr/>
            </a:pPr>
            <a:r>
              <a:rPr lang="en-US" dirty="0"/>
              <a:t>Notional Application Timeline </a:t>
            </a:r>
          </a:p>
        </p:txBody>
      </p:sp>
      <p:sp>
        <p:nvSpPr>
          <p:cNvPr id="4" name="Rectangle 3"/>
          <p:cNvSpPr txBox="1">
            <a:spLocks noChangeArrowheads="1"/>
          </p:cNvSpPr>
          <p:nvPr/>
        </p:nvSpPr>
        <p:spPr bwMode="auto">
          <a:xfrm>
            <a:off x="81776" y="1523999"/>
            <a:ext cx="8973014" cy="35832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kumimoji="0" lang="en-US" sz="2300" b="1" i="0" u="none" strike="noStrike" kern="0" cap="none" spc="0" normalizeH="0" baseline="0" noProof="0" dirty="0">
                <a:ln>
                  <a:noFill/>
                </a:ln>
                <a:solidFill>
                  <a:srgbClr val="000000"/>
                </a:solidFill>
                <a:effectLst/>
                <a:uLnTx/>
                <a:uFillTx/>
                <a:cs typeface="Times New Roman"/>
              </a:rPr>
              <a:t>  </a:t>
            </a:r>
            <a:r>
              <a:rPr lang="en-US" sz="2200" kern="0" cap="all" dirty="0">
                <a:solidFill>
                  <a:srgbClr val="000000"/>
                </a:solidFill>
                <a:cs typeface="Times New Roman"/>
              </a:rPr>
              <a:t>MAR</a:t>
            </a:r>
            <a:r>
              <a:rPr kumimoji="0" lang="en-US" sz="2200" b="1" i="0" u="none" strike="noStrike" kern="0" cap="none" spc="0" normalizeH="0" baseline="0" noProof="0" dirty="0">
                <a:ln>
                  <a:noFill/>
                </a:ln>
                <a:solidFill>
                  <a:srgbClr val="000000"/>
                </a:solidFill>
                <a:effectLst/>
                <a:uLnTx/>
                <a:uFillTx/>
                <a:cs typeface="Times New Roman"/>
              </a:rPr>
              <a:t>:</a:t>
            </a:r>
            <a:r>
              <a:rPr kumimoji="0" lang="en-US" sz="2200" b="1" i="0" u="none" strike="noStrike" kern="0" cap="none" spc="0" normalizeH="0" noProof="0" dirty="0">
                <a:ln>
                  <a:noFill/>
                </a:ln>
                <a:solidFill>
                  <a:srgbClr val="000000"/>
                </a:solidFill>
                <a:effectLst/>
                <a:uLnTx/>
                <a:uFillTx/>
                <a:cs typeface="Times New Roman"/>
              </a:rPr>
              <a:t> </a:t>
            </a:r>
            <a:r>
              <a:rPr kumimoji="0" lang="en-US" sz="2200" b="1" i="0" u="none" strike="noStrike" kern="0" cap="none" spc="0" normalizeH="0" baseline="0" noProof="0" dirty="0">
                <a:ln>
                  <a:noFill/>
                </a:ln>
                <a:solidFill>
                  <a:srgbClr val="000000"/>
                </a:solidFill>
                <a:effectLst/>
                <a:uLnTx/>
                <a:uFillTx/>
                <a:cs typeface="Times New Roman"/>
              </a:rPr>
              <a:t>Special Request to CO via Command Coordinator</a:t>
            </a:r>
          </a:p>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kumimoji="0" lang="en-US" sz="2200" b="1" i="0" u="none" strike="noStrike" kern="0" cap="none" spc="0" normalizeH="0" baseline="0" noProof="0" dirty="0">
                <a:ln>
                  <a:noFill/>
                </a:ln>
                <a:solidFill>
                  <a:srgbClr val="000000"/>
                </a:solidFill>
                <a:effectLst/>
                <a:uLnTx/>
                <a:uFillTx/>
                <a:cs typeface="Times New Roman"/>
              </a:rPr>
              <a:t>  </a:t>
            </a:r>
            <a:r>
              <a:rPr kumimoji="0" lang="en-US" sz="2200" b="1" i="0" u="none" strike="noStrike" kern="0" cap="all" spc="0" normalizeH="0" noProof="0" dirty="0">
                <a:ln>
                  <a:noFill/>
                </a:ln>
                <a:solidFill>
                  <a:srgbClr val="000000"/>
                </a:solidFill>
                <a:effectLst/>
                <a:uLnTx/>
                <a:uFillTx/>
                <a:cs typeface="Times New Roman"/>
              </a:rPr>
              <a:t>May/JUN</a:t>
            </a:r>
            <a:r>
              <a:rPr kumimoji="0" lang="en-US" sz="2200" b="1" i="0" u="none" strike="noStrike" kern="0" cap="none" spc="0" normalizeH="0" baseline="0" noProof="0" dirty="0">
                <a:ln>
                  <a:noFill/>
                </a:ln>
                <a:solidFill>
                  <a:srgbClr val="000000"/>
                </a:solidFill>
                <a:effectLst/>
                <a:uLnTx/>
                <a:uFillTx/>
                <a:cs typeface="Times New Roman"/>
              </a:rPr>
              <a:t>: Submit application to Admin</a:t>
            </a:r>
          </a:p>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lang="en-US" sz="2200" kern="0" dirty="0">
                <a:solidFill>
                  <a:srgbClr val="000000"/>
                </a:solidFill>
                <a:cs typeface="Times New Roman"/>
              </a:rPr>
              <a:t>  </a:t>
            </a:r>
            <a:r>
              <a:rPr kumimoji="0" lang="en-US" sz="2200" b="1" i="0" u="none" strike="noStrike" kern="0" cap="none" spc="0" normalizeH="0" baseline="0" noProof="0" dirty="0">
                <a:ln>
                  <a:noFill/>
                </a:ln>
                <a:solidFill>
                  <a:srgbClr val="000000"/>
                </a:solidFill>
                <a:effectLst/>
                <a:uLnTx/>
                <a:uFillTx/>
                <a:cs typeface="Times New Roman"/>
              </a:rPr>
              <a:t>JUL/AUG: CO’s endorsement prepared</a:t>
            </a:r>
          </a:p>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lang="en-US" sz="2200" kern="0" dirty="0">
                <a:solidFill>
                  <a:srgbClr val="000000"/>
                </a:solidFill>
                <a:cs typeface="Times New Roman"/>
              </a:rPr>
              <a:t>  SEP: Submit applications </a:t>
            </a:r>
            <a:endParaRPr kumimoji="0" lang="en-US" sz="2200" b="1" i="0" u="none" strike="noStrike" kern="0" cap="none" spc="0" normalizeH="0" baseline="0" noProof="0" dirty="0">
              <a:ln>
                <a:noFill/>
              </a:ln>
              <a:solidFill>
                <a:srgbClr val="000000"/>
              </a:solidFill>
              <a:effectLst/>
              <a:uLnTx/>
              <a:uFillTx/>
              <a:cs typeface="Times New Roman"/>
            </a:endParaRPr>
          </a:p>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kumimoji="0" lang="en-US" sz="2200" b="1" i="0" u="none" strike="noStrike" kern="0" cap="none" spc="0" normalizeH="0" baseline="0" noProof="0" dirty="0">
                <a:ln>
                  <a:noFill/>
                </a:ln>
                <a:solidFill>
                  <a:srgbClr val="FF0000"/>
                </a:solidFill>
                <a:effectLst/>
                <a:uLnTx/>
                <a:uFillTx/>
                <a:cs typeface="Times New Roman"/>
              </a:rPr>
              <a:t>  NLT 01 OCT: </a:t>
            </a:r>
            <a:r>
              <a:rPr kumimoji="0" lang="en-US" sz="2200" b="1" i="0" u="none" strike="noStrike" kern="0" cap="none" spc="0" normalizeH="0" baseline="0" noProof="0" dirty="0">
                <a:ln>
                  <a:noFill/>
                </a:ln>
                <a:effectLst/>
                <a:uLnTx/>
                <a:uFillTx/>
                <a:cs typeface="Times New Roman"/>
              </a:rPr>
              <a:t>Applications due to NPC</a:t>
            </a:r>
            <a:endParaRPr kumimoji="0" lang="en-US" sz="2200" b="1" i="0" u="none" strike="noStrike" kern="0" cap="none" spc="0" normalizeH="0" noProof="0" dirty="0">
              <a:ln>
                <a:noFill/>
              </a:ln>
              <a:effectLst/>
              <a:uLnTx/>
              <a:uFillTx/>
              <a:cs typeface="Times New Roman"/>
            </a:endParaRPr>
          </a:p>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lang="en-US" sz="2200" kern="0" baseline="0" dirty="0">
                <a:cs typeface="Times New Roman"/>
              </a:rPr>
              <a:t>  </a:t>
            </a:r>
            <a:r>
              <a:rPr lang="en-US" sz="2200" kern="0" baseline="0" dirty="0">
                <a:solidFill>
                  <a:srgbClr val="FF0000"/>
                </a:solidFill>
                <a:cs typeface="Times New Roman"/>
              </a:rPr>
              <a:t>NLT 15 DEC: </a:t>
            </a:r>
            <a:r>
              <a:rPr lang="en-US" sz="2200" kern="0" baseline="0" dirty="0">
                <a:cs typeface="Times New Roman"/>
              </a:rPr>
              <a:t>Addendums (</a:t>
            </a:r>
            <a:r>
              <a:rPr lang="en-US" sz="2200" kern="0" baseline="0" dirty="0" err="1">
                <a:cs typeface="Times New Roman"/>
              </a:rPr>
              <a:t>Evals</a:t>
            </a:r>
            <a:r>
              <a:rPr lang="en-US" sz="2200" kern="0" baseline="0" dirty="0">
                <a:cs typeface="Times New Roman"/>
              </a:rPr>
              <a:t>, Awards, etc.) due to NPC</a:t>
            </a:r>
          </a:p>
          <a:p>
            <a:pPr lvl="0" eaLnBrk="1" hangingPunct="1">
              <a:lnSpc>
                <a:spcPct val="90000"/>
              </a:lnSpc>
              <a:buClr>
                <a:schemeClr val="bg2">
                  <a:lumMod val="50000"/>
                </a:schemeClr>
              </a:buClr>
              <a:buFont typeface="Wingdings" panose="05000000000000000000" pitchFamily="2" charset="2"/>
              <a:buChar char="q"/>
              <a:defRPr/>
            </a:pPr>
            <a:r>
              <a:rPr kumimoji="0" lang="en-US" sz="2200" b="1" i="0" u="none" strike="noStrike" kern="0" cap="none" spc="0" normalizeH="0" noProof="0" dirty="0">
                <a:ln>
                  <a:noFill/>
                </a:ln>
                <a:solidFill>
                  <a:srgbClr val="000000"/>
                </a:solidFill>
                <a:effectLst/>
                <a:uLnTx/>
                <a:uFillTx/>
                <a:cs typeface="Times New Roman"/>
              </a:rPr>
              <a:t>  </a:t>
            </a:r>
            <a:r>
              <a:rPr lang="en-US" sz="2200" kern="0" noProof="0" dirty="0">
                <a:solidFill>
                  <a:srgbClr val="000000"/>
                </a:solidFill>
                <a:cs typeface="Times New Roman"/>
              </a:rPr>
              <a:t>FEB</a:t>
            </a:r>
            <a:r>
              <a:rPr kumimoji="0" lang="en-US" sz="2200" b="1" i="0" u="none" strike="noStrike" kern="0" cap="none" spc="0" normalizeH="0" baseline="0" noProof="0" dirty="0">
                <a:ln>
                  <a:noFill/>
                </a:ln>
                <a:solidFill>
                  <a:srgbClr val="000000"/>
                </a:solidFill>
                <a:effectLst/>
                <a:uLnTx/>
                <a:uFillTx/>
                <a:cs typeface="Times New Roman"/>
              </a:rPr>
              <a:t>: Board convenes</a:t>
            </a:r>
          </a:p>
          <a:p>
            <a:pPr marR="0" lvl="0" algn="l" defTabSz="914400" rtl="0" eaLnBrk="1" fontAlgn="base" latinLnBrk="0" hangingPunct="1">
              <a:lnSpc>
                <a:spcPct val="90000"/>
              </a:lnSpc>
              <a:spcBef>
                <a:spcPct val="20000"/>
              </a:spcBef>
              <a:spcAft>
                <a:spcPct val="0"/>
              </a:spcAft>
              <a:buClr>
                <a:schemeClr val="bg2">
                  <a:lumMod val="50000"/>
                </a:schemeClr>
              </a:buClr>
              <a:buSzTx/>
              <a:buFont typeface="Wingdings" panose="05000000000000000000" pitchFamily="2" charset="2"/>
              <a:buChar char="q"/>
              <a:tabLst/>
              <a:defRPr/>
            </a:pPr>
            <a:r>
              <a:rPr kumimoji="0" lang="en-US" sz="2200" b="1" i="0" u="none" strike="noStrike" kern="0" cap="none" spc="0" normalizeH="0" baseline="0" noProof="0" dirty="0">
                <a:ln>
                  <a:noFill/>
                </a:ln>
                <a:solidFill>
                  <a:srgbClr val="000000"/>
                </a:solidFill>
                <a:effectLst/>
                <a:uLnTx/>
                <a:uFillTx/>
                <a:cs typeface="Times New Roman"/>
              </a:rPr>
              <a:t>  FEB/MAR: Results announced via NAVADMIN</a:t>
            </a:r>
          </a:p>
        </p:txBody>
      </p:sp>
      <p:sp>
        <p:nvSpPr>
          <p:cNvPr id="2" name="Slide Number Placeholder 1"/>
          <p:cNvSpPr>
            <a:spLocks noGrp="1"/>
          </p:cNvSpPr>
          <p:nvPr>
            <p:ph type="sldNum" sz="quarter" idx="10"/>
          </p:nvPr>
        </p:nvSpPr>
        <p:spPr/>
        <p:txBody>
          <a:bodyPr/>
          <a:lstStyle/>
          <a:p>
            <a:pPr>
              <a:defRPr/>
            </a:pPr>
            <a:fld id="{7FC63BB6-36FC-44DC-B3C1-E02F6646114A}" type="slidenum">
              <a:rPr lang="en-US" smtClean="0"/>
              <a:pPr>
                <a:defRPr/>
              </a:pPr>
              <a:t>17</a:t>
            </a:fld>
            <a:endParaRPr lang="en-US" dirty="0"/>
          </a:p>
        </p:txBody>
      </p:sp>
      <p:sp>
        <p:nvSpPr>
          <p:cNvPr id="3" name="TextBox 2"/>
          <p:cNvSpPr txBox="1"/>
          <p:nvPr/>
        </p:nvSpPr>
        <p:spPr>
          <a:xfrm>
            <a:off x="492512" y="5447666"/>
            <a:ext cx="8151541" cy="1200329"/>
          </a:xfrm>
          <a:prstGeom prst="rect">
            <a:avLst/>
          </a:prstGeom>
          <a:noFill/>
        </p:spPr>
        <p:txBody>
          <a:bodyPr wrap="square" rtlCol="0">
            <a:spAutoFit/>
          </a:bodyPr>
          <a:lstStyle/>
          <a:p>
            <a:pPr algn="l"/>
            <a:r>
              <a:rPr lang="en-US" sz="1800" dirty="0"/>
              <a:t>Command Coordinator/Admin shall provide a copy of the entire </a:t>
            </a:r>
            <a:r>
              <a:rPr lang="en-US" sz="1800" dirty="0">
                <a:solidFill>
                  <a:srgbClr val="FF0000"/>
                </a:solidFill>
              </a:rPr>
              <a:t>completed/signed</a:t>
            </a:r>
            <a:r>
              <a:rPr lang="en-US" sz="1800" dirty="0"/>
              <a:t> application with </a:t>
            </a:r>
            <a:r>
              <a:rPr lang="en-US" sz="1800" dirty="0">
                <a:solidFill>
                  <a:srgbClr val="FF0000"/>
                </a:solidFill>
              </a:rPr>
              <a:t>ALL</a:t>
            </a:r>
            <a:r>
              <a:rPr lang="en-US" sz="1800" dirty="0"/>
              <a:t> enclosures to the applicant. This can be accomplished via paper copy or by carbon copy (cc) during electronic submission.</a:t>
            </a:r>
          </a:p>
        </p:txBody>
      </p:sp>
    </p:spTree>
    <p:extLst>
      <p:ext uri="{BB962C8B-B14F-4D97-AF65-F5344CB8AC3E}">
        <p14:creationId xmlns:p14="http://schemas.microsoft.com/office/powerpoint/2010/main" val="397002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FY-25 Active Duty Selections</a:t>
            </a:r>
            <a:endParaRPr lang="en-US" sz="900" dirty="0"/>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solidFill>
                  <a:srgbClr val="000000"/>
                </a:solidFill>
              </a:rPr>
              <a:pPr/>
              <a:t>18</a:t>
            </a:fld>
            <a:endParaRPr lang="en-US" dirty="0">
              <a:solidFill>
                <a:srgbClr val="000000"/>
              </a:solidFill>
            </a:endParaRPr>
          </a:p>
        </p:txBody>
      </p:sp>
      <p:sp>
        <p:nvSpPr>
          <p:cNvPr id="3" name="Content Placeholder 2"/>
          <p:cNvSpPr>
            <a:spLocks noGrp="1"/>
          </p:cNvSpPr>
          <p:nvPr>
            <p:ph idx="1"/>
          </p:nvPr>
        </p:nvSpPr>
        <p:spPr>
          <a:xfrm>
            <a:off x="454352" y="1545408"/>
            <a:ext cx="8295442" cy="5058592"/>
          </a:xfrm>
        </p:spPr>
        <p:txBody>
          <a:bodyPr/>
          <a:lstStyle/>
          <a:p>
            <a:pPr marL="231775" lvl="0" indent="-231775" eaLnBrk="1" hangingPunct="1">
              <a:lnSpc>
                <a:spcPct val="80000"/>
              </a:lnSpc>
              <a:buNone/>
            </a:pPr>
            <a:r>
              <a:rPr lang="en-US" sz="2200" u="sng" dirty="0">
                <a:solidFill>
                  <a:srgbClr val="000000"/>
                </a:solidFill>
              </a:rPr>
              <a:t>Active Duty</a:t>
            </a:r>
            <a:r>
              <a:rPr lang="en-US" sz="2200" dirty="0">
                <a:solidFill>
                  <a:srgbClr val="000000"/>
                </a:solidFill>
              </a:rPr>
              <a:t>	                </a:t>
            </a:r>
            <a:r>
              <a:rPr lang="en-US" sz="2200" u="sng" dirty="0">
                <a:solidFill>
                  <a:srgbClr val="000000"/>
                </a:solidFill>
              </a:rPr>
              <a:t>Quotas</a:t>
            </a:r>
            <a:r>
              <a:rPr lang="en-US" sz="2200" dirty="0">
                <a:solidFill>
                  <a:srgbClr val="000000"/>
                </a:solidFill>
              </a:rPr>
              <a:t>	</a:t>
            </a:r>
            <a:r>
              <a:rPr lang="en-US" sz="2200" u="sng" dirty="0">
                <a:solidFill>
                  <a:srgbClr val="000000"/>
                </a:solidFill>
              </a:rPr>
              <a:t>Selected</a:t>
            </a:r>
            <a:r>
              <a:rPr lang="en-US" sz="2200" dirty="0">
                <a:solidFill>
                  <a:srgbClr val="000000"/>
                </a:solidFill>
              </a:rPr>
              <a:t>	</a:t>
            </a:r>
            <a:r>
              <a:rPr lang="en-US" sz="2200" u="sng" dirty="0">
                <a:solidFill>
                  <a:srgbClr val="000000"/>
                </a:solidFill>
              </a:rPr>
              <a:t>Announced</a:t>
            </a:r>
          </a:p>
          <a:p>
            <a:pPr marL="0" lvl="0" indent="0" eaLnBrk="1" hangingPunct="1">
              <a:lnSpc>
                <a:spcPct val="80000"/>
              </a:lnSpc>
              <a:buNone/>
            </a:pPr>
            <a:endParaRPr lang="en-US" sz="2200" dirty="0">
              <a:solidFill>
                <a:srgbClr val="000000"/>
              </a:solidFill>
            </a:endParaRPr>
          </a:p>
          <a:p>
            <a:pPr marL="0" lvl="0" indent="0" eaLnBrk="1" hangingPunct="1">
              <a:lnSpc>
                <a:spcPct val="80000"/>
              </a:lnSpc>
              <a:buNone/>
            </a:pPr>
            <a:r>
              <a:rPr lang="en-US" sz="2200" dirty="0">
                <a:solidFill>
                  <a:srgbClr val="000000"/>
                </a:solidFill>
              </a:rPr>
              <a:t>Enlisted to ENS (LDO)      </a:t>
            </a:r>
            <a:r>
              <a:rPr lang="en-US" sz="2200" dirty="0"/>
              <a:t>42</a:t>
            </a:r>
            <a:r>
              <a:rPr lang="en-US" sz="2200" dirty="0">
                <a:solidFill>
                  <a:srgbClr val="FF9900"/>
                </a:solidFill>
              </a:rPr>
              <a:t>	     </a:t>
            </a:r>
            <a:r>
              <a:rPr lang="en-US" sz="2200" dirty="0"/>
              <a:t>42</a:t>
            </a:r>
            <a:r>
              <a:rPr lang="en-US" sz="2200" dirty="0">
                <a:solidFill>
                  <a:srgbClr val="FF9900"/>
                </a:solidFill>
              </a:rPr>
              <a:t>		</a:t>
            </a:r>
            <a:r>
              <a:rPr lang="en-US" sz="2200" dirty="0"/>
              <a:t>       42</a:t>
            </a:r>
          </a:p>
          <a:p>
            <a:pPr marL="0" lvl="0" indent="0" eaLnBrk="1" hangingPunct="1">
              <a:lnSpc>
                <a:spcPct val="80000"/>
              </a:lnSpc>
              <a:buNone/>
            </a:pPr>
            <a:endParaRPr lang="en-US" sz="2200" dirty="0">
              <a:solidFill>
                <a:srgbClr val="000000"/>
              </a:solidFill>
            </a:endParaRPr>
          </a:p>
          <a:p>
            <a:pPr marL="0" indent="0" eaLnBrk="1" hangingPunct="1">
              <a:lnSpc>
                <a:spcPct val="80000"/>
              </a:lnSpc>
              <a:buNone/>
            </a:pPr>
            <a:r>
              <a:rPr lang="en-US" sz="2200" dirty="0">
                <a:solidFill>
                  <a:srgbClr val="000000"/>
                </a:solidFill>
              </a:rPr>
              <a:t>Total applications for FY-25 LDO:  162</a:t>
            </a:r>
          </a:p>
          <a:p>
            <a:pPr marL="0" indent="0" eaLnBrk="1" hangingPunct="1">
              <a:lnSpc>
                <a:spcPct val="80000"/>
              </a:lnSpc>
              <a:buNone/>
            </a:pPr>
            <a:endParaRPr lang="en-US" sz="2200" u="sng" dirty="0">
              <a:solidFill>
                <a:srgbClr val="000000"/>
              </a:solidFill>
            </a:endParaRPr>
          </a:p>
          <a:p>
            <a:pPr marL="0" lvl="0" indent="0" eaLnBrk="1" hangingPunct="1">
              <a:lnSpc>
                <a:spcPct val="80000"/>
              </a:lnSpc>
              <a:buNone/>
            </a:pPr>
            <a:r>
              <a:rPr lang="en-US" sz="2200" dirty="0">
                <a:solidFill>
                  <a:srgbClr val="000000"/>
                </a:solidFill>
              </a:rPr>
              <a:t>Selection Opportunity LDO:   </a:t>
            </a:r>
            <a:r>
              <a:rPr lang="en-US" sz="2200" dirty="0"/>
              <a:t>26%</a:t>
            </a:r>
          </a:p>
        </p:txBody>
      </p:sp>
      <p:sp>
        <p:nvSpPr>
          <p:cNvPr id="2" name="TextBox 1"/>
          <p:cNvSpPr txBox="1"/>
          <p:nvPr/>
        </p:nvSpPr>
        <p:spPr>
          <a:xfrm>
            <a:off x="344032" y="2381063"/>
            <a:ext cx="2924270" cy="276999"/>
          </a:xfrm>
          <a:prstGeom prst="rect">
            <a:avLst/>
          </a:prstGeom>
          <a:noFill/>
        </p:spPr>
        <p:txBody>
          <a:bodyPr wrap="square" rtlCol="0">
            <a:spAutoFit/>
          </a:bodyPr>
          <a:lstStyle/>
          <a:p>
            <a:endParaRPr lang="en-US" sz="1200" dirty="0"/>
          </a:p>
        </p:txBody>
      </p:sp>
    </p:spTree>
    <p:extLst>
      <p:ext uri="{BB962C8B-B14F-4D97-AF65-F5344CB8AC3E}">
        <p14:creationId xmlns:p14="http://schemas.microsoft.com/office/powerpoint/2010/main" val="2291661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spcBef>
                <a:spcPct val="20000"/>
              </a:spcBef>
              <a:buFontTx/>
              <a:buChar char="•"/>
            </a:pPr>
            <a:endParaRPr lang="en-US" dirty="0"/>
          </a:p>
        </p:txBody>
      </p:sp>
      <p:sp>
        <p:nvSpPr>
          <p:cNvPr id="26630" name="Rectangle 5"/>
          <p:cNvSpPr>
            <a:spLocks noChangeArrowheads="1"/>
          </p:cNvSpPr>
          <p:nvPr/>
        </p:nvSpPr>
        <p:spPr bwMode="auto">
          <a:xfrm>
            <a:off x="1905000" y="1617605"/>
            <a:ext cx="7148566" cy="3724739"/>
          </a:xfrm>
          <a:prstGeom prst="rect">
            <a:avLst/>
          </a:prstGeom>
          <a:noFill/>
          <a:ln w="9525">
            <a:noFill/>
            <a:miter lim="800000"/>
            <a:headEnd/>
            <a:tailEnd/>
          </a:ln>
        </p:spPr>
        <p:txBody>
          <a:bodyPr wrap="square" lIns="92075" tIns="46038" rIns="92075" bIns="46038">
            <a:spAutoFit/>
          </a:bodyPr>
          <a:lstStyle/>
          <a:p>
            <a:pPr eaLnBrk="0" hangingPunct="0"/>
            <a:r>
              <a:rPr lang="en-US" sz="2000" dirty="0">
                <a:solidFill>
                  <a:srgbClr val="0000FF"/>
                </a:solidFill>
              </a:rPr>
              <a:t> 			</a:t>
            </a:r>
          </a:p>
          <a:p>
            <a:pPr marL="342900" indent="-342900" algn="l" eaLnBrk="0" hangingPunct="0">
              <a:buFont typeface="Arial" panose="020B0604020202020204" pitchFamily="34" charset="0"/>
              <a:buChar char="•"/>
            </a:pPr>
            <a:r>
              <a:rPr lang="en-US" sz="2400" b="1" dirty="0"/>
              <a:t>CAPT    21 - 23 YCS	40 - 60% Opportunity</a:t>
            </a:r>
          </a:p>
          <a:p>
            <a:pPr algn="l" eaLnBrk="0" hangingPunct="0"/>
            <a:r>
              <a:rPr lang="en-US" sz="2400" b="1" dirty="0"/>
              <a:t>	     	            	</a:t>
            </a:r>
          </a:p>
          <a:p>
            <a:pPr marL="342900" indent="-342900" algn="l" eaLnBrk="0" hangingPunct="0">
              <a:buFont typeface="Arial" panose="020B0604020202020204" pitchFamily="34" charset="0"/>
              <a:buChar char="•"/>
            </a:pPr>
            <a:r>
              <a:rPr lang="en-US" sz="2400" b="1" dirty="0"/>
              <a:t>CDR      15 - 17 YCS	60 - 80%  Opportunity</a:t>
            </a:r>
          </a:p>
          <a:p>
            <a:pPr algn="l" eaLnBrk="0" hangingPunct="0"/>
            <a:r>
              <a:rPr lang="en-US" sz="2400" b="1" dirty="0"/>
              <a:t>	    		  	</a:t>
            </a:r>
          </a:p>
          <a:p>
            <a:pPr marL="342900" indent="-342900" algn="l" eaLnBrk="0" hangingPunct="0">
              <a:buFont typeface="Arial" panose="020B0604020202020204" pitchFamily="34" charset="0"/>
              <a:buChar char="•"/>
            </a:pPr>
            <a:r>
              <a:rPr lang="en-US" sz="2400" b="1" dirty="0"/>
              <a:t>LCDR    9 - 11 YCS	70 - </a:t>
            </a:r>
            <a:r>
              <a:rPr lang="en-US" sz="2400" dirty="0"/>
              <a:t>9</a:t>
            </a:r>
            <a:r>
              <a:rPr lang="en-US" sz="2400" b="1" dirty="0"/>
              <a:t>0% Opportunity</a:t>
            </a:r>
          </a:p>
          <a:p>
            <a:pPr algn="l" eaLnBrk="0" hangingPunct="0"/>
            <a:r>
              <a:rPr lang="en-US" sz="2400" b="1" dirty="0"/>
              <a:t>	    			</a:t>
            </a:r>
          </a:p>
          <a:p>
            <a:pPr marL="342900" indent="-342900" algn="l" eaLnBrk="0" hangingPunct="0">
              <a:buFont typeface="Arial" panose="020B0604020202020204" pitchFamily="34" charset="0"/>
              <a:buChar char="•"/>
            </a:pPr>
            <a:r>
              <a:rPr lang="en-US" sz="2400" b="1" dirty="0"/>
              <a:t>LT            4 YCS			 AFQ </a:t>
            </a:r>
            <a:endParaRPr lang="en-US" sz="2400" dirty="0"/>
          </a:p>
          <a:p>
            <a:pPr algn="l" eaLnBrk="0" hangingPunct="0"/>
            <a:endParaRPr lang="en-US" sz="2400" b="1" dirty="0"/>
          </a:p>
          <a:p>
            <a:pPr marL="342900" indent="-342900" algn="l" eaLnBrk="0" hangingPunct="0">
              <a:buFont typeface="Arial" panose="020B0604020202020204" pitchFamily="34" charset="0"/>
              <a:buChar char="•"/>
            </a:pPr>
            <a:r>
              <a:rPr lang="en-US" sz="2400" b="1" dirty="0"/>
              <a:t>LTJG       2 YCS			 AFQ </a:t>
            </a:r>
          </a:p>
        </p:txBody>
      </p:sp>
      <p:pic>
        <p:nvPicPr>
          <p:cNvPr id="26631" name="Picture 6"/>
          <p:cNvPicPr>
            <a:picLocks noChangeAspect="1" noChangeArrowheads="1"/>
          </p:cNvPicPr>
          <p:nvPr/>
        </p:nvPicPr>
        <p:blipFill>
          <a:blip r:embed="rId3" cstate="print"/>
          <a:srcRect/>
          <a:stretch>
            <a:fillRect/>
          </a:stretch>
        </p:blipFill>
        <p:spPr bwMode="auto">
          <a:xfrm>
            <a:off x="533400" y="4742289"/>
            <a:ext cx="1219200" cy="679450"/>
          </a:xfrm>
          <a:prstGeom prst="rect">
            <a:avLst/>
          </a:prstGeom>
          <a:noFill/>
          <a:ln w="12700">
            <a:noFill/>
            <a:miter lim="800000"/>
            <a:headEnd type="none" w="sm" len="sm"/>
            <a:tailEnd type="none" w="sm" len="sm"/>
          </a:ln>
        </p:spPr>
      </p:pic>
      <p:pic>
        <p:nvPicPr>
          <p:cNvPr id="26632" name="Picture 7"/>
          <p:cNvPicPr>
            <a:picLocks noChangeAspect="1" noChangeArrowheads="1"/>
          </p:cNvPicPr>
          <p:nvPr/>
        </p:nvPicPr>
        <p:blipFill>
          <a:blip r:embed="rId4" cstate="print"/>
          <a:srcRect/>
          <a:stretch>
            <a:fillRect/>
          </a:stretch>
        </p:blipFill>
        <p:spPr bwMode="auto">
          <a:xfrm>
            <a:off x="533400" y="3969432"/>
            <a:ext cx="1219200" cy="679450"/>
          </a:xfrm>
          <a:prstGeom prst="rect">
            <a:avLst/>
          </a:prstGeom>
          <a:noFill/>
          <a:ln w="12700">
            <a:noFill/>
            <a:miter lim="800000"/>
            <a:headEnd type="none" w="sm" len="sm"/>
            <a:tailEnd type="none" w="sm" len="sm"/>
          </a:ln>
        </p:spPr>
      </p:pic>
      <p:pic>
        <p:nvPicPr>
          <p:cNvPr id="26633" name="Picture 8"/>
          <p:cNvPicPr preferRelativeResize="0">
            <a:picLocks noChangeAspect="1" noChangeArrowheads="1"/>
          </p:cNvPicPr>
          <p:nvPr/>
        </p:nvPicPr>
        <p:blipFill>
          <a:blip r:embed="rId5" cstate="print"/>
          <a:srcRect/>
          <a:stretch>
            <a:fillRect/>
          </a:stretch>
        </p:blipFill>
        <p:spPr bwMode="auto">
          <a:xfrm>
            <a:off x="533400" y="3273662"/>
            <a:ext cx="1219200" cy="679450"/>
          </a:xfrm>
          <a:prstGeom prst="rect">
            <a:avLst/>
          </a:prstGeom>
          <a:noFill/>
          <a:ln w="12700">
            <a:noFill/>
            <a:miter lim="800000"/>
            <a:headEnd type="none" w="sm" len="sm"/>
            <a:tailEnd type="none" w="sm" len="sm"/>
          </a:ln>
        </p:spPr>
      </p:pic>
      <p:pic>
        <p:nvPicPr>
          <p:cNvPr id="26634" name="Picture 9"/>
          <p:cNvPicPr>
            <a:picLocks noChangeAspect="1" noChangeArrowheads="1"/>
          </p:cNvPicPr>
          <p:nvPr/>
        </p:nvPicPr>
        <p:blipFill>
          <a:blip r:embed="rId6" cstate="print"/>
          <a:srcRect/>
          <a:stretch>
            <a:fillRect/>
          </a:stretch>
        </p:blipFill>
        <p:spPr bwMode="auto">
          <a:xfrm>
            <a:off x="533400" y="2536824"/>
            <a:ext cx="1219200" cy="679450"/>
          </a:xfrm>
          <a:prstGeom prst="rect">
            <a:avLst/>
          </a:prstGeom>
          <a:noFill/>
          <a:ln w="12700">
            <a:noFill/>
            <a:miter lim="800000"/>
            <a:headEnd type="none" w="sm" len="sm"/>
            <a:tailEnd type="none" w="sm" len="sm"/>
          </a:ln>
        </p:spPr>
      </p:pic>
      <p:pic>
        <p:nvPicPr>
          <p:cNvPr id="26635" name="Picture 10"/>
          <p:cNvPicPr>
            <a:picLocks noChangeAspect="1" noChangeArrowheads="1"/>
          </p:cNvPicPr>
          <p:nvPr/>
        </p:nvPicPr>
        <p:blipFill>
          <a:blip r:embed="rId7" cstate="print"/>
          <a:srcRect/>
          <a:stretch>
            <a:fillRect/>
          </a:stretch>
        </p:blipFill>
        <p:spPr bwMode="auto">
          <a:xfrm>
            <a:off x="533400" y="1797844"/>
            <a:ext cx="1219200" cy="681037"/>
          </a:xfrm>
          <a:prstGeom prst="rect">
            <a:avLst/>
          </a:prstGeom>
          <a:solidFill>
            <a:schemeClr val="bg1"/>
          </a:solidFill>
          <a:ln w="12700">
            <a:noFill/>
            <a:miter lim="800000"/>
            <a:headEnd type="none" w="sm" len="sm"/>
            <a:tailEnd type="none" w="sm" len="sm"/>
          </a:ln>
        </p:spPr>
      </p:pic>
      <p:sp>
        <p:nvSpPr>
          <p:cNvPr id="11" name="Slide Number Placeholder 3"/>
          <p:cNvSpPr txBox="1">
            <a:spLocks/>
          </p:cNvSpPr>
          <p:nvPr/>
        </p:nvSpPr>
        <p:spPr>
          <a:xfrm>
            <a:off x="8434428" y="6578600"/>
            <a:ext cx="671512" cy="254000"/>
          </a:xfrm>
          <a:prstGeom prst="rect">
            <a:avLst/>
          </a:prstGeom>
          <a:noFill/>
          <a:ln/>
        </p:spPr>
        <p:txBody>
          <a:bodyPr/>
          <a:lstStyle>
            <a:defPPr>
              <a:defRPr lang="en-US"/>
            </a:defPPr>
            <a:lvl1pPr algn="ctr" rtl="0" fontAlgn="base">
              <a:spcBef>
                <a:spcPct val="0"/>
              </a:spcBef>
              <a:spcAft>
                <a:spcPct val="0"/>
              </a:spcAft>
              <a:defRPr sz="2000" b="1" kern="1200">
                <a:solidFill>
                  <a:schemeClr val="tx1"/>
                </a:solidFill>
                <a:latin typeface="Arial" charset="0"/>
                <a:ea typeface="+mn-ea"/>
                <a:cs typeface="Times New Roman" pitchFamily="18" charset="0"/>
              </a:defRPr>
            </a:lvl1pPr>
            <a:lvl2pPr marL="457200" algn="ctr" rtl="0" fontAlgn="base">
              <a:spcBef>
                <a:spcPct val="0"/>
              </a:spcBef>
              <a:spcAft>
                <a:spcPct val="0"/>
              </a:spcAft>
              <a:defRPr sz="2000" b="1" kern="1200">
                <a:solidFill>
                  <a:schemeClr val="tx1"/>
                </a:solidFill>
                <a:latin typeface="Arial" charset="0"/>
                <a:ea typeface="+mn-ea"/>
                <a:cs typeface="Times New Roman" pitchFamily="18" charset="0"/>
              </a:defRPr>
            </a:lvl2pPr>
            <a:lvl3pPr marL="914400" algn="ctr" rtl="0" fontAlgn="base">
              <a:spcBef>
                <a:spcPct val="0"/>
              </a:spcBef>
              <a:spcAft>
                <a:spcPct val="0"/>
              </a:spcAft>
              <a:defRPr sz="2000" b="1" kern="1200">
                <a:solidFill>
                  <a:schemeClr val="tx1"/>
                </a:solidFill>
                <a:latin typeface="Arial" charset="0"/>
                <a:ea typeface="+mn-ea"/>
                <a:cs typeface="Times New Roman" pitchFamily="18" charset="0"/>
              </a:defRPr>
            </a:lvl3pPr>
            <a:lvl4pPr marL="1371600" algn="ctr" rtl="0" fontAlgn="base">
              <a:spcBef>
                <a:spcPct val="0"/>
              </a:spcBef>
              <a:spcAft>
                <a:spcPct val="0"/>
              </a:spcAft>
              <a:defRPr sz="2000" b="1" kern="1200">
                <a:solidFill>
                  <a:schemeClr val="tx1"/>
                </a:solidFill>
                <a:latin typeface="Arial" charset="0"/>
                <a:ea typeface="+mn-ea"/>
                <a:cs typeface="Times New Roman" pitchFamily="18" charset="0"/>
              </a:defRPr>
            </a:lvl4pPr>
            <a:lvl5pPr marL="1828800" algn="ctr" rtl="0" fontAlgn="base">
              <a:spcBef>
                <a:spcPct val="0"/>
              </a:spcBef>
              <a:spcAft>
                <a:spcPct val="0"/>
              </a:spcAft>
              <a:defRPr sz="2000" b="1" kern="1200">
                <a:solidFill>
                  <a:schemeClr val="tx1"/>
                </a:solidFill>
                <a:latin typeface="Arial" charset="0"/>
                <a:ea typeface="+mn-ea"/>
                <a:cs typeface="Times New Roman" pitchFamily="18" charset="0"/>
              </a:defRPr>
            </a:lvl5pPr>
            <a:lvl6pPr marL="2286000" algn="l" defTabSz="914400" rtl="0" eaLnBrk="1" latinLnBrk="0" hangingPunct="1">
              <a:defRPr sz="2000" b="1" kern="1200">
                <a:solidFill>
                  <a:schemeClr val="tx1"/>
                </a:solidFill>
                <a:latin typeface="Arial" charset="0"/>
                <a:ea typeface="+mn-ea"/>
                <a:cs typeface="Times New Roman" pitchFamily="18" charset="0"/>
              </a:defRPr>
            </a:lvl6pPr>
            <a:lvl7pPr marL="2743200" algn="l" defTabSz="914400" rtl="0" eaLnBrk="1" latinLnBrk="0" hangingPunct="1">
              <a:defRPr sz="2000" b="1" kern="1200">
                <a:solidFill>
                  <a:schemeClr val="tx1"/>
                </a:solidFill>
                <a:latin typeface="Arial" charset="0"/>
                <a:ea typeface="+mn-ea"/>
                <a:cs typeface="Times New Roman" pitchFamily="18" charset="0"/>
              </a:defRPr>
            </a:lvl7pPr>
            <a:lvl8pPr marL="3200400" algn="l" defTabSz="914400" rtl="0" eaLnBrk="1" latinLnBrk="0" hangingPunct="1">
              <a:defRPr sz="2000" b="1" kern="1200">
                <a:solidFill>
                  <a:schemeClr val="tx1"/>
                </a:solidFill>
                <a:latin typeface="Arial" charset="0"/>
                <a:ea typeface="+mn-ea"/>
                <a:cs typeface="Times New Roman" pitchFamily="18" charset="0"/>
              </a:defRPr>
            </a:lvl8pPr>
            <a:lvl9pPr marL="3657600" algn="l" defTabSz="914400" rtl="0" eaLnBrk="1" latinLnBrk="0" hangingPunct="1">
              <a:defRPr sz="2000" b="1" kern="1200">
                <a:solidFill>
                  <a:schemeClr val="tx1"/>
                </a:solidFill>
                <a:latin typeface="Arial" charset="0"/>
                <a:ea typeface="+mn-ea"/>
                <a:cs typeface="Times New Roman" pitchFamily="18" charset="0"/>
              </a:defRPr>
            </a:lvl9pPr>
          </a:lstStyle>
          <a:p>
            <a:fld id="{B0BB38EC-F85E-46FB-A8B0-130705254437}" type="slidenum">
              <a:rPr lang="en-US" sz="1000" b="0" smtClean="0"/>
              <a:pPr/>
              <a:t>19</a:t>
            </a:fld>
            <a:endParaRPr lang="en-US" sz="1000" b="0" dirty="0"/>
          </a:p>
        </p:txBody>
      </p:sp>
      <p:sp>
        <p:nvSpPr>
          <p:cNvPr id="13" name="Title 1"/>
          <p:cNvSpPr>
            <a:spLocks noGrp="1"/>
          </p:cNvSpPr>
          <p:nvPr>
            <p:ph type="title"/>
          </p:nvPr>
        </p:nvSpPr>
        <p:spPr>
          <a:xfrm>
            <a:off x="1368957" y="-33869"/>
            <a:ext cx="7645400" cy="1100663"/>
          </a:xfrm>
        </p:spPr>
        <p:txBody>
          <a:bodyPr/>
          <a:lstStyle/>
          <a:p>
            <a:r>
              <a:rPr lang="en-US" i="0" dirty="0"/>
              <a:t>Nuclear Power LDO</a:t>
            </a:r>
            <a:br>
              <a:rPr lang="en-US" dirty="0"/>
            </a:br>
            <a:r>
              <a:rPr lang="en-US" dirty="0"/>
              <a:t>Promotion Opportunity</a:t>
            </a:r>
          </a:p>
        </p:txBody>
      </p:sp>
      <p:sp>
        <p:nvSpPr>
          <p:cNvPr id="14" name="Rectangle 13"/>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Increased Promotion Opportunity</a:t>
            </a:r>
            <a:endParaRPr lang="en-US" dirty="0">
              <a:solidFill>
                <a:srgbClr val="FFFF66"/>
              </a:solidFill>
              <a:latin typeface="+mn-lt"/>
              <a:cs typeface="Arial" panose="020B0604020202020204" pitchFamily="34" charset="0"/>
            </a:endParaRPr>
          </a:p>
        </p:txBody>
      </p:sp>
    </p:spTree>
    <p:extLst>
      <p:ext uri="{BB962C8B-B14F-4D97-AF65-F5344CB8AC3E}">
        <p14:creationId xmlns:p14="http://schemas.microsoft.com/office/powerpoint/2010/main" val="3085699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lide Number Placeholder 3"/>
          <p:cNvSpPr>
            <a:spLocks noGrp="1"/>
          </p:cNvSpPr>
          <p:nvPr>
            <p:ph type="sldNum" sz="quarter" idx="10"/>
          </p:nvPr>
        </p:nvSpPr>
        <p:spPr>
          <a:noFill/>
        </p:spPr>
        <p:txBody>
          <a:bodyPr/>
          <a:lstStyle/>
          <a:p>
            <a:fld id="{B0BB38EC-F85E-46FB-A8B0-130705254437}" type="slidenum">
              <a:rPr lang="en-US" smtClean="0"/>
              <a:pPr/>
              <a:t>2</a:t>
            </a:fld>
            <a:endParaRPr lang="en-US"/>
          </a:p>
        </p:txBody>
      </p:sp>
      <p:sp>
        <p:nvSpPr>
          <p:cNvPr id="6" name="Content Placeholder 5"/>
          <p:cNvSpPr>
            <a:spLocks noGrp="1"/>
          </p:cNvSpPr>
          <p:nvPr>
            <p:ph idx="1"/>
          </p:nvPr>
        </p:nvSpPr>
        <p:spPr>
          <a:xfrm>
            <a:off x="700088" y="1441567"/>
            <a:ext cx="7772400" cy="4685280"/>
          </a:xfrm>
        </p:spPr>
        <p:txBody>
          <a:bodyPr/>
          <a:lstStyle/>
          <a:p>
            <a:pPr marL="0" indent="0" algn="just">
              <a:buNone/>
            </a:pPr>
            <a:r>
              <a:rPr lang="en-US" sz="2200" i="1" dirty="0"/>
              <a:t>The Limited Duty Officer and Chief Warrant Officer Community support the war-fighting capability and readiness of Naval Forces through leadership, technical proficiency, and experience.</a:t>
            </a:r>
          </a:p>
          <a:p>
            <a:pPr marL="0" indent="0" algn="just">
              <a:buNone/>
            </a:pPr>
            <a:endParaRPr lang="en-US" sz="2200" i="1" dirty="0"/>
          </a:p>
          <a:p>
            <a:pPr marL="0" indent="0" algn="just">
              <a:buNone/>
            </a:pPr>
            <a:r>
              <a:rPr lang="en-US" sz="2200" i="1" dirty="0"/>
              <a:t>We are the primary manpower source for technically specific billets not best suited for traditional Unrestricted Line, Restricted Line, or Staff Corps career path Officers. Using critical enlisted experience, we are committed to the continuous leadership, improvement, training and mentoring of Sailors.</a:t>
            </a:r>
          </a:p>
          <a:p>
            <a:pPr marL="0" indent="0" algn="just">
              <a:buNone/>
            </a:pPr>
            <a:endParaRPr lang="en-US" i="1" dirty="0"/>
          </a:p>
          <a:p>
            <a:pPr marL="0" indent="0" algn="just">
              <a:buNone/>
            </a:pPr>
            <a:endParaRPr lang="en-US" dirty="0"/>
          </a:p>
        </p:txBody>
      </p:sp>
      <p:sp>
        <p:nvSpPr>
          <p:cNvPr id="7" name="Title 1"/>
          <p:cNvSpPr txBox="1">
            <a:spLocks/>
          </p:cNvSpPr>
          <p:nvPr/>
        </p:nvSpPr>
        <p:spPr bwMode="auto">
          <a:xfrm>
            <a:off x="1360163" y="-22755"/>
            <a:ext cx="764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3200" b="1" i="1">
                <a:solidFill>
                  <a:srgbClr val="000066"/>
                </a:solidFill>
                <a:latin typeface="+mj-lt"/>
                <a:ea typeface="+mj-ea"/>
                <a:cs typeface="+mj-cs"/>
              </a:defRPr>
            </a:lvl1pPr>
            <a:lvl2pPr algn="r" rtl="0" eaLnBrk="0" fontAlgn="base" hangingPunct="0">
              <a:spcBef>
                <a:spcPct val="0"/>
              </a:spcBef>
              <a:spcAft>
                <a:spcPct val="0"/>
              </a:spcAft>
              <a:defRPr sz="3200" b="1" i="1">
                <a:solidFill>
                  <a:srgbClr val="000066"/>
                </a:solidFill>
                <a:latin typeface="Arial" charset="0"/>
                <a:cs typeface="Times New Roman" pitchFamily="18" charset="0"/>
              </a:defRPr>
            </a:lvl2pPr>
            <a:lvl3pPr algn="r" rtl="0" eaLnBrk="0" fontAlgn="base" hangingPunct="0">
              <a:spcBef>
                <a:spcPct val="0"/>
              </a:spcBef>
              <a:spcAft>
                <a:spcPct val="0"/>
              </a:spcAft>
              <a:defRPr sz="3200" b="1" i="1">
                <a:solidFill>
                  <a:srgbClr val="000066"/>
                </a:solidFill>
                <a:latin typeface="Arial" charset="0"/>
                <a:cs typeface="Times New Roman" pitchFamily="18" charset="0"/>
              </a:defRPr>
            </a:lvl3pPr>
            <a:lvl4pPr algn="r" rtl="0" eaLnBrk="0" fontAlgn="base" hangingPunct="0">
              <a:spcBef>
                <a:spcPct val="0"/>
              </a:spcBef>
              <a:spcAft>
                <a:spcPct val="0"/>
              </a:spcAft>
              <a:defRPr sz="3200" b="1" i="1">
                <a:solidFill>
                  <a:srgbClr val="000066"/>
                </a:solidFill>
                <a:latin typeface="Arial" charset="0"/>
                <a:cs typeface="Times New Roman" pitchFamily="18" charset="0"/>
              </a:defRPr>
            </a:lvl4pPr>
            <a:lvl5pPr algn="r" rtl="0" eaLnBrk="0" fontAlgn="base" hangingPunct="0">
              <a:spcBef>
                <a:spcPct val="0"/>
              </a:spcBef>
              <a:spcAft>
                <a:spcPct val="0"/>
              </a:spcAft>
              <a:defRPr sz="3200" b="1" i="1">
                <a:solidFill>
                  <a:srgbClr val="000066"/>
                </a:solidFill>
                <a:latin typeface="Arial" charset="0"/>
                <a:cs typeface="Times New Roman" pitchFamily="18" charset="0"/>
              </a:defRPr>
            </a:lvl5pPr>
            <a:lvl6pPr marL="457200" algn="r" rtl="0" fontAlgn="base">
              <a:spcBef>
                <a:spcPct val="0"/>
              </a:spcBef>
              <a:spcAft>
                <a:spcPct val="0"/>
              </a:spcAft>
              <a:defRPr sz="3200" b="1" i="1">
                <a:solidFill>
                  <a:srgbClr val="000066"/>
                </a:solidFill>
                <a:latin typeface="Arial" charset="0"/>
                <a:cs typeface="Times New Roman" pitchFamily="18" charset="0"/>
              </a:defRPr>
            </a:lvl6pPr>
            <a:lvl7pPr marL="914400" algn="r" rtl="0" fontAlgn="base">
              <a:spcBef>
                <a:spcPct val="0"/>
              </a:spcBef>
              <a:spcAft>
                <a:spcPct val="0"/>
              </a:spcAft>
              <a:defRPr sz="3200" b="1" i="1">
                <a:solidFill>
                  <a:srgbClr val="000066"/>
                </a:solidFill>
                <a:latin typeface="Arial" charset="0"/>
                <a:cs typeface="Times New Roman" pitchFamily="18" charset="0"/>
              </a:defRPr>
            </a:lvl7pPr>
            <a:lvl8pPr marL="1371600" algn="r" rtl="0" fontAlgn="base">
              <a:spcBef>
                <a:spcPct val="0"/>
              </a:spcBef>
              <a:spcAft>
                <a:spcPct val="0"/>
              </a:spcAft>
              <a:defRPr sz="3200" b="1" i="1">
                <a:solidFill>
                  <a:srgbClr val="000066"/>
                </a:solidFill>
                <a:latin typeface="Arial" charset="0"/>
                <a:cs typeface="Times New Roman" pitchFamily="18" charset="0"/>
              </a:defRPr>
            </a:lvl8pPr>
            <a:lvl9pPr marL="1828800" algn="r" rtl="0" fontAlgn="base">
              <a:spcBef>
                <a:spcPct val="0"/>
              </a:spcBef>
              <a:spcAft>
                <a:spcPct val="0"/>
              </a:spcAft>
              <a:defRPr sz="3200" b="1" i="1">
                <a:solidFill>
                  <a:srgbClr val="000066"/>
                </a:solidFill>
                <a:latin typeface="Arial" charset="0"/>
                <a:cs typeface="Times New Roman" pitchFamily="18" charset="0"/>
              </a:defRPr>
            </a:lvl9pPr>
          </a:lstStyle>
          <a:p>
            <a:r>
              <a:rPr lang="en-US" i="0" kern="0" dirty="0"/>
              <a:t>Nuclear Power LDO</a:t>
            </a:r>
            <a:br>
              <a:rPr lang="en-US" kern="0" dirty="0"/>
            </a:br>
            <a:r>
              <a:rPr lang="en-US" kern="0" dirty="0" err="1"/>
              <a:t>LDO</a:t>
            </a:r>
            <a:r>
              <a:rPr lang="en-US" kern="0" dirty="0"/>
              <a:t> and CWO Mission</a:t>
            </a:r>
          </a:p>
        </p:txBody>
      </p:sp>
      <p:sp>
        <p:nvSpPr>
          <p:cNvPr id="8" name="Rectangle 7"/>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Nuclear Power and Maintenance Technical Experts</a:t>
            </a:r>
            <a:endParaRPr lang="en-US" dirty="0">
              <a:solidFill>
                <a:srgbClr val="FFFF66"/>
              </a:solidFill>
              <a:latin typeface="+mn-lt"/>
              <a:cs typeface="Arial" panose="020B0604020202020204" pitchFamily="34" charset="0"/>
            </a:endParaRPr>
          </a:p>
        </p:txBody>
      </p:sp>
    </p:spTree>
    <p:extLst>
      <p:ext uri="{BB962C8B-B14F-4D97-AF65-F5344CB8AC3E}">
        <p14:creationId xmlns:p14="http://schemas.microsoft.com/office/powerpoint/2010/main" val="3649871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2757" y="1241656"/>
            <a:ext cx="6664413" cy="523220"/>
          </a:xfrm>
          <a:prstGeom prst="rect">
            <a:avLst/>
          </a:prstGeom>
          <a:noFill/>
        </p:spPr>
        <p:txBody>
          <a:bodyPr wrap="square" rtlCol="0">
            <a:spAutoFit/>
          </a:bodyPr>
          <a:lstStyle/>
          <a:p>
            <a:r>
              <a:rPr lang="en-US" sz="2800" b="1" dirty="0"/>
              <a:t>20 Years of Service:</a:t>
            </a:r>
          </a:p>
        </p:txBody>
      </p:sp>
      <p:sp>
        <p:nvSpPr>
          <p:cNvPr id="8" name="TextBox 7"/>
          <p:cNvSpPr txBox="1"/>
          <p:nvPr/>
        </p:nvSpPr>
        <p:spPr>
          <a:xfrm>
            <a:off x="147080" y="1639962"/>
            <a:ext cx="2926080" cy="1200329"/>
          </a:xfrm>
          <a:prstGeom prst="rect">
            <a:avLst/>
          </a:prstGeom>
          <a:noFill/>
          <a:ln>
            <a:noFill/>
          </a:ln>
        </p:spPr>
        <p:txBody>
          <a:bodyPr wrap="square" rtlCol="0">
            <a:spAutoFit/>
          </a:bodyPr>
          <a:lstStyle/>
          <a:p>
            <a:pPr algn="l"/>
            <a:r>
              <a:rPr lang="en-US" sz="2400" b="1" dirty="0"/>
              <a:t>CPO</a:t>
            </a:r>
          </a:p>
          <a:p>
            <a:pPr marL="457200" indent="-457200" algn="l">
              <a:buFont typeface="Arial" panose="020B0604020202020204" pitchFamily="34" charset="0"/>
              <a:buChar char="•"/>
            </a:pPr>
            <a:r>
              <a:rPr lang="en-US" sz="2400" b="1" dirty="0">
                <a:solidFill>
                  <a:srgbClr val="30A04D"/>
                </a:solidFill>
              </a:rPr>
              <a:t>$2,879 </a:t>
            </a:r>
            <a:r>
              <a:rPr lang="en-US" sz="2400" b="1" dirty="0"/>
              <a:t>/ month</a:t>
            </a:r>
          </a:p>
          <a:p>
            <a:pPr marL="457200" indent="-457200" algn="l">
              <a:buFont typeface="Arial" panose="020B0604020202020204" pitchFamily="34" charset="0"/>
              <a:buChar char="•"/>
            </a:pPr>
            <a:r>
              <a:rPr lang="en-US" sz="2400" b="1" dirty="0">
                <a:solidFill>
                  <a:srgbClr val="30A04D"/>
                </a:solidFill>
              </a:rPr>
              <a:t>$</a:t>
            </a:r>
            <a:r>
              <a:rPr lang="en-US" sz="2400" dirty="0">
                <a:solidFill>
                  <a:srgbClr val="30A04D"/>
                </a:solidFill>
              </a:rPr>
              <a:t>34,547</a:t>
            </a:r>
            <a:r>
              <a:rPr lang="en-US" sz="2400" b="1" dirty="0">
                <a:solidFill>
                  <a:srgbClr val="30A04D"/>
                </a:solidFill>
              </a:rPr>
              <a:t> </a:t>
            </a:r>
            <a:r>
              <a:rPr lang="en-US" sz="2400" b="1" dirty="0"/>
              <a:t>/ year</a:t>
            </a:r>
          </a:p>
        </p:txBody>
      </p:sp>
      <p:sp>
        <p:nvSpPr>
          <p:cNvPr id="16" name="TextBox 15"/>
          <p:cNvSpPr txBox="1"/>
          <p:nvPr/>
        </p:nvSpPr>
        <p:spPr>
          <a:xfrm>
            <a:off x="3229956" y="1639962"/>
            <a:ext cx="2926080" cy="1200329"/>
          </a:xfrm>
          <a:prstGeom prst="rect">
            <a:avLst/>
          </a:prstGeom>
          <a:noFill/>
          <a:ln>
            <a:noFill/>
          </a:ln>
        </p:spPr>
        <p:txBody>
          <a:bodyPr wrap="square" rtlCol="0">
            <a:spAutoFit/>
          </a:bodyPr>
          <a:lstStyle/>
          <a:p>
            <a:pPr algn="l"/>
            <a:r>
              <a:rPr lang="en-US" sz="2400" b="1" dirty="0"/>
              <a:t>LT</a:t>
            </a:r>
          </a:p>
          <a:p>
            <a:pPr marL="457200" indent="-457200" algn="l">
              <a:buFont typeface="Arial" panose="020B0604020202020204" pitchFamily="34" charset="0"/>
              <a:buChar char="•"/>
            </a:pPr>
            <a:r>
              <a:rPr lang="en-US" sz="2400" b="1" dirty="0">
                <a:solidFill>
                  <a:srgbClr val="30A04D"/>
                </a:solidFill>
              </a:rPr>
              <a:t>$4,430 </a:t>
            </a:r>
            <a:r>
              <a:rPr lang="en-US" sz="2400" b="1" dirty="0"/>
              <a:t>/ month</a:t>
            </a:r>
          </a:p>
          <a:p>
            <a:pPr marL="457200" indent="-457200" algn="l">
              <a:buFont typeface="Arial" panose="020B0604020202020204" pitchFamily="34" charset="0"/>
              <a:buChar char="•"/>
            </a:pPr>
            <a:r>
              <a:rPr lang="en-US" sz="2400" dirty="0">
                <a:solidFill>
                  <a:srgbClr val="30A04D"/>
                </a:solidFill>
              </a:rPr>
              <a:t>$53,154</a:t>
            </a:r>
            <a:r>
              <a:rPr lang="en-US" sz="2400" b="1" dirty="0">
                <a:solidFill>
                  <a:srgbClr val="30A04D"/>
                </a:solidFill>
              </a:rPr>
              <a:t> </a:t>
            </a:r>
            <a:r>
              <a:rPr lang="en-US" sz="2400" b="1" dirty="0"/>
              <a:t>/ year</a:t>
            </a:r>
          </a:p>
        </p:txBody>
      </p:sp>
      <p:sp>
        <p:nvSpPr>
          <p:cNvPr id="4" name="Slide Number Placeholder 3"/>
          <p:cNvSpPr>
            <a:spLocks noGrp="1"/>
          </p:cNvSpPr>
          <p:nvPr>
            <p:ph type="sldNum" sz="quarter" idx="10"/>
          </p:nvPr>
        </p:nvSpPr>
        <p:spPr>
          <a:xfrm>
            <a:off x="8458306" y="6604000"/>
            <a:ext cx="671512" cy="254000"/>
          </a:xfrm>
        </p:spPr>
        <p:txBody>
          <a:bodyPr/>
          <a:lstStyle/>
          <a:p>
            <a:pPr>
              <a:defRPr/>
            </a:pPr>
            <a:fld id="{7FC63BB6-36FC-44DC-B3C1-E02F6646114A}" type="slidenum">
              <a:rPr lang="en-US" smtClean="0"/>
              <a:pPr>
                <a:defRPr/>
              </a:pPr>
              <a:t>20</a:t>
            </a:fld>
            <a:endParaRPr lang="en-US" dirty="0"/>
          </a:p>
        </p:txBody>
      </p:sp>
      <p:sp>
        <p:nvSpPr>
          <p:cNvPr id="5" name="Rectangle 4"/>
          <p:cNvSpPr/>
          <p:nvPr/>
        </p:nvSpPr>
        <p:spPr>
          <a:xfrm>
            <a:off x="3534163" y="1248340"/>
            <a:ext cx="1963999" cy="523220"/>
          </a:xfrm>
          <a:prstGeom prst="rect">
            <a:avLst/>
          </a:prstGeom>
        </p:spPr>
        <p:txBody>
          <a:bodyPr wrap="none">
            <a:spAutoFit/>
          </a:bodyPr>
          <a:lstStyle/>
          <a:p>
            <a:r>
              <a:rPr lang="en-US" sz="2800" dirty="0">
                <a:solidFill>
                  <a:srgbClr val="30A04D"/>
                </a:solidFill>
              </a:rPr>
              <a:t>50% </a:t>
            </a:r>
            <a:r>
              <a:rPr lang="en-US" sz="2800" dirty="0">
                <a:solidFill>
                  <a:srgbClr val="00B0F0"/>
                </a:solidFill>
              </a:rPr>
              <a:t>(40%)</a:t>
            </a:r>
          </a:p>
        </p:txBody>
      </p:sp>
      <p:sp>
        <p:nvSpPr>
          <p:cNvPr id="12" name="Rectangle 11"/>
          <p:cNvSpPr/>
          <p:nvPr/>
        </p:nvSpPr>
        <p:spPr>
          <a:xfrm>
            <a:off x="279041" y="6506079"/>
            <a:ext cx="8561196" cy="338554"/>
          </a:xfrm>
          <a:prstGeom prst="rect">
            <a:avLst/>
          </a:prstGeom>
        </p:spPr>
        <p:txBody>
          <a:bodyPr wrap="square">
            <a:spAutoFit/>
          </a:bodyPr>
          <a:lstStyle/>
          <a:p>
            <a:r>
              <a:rPr lang="en-US" sz="1600" dirty="0"/>
              <a:t>http://militarypay.defense.gov/Calculators/High-3-Calculator/</a:t>
            </a:r>
          </a:p>
        </p:txBody>
      </p:sp>
      <p:sp>
        <p:nvSpPr>
          <p:cNvPr id="11" name="TextBox 3"/>
          <p:cNvSpPr txBox="1">
            <a:spLocks noChangeArrowheads="1"/>
          </p:cNvSpPr>
          <p:nvPr/>
        </p:nvSpPr>
        <p:spPr bwMode="auto">
          <a:xfrm>
            <a:off x="332893" y="6035792"/>
            <a:ext cx="8478718" cy="523220"/>
          </a:xfrm>
          <a:prstGeom prst="rect">
            <a:avLst/>
          </a:prstGeom>
          <a:solidFill>
            <a:schemeClr val="accent4">
              <a:lumMod val="75000"/>
              <a:lumOff val="25000"/>
            </a:schemeClr>
          </a:solidFill>
          <a:ln w="9525">
            <a:solidFill>
              <a:schemeClr val="tx1"/>
            </a:solidFill>
            <a:prstDash val="solid"/>
            <a:miter lim="800000"/>
            <a:headEnd/>
            <a:tailEnd/>
          </a:ln>
        </p:spPr>
        <p:txBody>
          <a:bodyPr wrap="square">
            <a:spAutoFit/>
          </a:bodyPr>
          <a:lstStyle/>
          <a:p>
            <a:r>
              <a:rPr lang="en-US" sz="1400" dirty="0">
                <a:solidFill>
                  <a:schemeClr val="bg1"/>
                </a:solidFill>
              </a:rPr>
              <a:t>DISCLAIMER: </a:t>
            </a:r>
            <a:r>
              <a:rPr lang="en-US" sz="1400" cap="all" dirty="0">
                <a:solidFill>
                  <a:srgbClr val="00B050"/>
                </a:solidFill>
              </a:rPr>
              <a:t>High Three Pay before taxes </a:t>
            </a:r>
            <a:r>
              <a:rPr lang="en-US" sz="1400" cap="all" dirty="0">
                <a:solidFill>
                  <a:schemeClr val="bg1"/>
                </a:solidFill>
              </a:rPr>
              <a:t>/ </a:t>
            </a:r>
            <a:r>
              <a:rPr lang="en-US" sz="1400" cap="all" dirty="0">
                <a:solidFill>
                  <a:srgbClr val="00B0F0"/>
                </a:solidFill>
              </a:rPr>
              <a:t>BRS CALCULATED +2% per year over 20 (Does not consider members/GOVT contributions to BRS/</a:t>
            </a:r>
            <a:r>
              <a:rPr lang="en-US" sz="1400" cap="all" dirty="0" err="1">
                <a:solidFill>
                  <a:srgbClr val="00B0F0"/>
                </a:solidFill>
              </a:rPr>
              <a:t>TSp</a:t>
            </a:r>
            <a:r>
              <a:rPr lang="en-US" sz="1400" cap="all" dirty="0">
                <a:solidFill>
                  <a:srgbClr val="00B0F0"/>
                </a:solidFill>
              </a:rPr>
              <a:t>)</a:t>
            </a:r>
            <a:endParaRPr lang="en-US" sz="1400" b="1" cap="all" dirty="0">
              <a:solidFill>
                <a:srgbClr val="00B0F0"/>
              </a:solidFill>
            </a:endParaRPr>
          </a:p>
        </p:txBody>
      </p:sp>
      <p:sp>
        <p:nvSpPr>
          <p:cNvPr id="17" name="TextBox 16"/>
          <p:cNvSpPr txBox="1"/>
          <p:nvPr/>
        </p:nvSpPr>
        <p:spPr>
          <a:xfrm>
            <a:off x="150735" y="3200136"/>
            <a:ext cx="2926080" cy="1200329"/>
          </a:xfrm>
          <a:prstGeom prst="rect">
            <a:avLst/>
          </a:prstGeom>
          <a:noFill/>
          <a:ln>
            <a:noFill/>
          </a:ln>
        </p:spPr>
        <p:txBody>
          <a:bodyPr wrap="square" rtlCol="0">
            <a:spAutoFit/>
          </a:bodyPr>
          <a:lstStyle/>
          <a:p>
            <a:pPr algn="l"/>
            <a:r>
              <a:rPr lang="en-US" sz="2400" b="1" dirty="0"/>
              <a:t>SCPO</a:t>
            </a:r>
          </a:p>
          <a:p>
            <a:pPr marL="457200" indent="-457200" algn="l">
              <a:buFont typeface="Arial" panose="020B0604020202020204" pitchFamily="34" charset="0"/>
              <a:buChar char="•"/>
            </a:pPr>
            <a:r>
              <a:rPr lang="en-US" sz="2400" b="1" dirty="0">
                <a:solidFill>
                  <a:srgbClr val="30A04D"/>
                </a:solidFill>
              </a:rPr>
              <a:t>$</a:t>
            </a:r>
            <a:r>
              <a:rPr lang="en-US" sz="2400" dirty="0">
                <a:solidFill>
                  <a:srgbClr val="30A04D"/>
                </a:solidFill>
              </a:rPr>
              <a:t>4,732</a:t>
            </a:r>
            <a:r>
              <a:rPr lang="en-US" sz="2400" b="1" dirty="0">
                <a:solidFill>
                  <a:srgbClr val="30A04D"/>
                </a:solidFill>
              </a:rPr>
              <a:t> </a:t>
            </a:r>
            <a:r>
              <a:rPr lang="en-US" sz="2400" b="1" dirty="0"/>
              <a:t>/ month</a:t>
            </a:r>
          </a:p>
          <a:p>
            <a:pPr marL="457200" indent="-457200" algn="l">
              <a:buFont typeface="Arial" panose="020B0604020202020204" pitchFamily="34" charset="0"/>
              <a:buChar char="•"/>
            </a:pPr>
            <a:r>
              <a:rPr lang="en-US" sz="2400" b="1" dirty="0">
                <a:solidFill>
                  <a:srgbClr val="30A04D"/>
                </a:solidFill>
              </a:rPr>
              <a:t>$</a:t>
            </a:r>
            <a:r>
              <a:rPr lang="en-US" sz="2400" dirty="0">
                <a:solidFill>
                  <a:srgbClr val="30A04D"/>
                </a:solidFill>
              </a:rPr>
              <a:t>56,871</a:t>
            </a:r>
            <a:r>
              <a:rPr lang="en-US" sz="2400" b="1" dirty="0">
                <a:solidFill>
                  <a:srgbClr val="30A04D"/>
                </a:solidFill>
              </a:rPr>
              <a:t> </a:t>
            </a:r>
            <a:r>
              <a:rPr lang="en-US" sz="2400" b="1" dirty="0"/>
              <a:t>/ year</a:t>
            </a:r>
          </a:p>
        </p:txBody>
      </p:sp>
      <p:sp>
        <p:nvSpPr>
          <p:cNvPr id="19" name="TextBox 18"/>
          <p:cNvSpPr txBox="1"/>
          <p:nvPr/>
        </p:nvSpPr>
        <p:spPr>
          <a:xfrm>
            <a:off x="3229956" y="3200136"/>
            <a:ext cx="2926080" cy="1200329"/>
          </a:xfrm>
          <a:prstGeom prst="rect">
            <a:avLst/>
          </a:prstGeom>
          <a:noFill/>
          <a:ln>
            <a:noFill/>
          </a:ln>
        </p:spPr>
        <p:txBody>
          <a:bodyPr wrap="square" rtlCol="0">
            <a:spAutoFit/>
          </a:bodyPr>
          <a:lstStyle/>
          <a:p>
            <a:pPr algn="l"/>
            <a:r>
              <a:rPr lang="en-US" sz="2400" b="1" dirty="0"/>
              <a:t>LCDR</a:t>
            </a:r>
          </a:p>
          <a:p>
            <a:pPr marL="457200" indent="-457200" algn="l">
              <a:buFont typeface="Arial" panose="020B0604020202020204" pitchFamily="34" charset="0"/>
              <a:buChar char="•"/>
            </a:pPr>
            <a:r>
              <a:rPr lang="en-US" sz="2400" b="1" dirty="0">
                <a:solidFill>
                  <a:srgbClr val="30A04D"/>
                </a:solidFill>
              </a:rPr>
              <a:t>$6,298 </a:t>
            </a:r>
            <a:r>
              <a:rPr lang="en-US" sz="2400" b="1" dirty="0"/>
              <a:t>/ month</a:t>
            </a:r>
          </a:p>
          <a:p>
            <a:pPr marL="457200" indent="-457200" algn="l">
              <a:buFont typeface="Arial" panose="020B0604020202020204" pitchFamily="34" charset="0"/>
              <a:buChar char="•"/>
            </a:pPr>
            <a:r>
              <a:rPr lang="en-US" sz="2400" b="1" dirty="0">
                <a:solidFill>
                  <a:srgbClr val="30A04D"/>
                </a:solidFill>
              </a:rPr>
              <a:t>$75,575 </a:t>
            </a:r>
            <a:r>
              <a:rPr lang="en-US" sz="2400" b="1" dirty="0"/>
              <a:t>/ year</a:t>
            </a:r>
          </a:p>
        </p:txBody>
      </p:sp>
      <p:sp>
        <p:nvSpPr>
          <p:cNvPr id="20" name="TextBox 19"/>
          <p:cNvSpPr txBox="1"/>
          <p:nvPr/>
        </p:nvSpPr>
        <p:spPr>
          <a:xfrm>
            <a:off x="-159426" y="2807580"/>
            <a:ext cx="3988121" cy="523220"/>
          </a:xfrm>
          <a:prstGeom prst="rect">
            <a:avLst/>
          </a:prstGeom>
          <a:noFill/>
        </p:spPr>
        <p:txBody>
          <a:bodyPr wrap="square" rtlCol="0">
            <a:spAutoFit/>
          </a:bodyPr>
          <a:lstStyle/>
          <a:p>
            <a:r>
              <a:rPr lang="en-US" sz="2800" b="1" dirty="0"/>
              <a:t>26 Years of Service:</a:t>
            </a:r>
          </a:p>
        </p:txBody>
      </p:sp>
      <p:sp>
        <p:nvSpPr>
          <p:cNvPr id="21" name="Rectangle 20"/>
          <p:cNvSpPr/>
          <p:nvPr/>
        </p:nvSpPr>
        <p:spPr>
          <a:xfrm>
            <a:off x="3437426" y="2788788"/>
            <a:ext cx="2189315" cy="523220"/>
          </a:xfrm>
          <a:prstGeom prst="rect">
            <a:avLst/>
          </a:prstGeom>
        </p:spPr>
        <p:txBody>
          <a:bodyPr wrap="square">
            <a:spAutoFit/>
          </a:bodyPr>
          <a:lstStyle/>
          <a:p>
            <a:r>
              <a:rPr lang="en-US" sz="2800" dirty="0">
                <a:solidFill>
                  <a:srgbClr val="30A04D"/>
                </a:solidFill>
              </a:rPr>
              <a:t>65% </a:t>
            </a:r>
            <a:r>
              <a:rPr lang="en-US" sz="2800" dirty="0">
                <a:solidFill>
                  <a:srgbClr val="00B0F0"/>
                </a:solidFill>
              </a:rPr>
              <a:t>(52%)</a:t>
            </a:r>
            <a:endParaRPr lang="en-US" sz="2800" dirty="0">
              <a:solidFill>
                <a:srgbClr val="30A04D"/>
              </a:solidFill>
            </a:endParaRPr>
          </a:p>
        </p:txBody>
      </p:sp>
      <p:sp>
        <p:nvSpPr>
          <p:cNvPr id="22" name="Title 1"/>
          <p:cNvSpPr>
            <a:spLocks noGrp="1"/>
          </p:cNvSpPr>
          <p:nvPr>
            <p:ph type="title"/>
          </p:nvPr>
        </p:nvSpPr>
        <p:spPr>
          <a:xfrm>
            <a:off x="1368957" y="-33869"/>
            <a:ext cx="7645400" cy="1100663"/>
          </a:xfrm>
        </p:spPr>
        <p:txBody>
          <a:bodyPr/>
          <a:lstStyle/>
          <a:p>
            <a:r>
              <a:rPr lang="en-US" i="0" dirty="0"/>
              <a:t>Nuclear Power LDO</a:t>
            </a:r>
            <a:br>
              <a:rPr lang="en-US" dirty="0"/>
            </a:br>
            <a:r>
              <a:rPr lang="en-US" dirty="0"/>
              <a:t>Retirement</a:t>
            </a:r>
          </a:p>
        </p:txBody>
      </p:sp>
      <p:sp>
        <p:nvSpPr>
          <p:cNvPr id="23" name="TextBox 22"/>
          <p:cNvSpPr txBox="1"/>
          <p:nvPr/>
        </p:nvSpPr>
        <p:spPr>
          <a:xfrm>
            <a:off x="160011" y="4790475"/>
            <a:ext cx="2926080" cy="1200329"/>
          </a:xfrm>
          <a:prstGeom prst="rect">
            <a:avLst/>
          </a:prstGeom>
          <a:noFill/>
          <a:ln>
            <a:noFill/>
          </a:ln>
        </p:spPr>
        <p:txBody>
          <a:bodyPr wrap="square" rtlCol="0">
            <a:spAutoFit/>
          </a:bodyPr>
          <a:lstStyle/>
          <a:p>
            <a:pPr algn="l"/>
            <a:r>
              <a:rPr lang="en-US" sz="2400" b="1" dirty="0"/>
              <a:t>MCPO</a:t>
            </a:r>
          </a:p>
          <a:p>
            <a:pPr marL="457200" indent="-457200" algn="l">
              <a:buFont typeface="Arial" panose="020B0604020202020204" pitchFamily="34" charset="0"/>
              <a:buChar char="•"/>
            </a:pPr>
            <a:r>
              <a:rPr lang="en-US" sz="2400" b="1" dirty="0">
                <a:solidFill>
                  <a:srgbClr val="30A04D"/>
                </a:solidFill>
              </a:rPr>
              <a:t>$</a:t>
            </a:r>
            <a:r>
              <a:rPr lang="en-US" sz="2400" dirty="0">
                <a:solidFill>
                  <a:srgbClr val="30A04D"/>
                </a:solidFill>
              </a:rPr>
              <a:t>6,728</a:t>
            </a:r>
            <a:r>
              <a:rPr lang="en-US" sz="2400" b="1" dirty="0">
                <a:solidFill>
                  <a:srgbClr val="30A04D"/>
                </a:solidFill>
              </a:rPr>
              <a:t> </a:t>
            </a:r>
            <a:r>
              <a:rPr lang="en-US" sz="2400" b="1" dirty="0"/>
              <a:t>/ month</a:t>
            </a:r>
          </a:p>
          <a:p>
            <a:pPr marL="457200" indent="-457200" algn="l">
              <a:buFont typeface="Arial" panose="020B0604020202020204" pitchFamily="34" charset="0"/>
              <a:buChar char="•"/>
            </a:pPr>
            <a:r>
              <a:rPr lang="en-US" sz="2400" b="1" dirty="0">
                <a:solidFill>
                  <a:srgbClr val="30A04D"/>
                </a:solidFill>
              </a:rPr>
              <a:t>$</a:t>
            </a:r>
            <a:r>
              <a:rPr lang="en-US" sz="2400" dirty="0">
                <a:solidFill>
                  <a:srgbClr val="30A04D"/>
                </a:solidFill>
              </a:rPr>
              <a:t>80,733</a:t>
            </a:r>
            <a:r>
              <a:rPr lang="en-US" sz="2400" b="1" dirty="0">
                <a:solidFill>
                  <a:srgbClr val="30A04D"/>
                </a:solidFill>
              </a:rPr>
              <a:t> </a:t>
            </a:r>
            <a:r>
              <a:rPr lang="en-US" sz="2400" b="1" dirty="0"/>
              <a:t>/ year</a:t>
            </a:r>
          </a:p>
        </p:txBody>
      </p:sp>
      <p:sp>
        <p:nvSpPr>
          <p:cNvPr id="24" name="TextBox 23"/>
          <p:cNvSpPr txBox="1"/>
          <p:nvPr/>
        </p:nvSpPr>
        <p:spPr>
          <a:xfrm>
            <a:off x="3229956" y="4806427"/>
            <a:ext cx="2926080" cy="1200329"/>
          </a:xfrm>
          <a:prstGeom prst="rect">
            <a:avLst/>
          </a:prstGeom>
          <a:noFill/>
          <a:ln>
            <a:noFill/>
          </a:ln>
        </p:spPr>
        <p:txBody>
          <a:bodyPr wrap="square" rtlCol="0">
            <a:spAutoFit/>
          </a:bodyPr>
          <a:lstStyle/>
          <a:p>
            <a:pPr algn="l"/>
            <a:r>
              <a:rPr lang="en-US" sz="2400" b="1" dirty="0"/>
              <a:t>LCDR</a:t>
            </a:r>
          </a:p>
          <a:p>
            <a:pPr marL="457200" indent="-457200" algn="l">
              <a:buFont typeface="Arial" panose="020B0604020202020204" pitchFamily="34" charset="0"/>
              <a:buChar char="•"/>
            </a:pPr>
            <a:r>
              <a:rPr lang="en-US" sz="2400" b="1" dirty="0">
                <a:solidFill>
                  <a:srgbClr val="30A04D"/>
                </a:solidFill>
              </a:rPr>
              <a:t>$7,267 </a:t>
            </a:r>
            <a:r>
              <a:rPr lang="en-US" sz="2400" b="1" dirty="0"/>
              <a:t>/ month</a:t>
            </a:r>
          </a:p>
          <a:p>
            <a:pPr marL="457200" indent="-457200" algn="l">
              <a:buFont typeface="Arial" panose="020B0604020202020204" pitchFamily="34" charset="0"/>
              <a:buChar char="•"/>
            </a:pPr>
            <a:r>
              <a:rPr lang="en-US" sz="2400" b="1" dirty="0">
                <a:solidFill>
                  <a:srgbClr val="30A04D"/>
                </a:solidFill>
              </a:rPr>
              <a:t>$87,202 </a:t>
            </a:r>
            <a:r>
              <a:rPr lang="en-US" sz="2400" b="1" dirty="0"/>
              <a:t>/ year</a:t>
            </a:r>
          </a:p>
        </p:txBody>
      </p:sp>
      <p:sp>
        <p:nvSpPr>
          <p:cNvPr id="25" name="Rectangle 24"/>
          <p:cNvSpPr/>
          <p:nvPr/>
        </p:nvSpPr>
        <p:spPr>
          <a:xfrm>
            <a:off x="3590252" y="4362307"/>
            <a:ext cx="1964000" cy="523220"/>
          </a:xfrm>
          <a:prstGeom prst="rect">
            <a:avLst/>
          </a:prstGeom>
        </p:spPr>
        <p:txBody>
          <a:bodyPr wrap="none">
            <a:spAutoFit/>
          </a:bodyPr>
          <a:lstStyle/>
          <a:p>
            <a:r>
              <a:rPr lang="en-US" sz="2800" dirty="0">
                <a:solidFill>
                  <a:srgbClr val="30A04D"/>
                </a:solidFill>
              </a:rPr>
              <a:t>75% </a:t>
            </a:r>
            <a:r>
              <a:rPr lang="en-US" sz="2800" dirty="0">
                <a:solidFill>
                  <a:srgbClr val="00B0F0"/>
                </a:solidFill>
              </a:rPr>
              <a:t>(60%)</a:t>
            </a:r>
            <a:endParaRPr lang="en-US" sz="2800" dirty="0">
              <a:solidFill>
                <a:srgbClr val="30A04D"/>
              </a:solidFill>
            </a:endParaRPr>
          </a:p>
        </p:txBody>
      </p:sp>
      <p:sp>
        <p:nvSpPr>
          <p:cNvPr id="26" name="TextBox 25"/>
          <p:cNvSpPr txBox="1"/>
          <p:nvPr/>
        </p:nvSpPr>
        <p:spPr>
          <a:xfrm>
            <a:off x="-184242" y="4339813"/>
            <a:ext cx="4037752" cy="523220"/>
          </a:xfrm>
          <a:prstGeom prst="rect">
            <a:avLst/>
          </a:prstGeom>
          <a:noFill/>
        </p:spPr>
        <p:txBody>
          <a:bodyPr wrap="square" rtlCol="0">
            <a:spAutoFit/>
          </a:bodyPr>
          <a:lstStyle/>
          <a:p>
            <a:r>
              <a:rPr lang="en-US" sz="2800" b="1" dirty="0"/>
              <a:t>30 Years of Service:</a:t>
            </a:r>
          </a:p>
        </p:txBody>
      </p:sp>
    </p:spTree>
    <p:extLst>
      <p:ext uri="{BB962C8B-B14F-4D97-AF65-F5344CB8AC3E}">
        <p14:creationId xmlns:p14="http://schemas.microsoft.com/office/powerpoint/2010/main" val="860413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27415" y="3748389"/>
            <a:ext cx="2926080" cy="1200329"/>
          </a:xfrm>
          <a:prstGeom prst="rect">
            <a:avLst/>
          </a:prstGeom>
          <a:noFill/>
          <a:ln>
            <a:noFill/>
          </a:ln>
        </p:spPr>
        <p:txBody>
          <a:bodyPr wrap="square" rtlCol="0">
            <a:spAutoFit/>
          </a:bodyPr>
          <a:lstStyle/>
          <a:p>
            <a:pPr algn="l"/>
            <a:r>
              <a:rPr lang="en-US" sz="2400" b="1" dirty="0"/>
              <a:t>CAPT</a:t>
            </a:r>
          </a:p>
          <a:p>
            <a:pPr marL="457200" indent="-457200" algn="l">
              <a:buFont typeface="Arial" panose="020B0604020202020204" pitchFamily="34" charset="0"/>
              <a:buChar char="•"/>
            </a:pPr>
            <a:r>
              <a:rPr lang="en-US" sz="2400" b="1" dirty="0">
                <a:solidFill>
                  <a:srgbClr val="30A04D"/>
                </a:solidFill>
              </a:rPr>
              <a:t>$</a:t>
            </a:r>
            <a:r>
              <a:rPr lang="en-US" sz="2400" dirty="0">
                <a:solidFill>
                  <a:srgbClr val="30A04D"/>
                </a:solidFill>
              </a:rPr>
              <a:t>13,568</a:t>
            </a:r>
            <a:r>
              <a:rPr lang="en-US" sz="2400" b="1" dirty="0">
                <a:solidFill>
                  <a:srgbClr val="30A04D"/>
                </a:solidFill>
              </a:rPr>
              <a:t> </a:t>
            </a:r>
            <a:r>
              <a:rPr lang="en-US" sz="2400" b="1" dirty="0"/>
              <a:t>/ month</a:t>
            </a:r>
          </a:p>
          <a:p>
            <a:pPr marL="457200" indent="-457200" algn="l">
              <a:buFont typeface="Arial" panose="020B0604020202020204" pitchFamily="34" charset="0"/>
              <a:buChar char="•"/>
            </a:pPr>
            <a:r>
              <a:rPr lang="en-US" sz="2400" b="1" dirty="0">
                <a:solidFill>
                  <a:srgbClr val="30A04D"/>
                </a:solidFill>
              </a:rPr>
              <a:t>$162,819 </a:t>
            </a:r>
            <a:r>
              <a:rPr lang="en-US" sz="2400" b="1" dirty="0"/>
              <a:t>/ year</a:t>
            </a:r>
          </a:p>
        </p:txBody>
      </p:sp>
      <p:sp>
        <p:nvSpPr>
          <p:cNvPr id="13" name="TextBox 12"/>
          <p:cNvSpPr txBox="1"/>
          <p:nvPr/>
        </p:nvSpPr>
        <p:spPr>
          <a:xfrm>
            <a:off x="784206" y="3268695"/>
            <a:ext cx="1828800" cy="523220"/>
          </a:xfrm>
          <a:prstGeom prst="rect">
            <a:avLst/>
          </a:prstGeom>
          <a:noFill/>
        </p:spPr>
        <p:txBody>
          <a:bodyPr wrap="square" rtlCol="0">
            <a:spAutoFit/>
          </a:bodyPr>
          <a:lstStyle/>
          <a:p>
            <a:r>
              <a:rPr lang="en-US" sz="2800" b="1" dirty="0"/>
              <a:t>38 Years:</a:t>
            </a:r>
          </a:p>
        </p:txBody>
      </p:sp>
      <p:sp>
        <p:nvSpPr>
          <p:cNvPr id="5" name="Slide Number Placeholder 4"/>
          <p:cNvSpPr>
            <a:spLocks noGrp="1"/>
          </p:cNvSpPr>
          <p:nvPr>
            <p:ph type="sldNum" sz="quarter" idx="10"/>
          </p:nvPr>
        </p:nvSpPr>
        <p:spPr>
          <a:xfrm>
            <a:off x="8410703" y="6604000"/>
            <a:ext cx="671512" cy="254000"/>
          </a:xfrm>
        </p:spPr>
        <p:txBody>
          <a:bodyPr/>
          <a:lstStyle/>
          <a:p>
            <a:pPr>
              <a:defRPr/>
            </a:pPr>
            <a:fld id="{7FC63BB6-36FC-44DC-B3C1-E02F6646114A}" type="slidenum">
              <a:rPr lang="en-US" smtClean="0"/>
              <a:pPr>
                <a:defRPr/>
              </a:pPr>
              <a:t>21</a:t>
            </a:fld>
            <a:endParaRPr lang="en-US" dirty="0"/>
          </a:p>
        </p:txBody>
      </p:sp>
      <p:sp>
        <p:nvSpPr>
          <p:cNvPr id="19" name="Rectangle 18"/>
          <p:cNvSpPr/>
          <p:nvPr/>
        </p:nvSpPr>
        <p:spPr>
          <a:xfrm>
            <a:off x="2613006" y="3268695"/>
            <a:ext cx="1964000" cy="523220"/>
          </a:xfrm>
          <a:prstGeom prst="rect">
            <a:avLst/>
          </a:prstGeom>
        </p:spPr>
        <p:txBody>
          <a:bodyPr wrap="none">
            <a:spAutoFit/>
          </a:bodyPr>
          <a:lstStyle/>
          <a:p>
            <a:r>
              <a:rPr lang="en-US" sz="2800" dirty="0">
                <a:solidFill>
                  <a:srgbClr val="30A04D"/>
                </a:solidFill>
              </a:rPr>
              <a:t>95% </a:t>
            </a:r>
            <a:r>
              <a:rPr lang="en-US" sz="2800" dirty="0">
                <a:solidFill>
                  <a:srgbClr val="00B0F0"/>
                </a:solidFill>
              </a:rPr>
              <a:t>(76%)</a:t>
            </a:r>
            <a:endParaRPr lang="en-US" sz="2800" dirty="0">
              <a:solidFill>
                <a:srgbClr val="30A04D"/>
              </a:solidFill>
            </a:endParaRPr>
          </a:p>
        </p:txBody>
      </p:sp>
      <p:sp>
        <p:nvSpPr>
          <p:cNvPr id="17" name="Rectangle 16"/>
          <p:cNvSpPr/>
          <p:nvPr/>
        </p:nvSpPr>
        <p:spPr>
          <a:xfrm>
            <a:off x="250415" y="6534303"/>
            <a:ext cx="8561196" cy="338554"/>
          </a:xfrm>
          <a:prstGeom prst="rect">
            <a:avLst/>
          </a:prstGeom>
        </p:spPr>
        <p:txBody>
          <a:bodyPr wrap="square">
            <a:spAutoFit/>
          </a:bodyPr>
          <a:lstStyle/>
          <a:p>
            <a:r>
              <a:rPr lang="en-US" sz="1600" dirty="0"/>
              <a:t>http://militarypay.defense.gov/Calculators/High-3-Calculator/</a:t>
            </a:r>
          </a:p>
        </p:txBody>
      </p:sp>
      <p:sp>
        <p:nvSpPr>
          <p:cNvPr id="20" name="TextBox 3"/>
          <p:cNvSpPr txBox="1">
            <a:spLocks noChangeArrowheads="1"/>
          </p:cNvSpPr>
          <p:nvPr/>
        </p:nvSpPr>
        <p:spPr bwMode="auto">
          <a:xfrm>
            <a:off x="295855" y="6019469"/>
            <a:ext cx="8478718" cy="523220"/>
          </a:xfrm>
          <a:prstGeom prst="rect">
            <a:avLst/>
          </a:prstGeom>
          <a:solidFill>
            <a:schemeClr val="accent4">
              <a:lumMod val="75000"/>
              <a:lumOff val="25000"/>
            </a:schemeClr>
          </a:solidFill>
          <a:ln w="9525">
            <a:solidFill>
              <a:schemeClr val="tx1"/>
            </a:solidFill>
            <a:prstDash val="solid"/>
            <a:miter lim="800000"/>
            <a:headEnd/>
            <a:tailEnd/>
          </a:ln>
        </p:spPr>
        <p:txBody>
          <a:bodyPr wrap="square">
            <a:spAutoFit/>
          </a:bodyPr>
          <a:lstStyle/>
          <a:p>
            <a:r>
              <a:rPr lang="en-US" sz="1400" dirty="0">
                <a:solidFill>
                  <a:schemeClr val="bg1"/>
                </a:solidFill>
              </a:rPr>
              <a:t>DISCLAIMER: </a:t>
            </a:r>
            <a:r>
              <a:rPr lang="en-US" sz="1400" cap="all" dirty="0">
                <a:solidFill>
                  <a:srgbClr val="00B050"/>
                </a:solidFill>
              </a:rPr>
              <a:t>High Three Pay before taxes </a:t>
            </a:r>
            <a:r>
              <a:rPr lang="en-US" sz="1400" cap="all" dirty="0">
                <a:solidFill>
                  <a:schemeClr val="bg1"/>
                </a:solidFill>
              </a:rPr>
              <a:t>/ </a:t>
            </a:r>
            <a:r>
              <a:rPr lang="en-US" sz="1400" cap="all" dirty="0">
                <a:solidFill>
                  <a:srgbClr val="00B0F0"/>
                </a:solidFill>
              </a:rPr>
              <a:t>BRS CALCULATED +2% per year over 20 (Does not consider members/GOVT contributions to BRS/</a:t>
            </a:r>
            <a:r>
              <a:rPr lang="en-US" sz="1400" cap="all" dirty="0" err="1">
                <a:solidFill>
                  <a:srgbClr val="00B0F0"/>
                </a:solidFill>
              </a:rPr>
              <a:t>TSp</a:t>
            </a:r>
            <a:r>
              <a:rPr lang="en-US" sz="1400" cap="all" dirty="0">
                <a:solidFill>
                  <a:srgbClr val="00B0F0"/>
                </a:solidFill>
              </a:rPr>
              <a:t>)</a:t>
            </a:r>
          </a:p>
        </p:txBody>
      </p:sp>
      <p:sp>
        <p:nvSpPr>
          <p:cNvPr id="23" name="TextBox 22"/>
          <p:cNvSpPr txBox="1"/>
          <p:nvPr/>
        </p:nvSpPr>
        <p:spPr>
          <a:xfrm>
            <a:off x="179988" y="1817985"/>
            <a:ext cx="2926080" cy="1200329"/>
          </a:xfrm>
          <a:prstGeom prst="rect">
            <a:avLst/>
          </a:prstGeom>
          <a:noFill/>
          <a:ln>
            <a:noFill/>
          </a:ln>
        </p:spPr>
        <p:txBody>
          <a:bodyPr wrap="square" rtlCol="0">
            <a:spAutoFit/>
          </a:bodyPr>
          <a:lstStyle/>
          <a:p>
            <a:pPr algn="l"/>
            <a:r>
              <a:rPr lang="en-US" sz="2400" dirty="0"/>
              <a:t>CDR</a:t>
            </a:r>
            <a:endParaRPr lang="en-US" sz="2400" b="1" dirty="0"/>
          </a:p>
          <a:p>
            <a:pPr marL="457200" indent="-457200" algn="l">
              <a:buFont typeface="Arial" panose="020B0604020202020204" pitchFamily="34" charset="0"/>
              <a:buChar char="•"/>
            </a:pPr>
            <a:r>
              <a:rPr lang="en-US" sz="2400" b="1" dirty="0">
                <a:solidFill>
                  <a:srgbClr val="30A04D"/>
                </a:solidFill>
              </a:rPr>
              <a:t>$9,998 </a:t>
            </a:r>
            <a:r>
              <a:rPr lang="en-US" sz="2400" b="1" dirty="0"/>
              <a:t>/ month</a:t>
            </a:r>
          </a:p>
          <a:p>
            <a:pPr marL="457200" indent="-457200" algn="l">
              <a:buFont typeface="Arial" panose="020B0604020202020204" pitchFamily="34" charset="0"/>
              <a:buChar char="•"/>
            </a:pPr>
            <a:r>
              <a:rPr lang="en-US" sz="2400" b="1" dirty="0">
                <a:solidFill>
                  <a:srgbClr val="30A04D"/>
                </a:solidFill>
              </a:rPr>
              <a:t>$119,980 </a:t>
            </a:r>
            <a:r>
              <a:rPr lang="en-US" sz="2400" b="1" dirty="0"/>
              <a:t>/ year</a:t>
            </a:r>
          </a:p>
        </p:txBody>
      </p:sp>
      <p:sp>
        <p:nvSpPr>
          <p:cNvPr id="24" name="TextBox 23"/>
          <p:cNvSpPr txBox="1"/>
          <p:nvPr/>
        </p:nvSpPr>
        <p:spPr>
          <a:xfrm>
            <a:off x="728628" y="1360785"/>
            <a:ext cx="1828800" cy="523220"/>
          </a:xfrm>
          <a:prstGeom prst="rect">
            <a:avLst/>
          </a:prstGeom>
          <a:noFill/>
        </p:spPr>
        <p:txBody>
          <a:bodyPr wrap="square" rtlCol="0">
            <a:spAutoFit/>
          </a:bodyPr>
          <a:lstStyle/>
          <a:p>
            <a:r>
              <a:rPr lang="en-US" sz="2800" b="1" dirty="0"/>
              <a:t>35 Years:</a:t>
            </a:r>
          </a:p>
        </p:txBody>
      </p:sp>
      <p:sp>
        <p:nvSpPr>
          <p:cNvPr id="25" name="Rectangle 24"/>
          <p:cNvSpPr/>
          <p:nvPr/>
        </p:nvSpPr>
        <p:spPr>
          <a:xfrm>
            <a:off x="2522827" y="1360785"/>
            <a:ext cx="2263761" cy="523220"/>
          </a:xfrm>
          <a:prstGeom prst="rect">
            <a:avLst/>
          </a:prstGeom>
        </p:spPr>
        <p:txBody>
          <a:bodyPr wrap="none">
            <a:spAutoFit/>
          </a:bodyPr>
          <a:lstStyle/>
          <a:p>
            <a:r>
              <a:rPr lang="en-US" sz="2800" dirty="0">
                <a:solidFill>
                  <a:srgbClr val="30A04D"/>
                </a:solidFill>
              </a:rPr>
              <a:t>87.5% </a:t>
            </a:r>
            <a:r>
              <a:rPr lang="en-US" sz="2800" dirty="0">
                <a:solidFill>
                  <a:srgbClr val="00B0F0"/>
                </a:solidFill>
              </a:rPr>
              <a:t>(70%)</a:t>
            </a:r>
            <a:endParaRPr lang="en-US" sz="2800" dirty="0">
              <a:solidFill>
                <a:srgbClr val="30A04D"/>
              </a:solidFill>
            </a:endParaRPr>
          </a:p>
        </p:txBody>
      </p:sp>
      <p:sp>
        <p:nvSpPr>
          <p:cNvPr id="21" name="Title 1"/>
          <p:cNvSpPr>
            <a:spLocks noGrp="1"/>
          </p:cNvSpPr>
          <p:nvPr>
            <p:ph type="title"/>
          </p:nvPr>
        </p:nvSpPr>
        <p:spPr>
          <a:xfrm>
            <a:off x="1368957" y="-33869"/>
            <a:ext cx="7645400" cy="1100663"/>
          </a:xfrm>
        </p:spPr>
        <p:txBody>
          <a:bodyPr/>
          <a:lstStyle/>
          <a:p>
            <a:r>
              <a:rPr lang="en-US" sz="3600" i="0" dirty="0"/>
              <a:t>Nuclear Power LDO</a:t>
            </a:r>
            <a:br>
              <a:rPr lang="en-US" dirty="0"/>
            </a:br>
            <a:r>
              <a:rPr lang="en-US" dirty="0"/>
              <a:t>Retirement</a:t>
            </a:r>
          </a:p>
        </p:txBody>
      </p:sp>
    </p:spTree>
    <p:extLst>
      <p:ext uri="{BB962C8B-B14F-4D97-AF65-F5344CB8AC3E}">
        <p14:creationId xmlns:p14="http://schemas.microsoft.com/office/powerpoint/2010/main" val="14150634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3648" y="-29304"/>
            <a:ext cx="7645400" cy="1143000"/>
          </a:xfrm>
        </p:spPr>
        <p:txBody>
          <a:bodyPr/>
          <a:lstStyle/>
          <a:p>
            <a:r>
              <a:rPr lang="en-US" i="0" dirty="0"/>
              <a:t>Nuclear Power LDO</a:t>
            </a:r>
            <a:br>
              <a:rPr lang="en-US" dirty="0"/>
            </a:br>
            <a:r>
              <a:rPr lang="en-US" dirty="0"/>
              <a:t>Application Requirements</a:t>
            </a:r>
          </a:p>
        </p:txBody>
      </p:sp>
      <p:sp>
        <p:nvSpPr>
          <p:cNvPr id="3" name="Content Placeholder 2"/>
          <p:cNvSpPr>
            <a:spLocks noGrp="1"/>
          </p:cNvSpPr>
          <p:nvPr>
            <p:ph idx="1"/>
          </p:nvPr>
        </p:nvSpPr>
        <p:spPr>
          <a:xfrm>
            <a:off x="298979" y="1219200"/>
            <a:ext cx="8004175" cy="4114800"/>
          </a:xfrm>
        </p:spPr>
        <p:txBody>
          <a:bodyPr/>
          <a:lstStyle/>
          <a:p>
            <a:r>
              <a:rPr lang="en-US" sz="2000" dirty="0">
                <a:hlinkClick r:id="rId2"/>
              </a:rPr>
              <a:t>https://www.mynavyhr.navy.mil/Career-Management/Community-Management/Officer/Active-OCM/LDO-CWO/Applicant-Information/</a:t>
            </a:r>
            <a:endParaRPr lang="en-US" sz="2000" dirty="0"/>
          </a:p>
          <a:p>
            <a:r>
              <a:rPr lang="en-US" sz="2000" b="0" u="sng" dirty="0"/>
              <a:t>Required</a:t>
            </a:r>
            <a:r>
              <a:rPr lang="en-US" sz="2000" b="0" dirty="0"/>
              <a:t> to be qualified EWS / </a:t>
            </a:r>
            <a:r>
              <a:rPr lang="en-US" sz="2000" b="0" dirty="0" err="1"/>
              <a:t>PPWS</a:t>
            </a:r>
            <a:r>
              <a:rPr lang="en-US" sz="2000" b="0" dirty="0"/>
              <a:t>.  NEC N33Z must be updated in record (See Detailer)</a:t>
            </a:r>
          </a:p>
          <a:p>
            <a:r>
              <a:rPr lang="en-US" sz="2000" b="0" dirty="0"/>
              <a:t>Chiefs, Senior Chiefs, Master Chiefs, or CPO Board eligible E6</a:t>
            </a:r>
          </a:p>
          <a:p>
            <a:pPr lvl="1"/>
            <a:r>
              <a:rPr lang="en-US" dirty="0"/>
              <a:t>may take CPO exam 1 year early to apply for LDO</a:t>
            </a:r>
          </a:p>
          <a:p>
            <a:r>
              <a:rPr lang="en-US" sz="2000" b="0" dirty="0"/>
              <a:t>8 – 16 years time in service </a:t>
            </a:r>
          </a:p>
          <a:p>
            <a:pPr lvl="1"/>
            <a:r>
              <a:rPr lang="en-US" dirty="0"/>
              <a:t>Based off of date in associated application year NAVADMIN</a:t>
            </a:r>
          </a:p>
          <a:p>
            <a:pPr lvl="1"/>
            <a:r>
              <a:rPr lang="en-US" dirty="0"/>
              <a:t>FY-26 NAVADMIN 105/24</a:t>
            </a:r>
          </a:p>
          <a:p>
            <a:r>
              <a:rPr lang="en-US" sz="2000" b="0" dirty="0"/>
              <a:t>Application Deadline: 01 OCT 24</a:t>
            </a:r>
          </a:p>
          <a:p>
            <a:r>
              <a:rPr lang="en-US" sz="2000" b="0" dirty="0"/>
              <a:t>10 year commitment</a:t>
            </a:r>
          </a:p>
          <a:p>
            <a:endParaRPr lang="en-US" dirty="0"/>
          </a:p>
        </p:txBody>
      </p:sp>
      <p:sp>
        <p:nvSpPr>
          <p:cNvPr id="4" name="Slide Number Placeholder 3"/>
          <p:cNvSpPr>
            <a:spLocks noGrp="1"/>
          </p:cNvSpPr>
          <p:nvPr>
            <p:ph type="sldNum" sz="quarter" idx="10"/>
          </p:nvPr>
        </p:nvSpPr>
        <p:spPr/>
        <p:txBody>
          <a:bodyPr/>
          <a:lstStyle/>
          <a:p>
            <a:pPr>
              <a:defRPr/>
            </a:pPr>
            <a:fld id="{7FC63BB6-36FC-44DC-B3C1-E02F6646114A}" type="slidenum">
              <a:rPr lang="en-US" smtClean="0"/>
              <a:pPr>
                <a:defRPr/>
              </a:pPr>
              <a:t>22</a:t>
            </a:fld>
            <a:endParaRPr lang="en-US"/>
          </a:p>
        </p:txBody>
      </p:sp>
      <p:sp>
        <p:nvSpPr>
          <p:cNvPr id="5" name="Rectangle 4"/>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NAVADMIN supersedes other guidance</a:t>
            </a:r>
            <a:endParaRPr lang="en-US" dirty="0">
              <a:solidFill>
                <a:srgbClr val="FFFF66"/>
              </a:solidFill>
              <a:latin typeface="+mn-lt"/>
              <a:cs typeface="Arial" panose="020B0604020202020204" pitchFamily="34" charset="0"/>
            </a:endParaRPr>
          </a:p>
        </p:txBody>
      </p:sp>
    </p:spTree>
    <p:extLst>
      <p:ext uri="{BB962C8B-B14F-4D97-AF65-F5344CB8AC3E}">
        <p14:creationId xmlns:p14="http://schemas.microsoft.com/office/powerpoint/2010/main" val="3440508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244600" y="0"/>
            <a:ext cx="7831667" cy="1143000"/>
          </a:xfrm>
        </p:spPr>
        <p:txBody>
          <a:bodyPr/>
          <a:lstStyle/>
          <a:p>
            <a:pPr algn="ctr"/>
            <a:r>
              <a:rPr lang="en-US" dirty="0"/>
              <a:t>FY-25 Selectee Profile (LDO/CWO)</a:t>
            </a:r>
            <a:br>
              <a:rPr lang="en-US" dirty="0"/>
            </a:br>
            <a:r>
              <a:rPr lang="en-US" dirty="0"/>
              <a:t>“YOUR COMPETITION” (6200 Specific)</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solidFill>
                  <a:srgbClr val="000000"/>
                </a:solidFill>
              </a:rPr>
              <a:pPr/>
              <a:t>23</a:t>
            </a:fld>
            <a:endParaRPr lang="en-US" dirty="0">
              <a:solidFill>
                <a:srgbClr val="000000"/>
              </a:solidFill>
            </a:endParaRPr>
          </a:p>
        </p:txBody>
      </p:sp>
      <p:sp>
        <p:nvSpPr>
          <p:cNvPr id="7" name="Content Placeholder 2"/>
          <p:cNvSpPr>
            <a:spLocks noGrp="1"/>
          </p:cNvSpPr>
          <p:nvPr>
            <p:ph idx="1"/>
          </p:nvPr>
        </p:nvSpPr>
        <p:spPr>
          <a:xfrm>
            <a:off x="162962" y="1509712"/>
            <a:ext cx="8913305" cy="4963515"/>
          </a:xfrm>
        </p:spPr>
        <p:txBody>
          <a:bodyPr/>
          <a:lstStyle/>
          <a:p>
            <a:pPr>
              <a:buFont typeface="Arial" panose="020B0604020202020204" pitchFamily="34" charset="0"/>
              <a:buChar char="•"/>
            </a:pPr>
            <a:r>
              <a:rPr lang="en-US" sz="2200" b="1" dirty="0"/>
              <a:t>Average Age:  30</a:t>
            </a:r>
          </a:p>
          <a:p>
            <a:pPr marL="0" indent="0">
              <a:buNone/>
            </a:pPr>
            <a:endParaRPr lang="en-US" sz="2200" b="1" dirty="0"/>
          </a:p>
          <a:p>
            <a:pPr>
              <a:buFont typeface="Arial" panose="020B0604020202020204" pitchFamily="34" charset="0"/>
              <a:buChar char="•"/>
            </a:pPr>
            <a:r>
              <a:rPr lang="en-US" sz="2200" b="1" dirty="0"/>
              <a:t>Total Years of Active Service:  11.5 years (11.8 – 10yr </a:t>
            </a:r>
            <a:r>
              <a:rPr lang="en-US" sz="2200" b="1" dirty="0" err="1"/>
              <a:t>avg</a:t>
            </a:r>
            <a:r>
              <a:rPr lang="en-US" sz="2200" b="1" dirty="0"/>
              <a:t>)</a:t>
            </a:r>
          </a:p>
          <a:p>
            <a:pPr marL="0" indent="0">
              <a:buNone/>
            </a:pPr>
            <a:endParaRPr lang="en-US" sz="2200" b="1" dirty="0"/>
          </a:p>
          <a:p>
            <a:pPr>
              <a:buFont typeface="Arial" panose="020B0604020202020204" pitchFamily="34" charset="0"/>
              <a:buChar char="•"/>
            </a:pPr>
            <a:r>
              <a:rPr lang="en-US" sz="2200" b="1" dirty="0"/>
              <a:t>Average Years of Total Education Completed:  14 years</a:t>
            </a:r>
          </a:p>
          <a:p>
            <a:pPr marL="0" indent="0">
              <a:buNone/>
            </a:pPr>
            <a:endParaRPr lang="en-US" sz="2200" b="1" dirty="0"/>
          </a:p>
          <a:p>
            <a:pPr>
              <a:buFont typeface="Arial" panose="020B0604020202020204" pitchFamily="34" charset="0"/>
              <a:buChar char="•"/>
            </a:pPr>
            <a:r>
              <a:rPr lang="en-US" sz="2200" b="1" dirty="0"/>
              <a:t>Warfare Qualified:  100%</a:t>
            </a:r>
          </a:p>
          <a:p>
            <a:pPr marL="0" indent="0">
              <a:buNone/>
            </a:pPr>
            <a:endParaRPr lang="en-US" sz="2200" b="1" dirty="0"/>
          </a:p>
          <a:p>
            <a:pPr>
              <a:buFont typeface="Arial" panose="020B0604020202020204" pitchFamily="34" charset="0"/>
              <a:buChar char="•"/>
            </a:pPr>
            <a:r>
              <a:rPr lang="en-US" sz="2200" b="1" dirty="0"/>
              <a:t>Average Number of Duty Stations:  2.5 (non-training pipeline)</a:t>
            </a:r>
          </a:p>
          <a:p>
            <a:pPr>
              <a:buFont typeface="Arial" panose="020B0604020202020204" pitchFamily="34" charset="0"/>
              <a:buChar char="•"/>
            </a:pPr>
            <a:endParaRPr lang="en-US" sz="2200" b="1" dirty="0"/>
          </a:p>
          <a:p>
            <a:pPr>
              <a:buFont typeface="Arial" panose="020B0604020202020204" pitchFamily="34" charset="0"/>
              <a:buChar char="•"/>
            </a:pPr>
            <a:r>
              <a:rPr lang="en-US" sz="2200" dirty="0"/>
              <a:t>Average Number of Sea / Overseas Tours:  1</a:t>
            </a:r>
            <a:endParaRPr lang="en-US" sz="2200" b="1" dirty="0"/>
          </a:p>
          <a:p>
            <a:pPr>
              <a:buNone/>
            </a:pPr>
            <a:endParaRPr lang="en-US" sz="2000" dirty="0">
              <a:solidFill>
                <a:srgbClr val="FF0000"/>
              </a:solidFill>
            </a:endParaRPr>
          </a:p>
        </p:txBody>
      </p:sp>
    </p:spTree>
    <p:extLst>
      <p:ext uri="{BB962C8B-B14F-4D97-AF65-F5344CB8AC3E}">
        <p14:creationId xmlns:p14="http://schemas.microsoft.com/office/powerpoint/2010/main" val="2679148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360163" y="-22755"/>
            <a:ext cx="7645400" cy="1143000"/>
          </a:xfrm>
        </p:spPr>
        <p:txBody>
          <a:bodyPr/>
          <a:lstStyle/>
          <a:p>
            <a:r>
              <a:rPr lang="en-US" i="0" dirty="0"/>
              <a:t>Nuclear Power LDO</a:t>
            </a:r>
            <a:br>
              <a:rPr lang="en-US" dirty="0"/>
            </a:br>
            <a:r>
              <a:rPr lang="en-US" dirty="0"/>
              <a:t>Program</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pPr/>
              <a:t>3</a:t>
            </a:fld>
            <a:endParaRPr lang="en-US"/>
          </a:p>
        </p:txBody>
      </p:sp>
      <p:sp>
        <p:nvSpPr>
          <p:cNvPr id="6" name="Content Placeholder 5"/>
          <p:cNvSpPr>
            <a:spLocks noGrp="1"/>
          </p:cNvSpPr>
          <p:nvPr>
            <p:ph idx="1"/>
          </p:nvPr>
        </p:nvSpPr>
        <p:spPr>
          <a:xfrm>
            <a:off x="212242" y="1263204"/>
            <a:ext cx="8508424" cy="5449887"/>
          </a:xfrm>
        </p:spPr>
        <p:txBody>
          <a:bodyPr/>
          <a:lstStyle/>
          <a:p>
            <a:pPr>
              <a:buFont typeface="Arial" panose="020B0604020202020204" pitchFamily="34" charset="0"/>
              <a:buChar char="•"/>
            </a:pPr>
            <a:r>
              <a:rPr lang="en-US" sz="2200" i="1" dirty="0"/>
              <a:t>Are you the go-to Sailor when a solution is needed?</a:t>
            </a:r>
          </a:p>
          <a:p>
            <a:pPr>
              <a:buFont typeface="Arial" panose="020B0604020202020204" pitchFamily="34" charset="0"/>
              <a:buChar char="•"/>
            </a:pPr>
            <a:r>
              <a:rPr lang="en-US" sz="2200" i="1" dirty="0"/>
              <a:t>Does the chain of command actively seek your input?</a:t>
            </a:r>
          </a:p>
          <a:p>
            <a:pPr>
              <a:buFont typeface="Arial" panose="020B0604020202020204" pitchFamily="34" charset="0"/>
              <a:buChar char="•"/>
            </a:pPr>
            <a:r>
              <a:rPr lang="en-US" sz="2200" i="1" dirty="0"/>
              <a:t>Are you the supervisor for important evolutions? </a:t>
            </a:r>
          </a:p>
          <a:p>
            <a:pPr>
              <a:buFont typeface="Arial" panose="020B0604020202020204" pitchFamily="34" charset="0"/>
              <a:buChar char="•"/>
            </a:pPr>
            <a:r>
              <a:rPr lang="en-US" sz="2200" i="1" dirty="0"/>
              <a:t>Are you the one that tells people to wait while you check the references? </a:t>
            </a:r>
          </a:p>
          <a:p>
            <a:pPr>
              <a:buFont typeface="Arial" panose="020B0604020202020204" pitchFamily="34" charset="0"/>
              <a:buChar char="•"/>
            </a:pPr>
            <a:r>
              <a:rPr lang="en-US" sz="2200" i="1" dirty="0"/>
              <a:t>Are you comfortable working beyond your rate?</a:t>
            </a:r>
          </a:p>
          <a:p>
            <a:pPr>
              <a:buFont typeface="Arial" panose="020B0604020202020204" pitchFamily="34" charset="0"/>
              <a:buChar char="•"/>
            </a:pPr>
            <a:endParaRPr lang="en-US" sz="2200" i="1" dirty="0"/>
          </a:p>
          <a:p>
            <a:pPr>
              <a:buFont typeface="Arial" panose="020B0604020202020204" pitchFamily="34" charset="0"/>
              <a:buChar char="•"/>
            </a:pPr>
            <a:r>
              <a:rPr lang="en-US" sz="2200" dirty="0">
                <a:latin typeface="Arial Black" panose="020B0A04020102020204" pitchFamily="34" charset="0"/>
              </a:rPr>
              <a:t>IF YOU ANSWERED YES TO SOME OR ALL OF THE ABOVE, YOU ARE THE TYPE OF PERSON WE WANT AS A NUCLEAR POWER LDO.</a:t>
            </a:r>
          </a:p>
        </p:txBody>
      </p:sp>
      <p:sp>
        <p:nvSpPr>
          <p:cNvPr id="5" name="Rectangle 4"/>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Technical Experts Joining Wardrooms </a:t>
            </a:r>
            <a:endParaRPr lang="en-US" dirty="0">
              <a:solidFill>
                <a:srgbClr val="FFFF66"/>
              </a:solidFill>
              <a:latin typeface="+mn-lt"/>
              <a:cs typeface="Arial" panose="020B0604020202020204" pitchFamily="34" charset="0"/>
            </a:endParaRPr>
          </a:p>
        </p:txBody>
      </p:sp>
    </p:spTree>
    <p:extLst>
      <p:ext uri="{BB962C8B-B14F-4D97-AF65-F5344CB8AC3E}">
        <p14:creationId xmlns:p14="http://schemas.microsoft.com/office/powerpoint/2010/main" val="928602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360163" y="-22755"/>
            <a:ext cx="7645400" cy="1143000"/>
          </a:xfrm>
        </p:spPr>
        <p:txBody>
          <a:bodyPr/>
          <a:lstStyle/>
          <a:p>
            <a:r>
              <a:rPr lang="en-US" i="0" dirty="0"/>
              <a:t>Nuclear Power LDO</a:t>
            </a:r>
            <a:br>
              <a:rPr lang="en-US" dirty="0"/>
            </a:br>
            <a:r>
              <a:rPr lang="en-US" dirty="0"/>
              <a:t>Program</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pPr/>
              <a:t>4</a:t>
            </a:fld>
            <a:endParaRPr lang="en-US"/>
          </a:p>
        </p:txBody>
      </p:sp>
      <p:sp>
        <p:nvSpPr>
          <p:cNvPr id="5" name="Rectangle 4"/>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Duty Stations Available Around the World</a:t>
            </a:r>
            <a:endParaRPr lang="en-US" dirty="0">
              <a:solidFill>
                <a:srgbClr val="FFFF66"/>
              </a:solidFill>
              <a:latin typeface="+mn-lt"/>
              <a:cs typeface="Arial" panose="020B0604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3869" y="1636565"/>
            <a:ext cx="6264731" cy="3658521"/>
          </a:xfrm>
          <a:prstGeom prst="rect">
            <a:avLst/>
          </a:prstGeom>
        </p:spPr>
      </p:pic>
      <p:pic>
        <p:nvPicPr>
          <p:cNvPr id="8" name="Picture 7"/>
          <p:cNvPicPr>
            <a:picLocks noChangeAspect="1"/>
          </p:cNvPicPr>
          <p:nvPr/>
        </p:nvPicPr>
        <p:blipFill>
          <a:blip r:embed="rId3" cstate="print">
            <a:extLst>
              <a:ext uri="{BEBA8EAE-BF5A-486C-A8C5-ECC9F3942E4B}">
                <a14:imgProps xmlns:a14="http://schemas.microsoft.com/office/drawing/2010/main">
                  <a14:imgLayer r:embed="rId4">
                    <a14:imgEffect>
                      <a14:sharpenSoften amount="74000"/>
                    </a14:imgEffect>
                  </a14:imgLayer>
                </a14:imgProps>
              </a:ext>
              <a:ext uri="{28A0092B-C50C-407E-A947-70E740481C1C}">
                <a14:useLocalDpi xmlns:a14="http://schemas.microsoft.com/office/drawing/2010/main" val="0"/>
              </a:ext>
            </a:extLst>
          </a:blip>
          <a:stretch>
            <a:fillRect/>
          </a:stretch>
        </p:blipFill>
        <p:spPr>
          <a:xfrm>
            <a:off x="250546" y="3476589"/>
            <a:ext cx="1103355" cy="584154"/>
          </a:xfrm>
          <a:prstGeom prst="rect">
            <a:avLst/>
          </a:prstGeom>
        </p:spPr>
      </p:pic>
      <p:sp>
        <p:nvSpPr>
          <p:cNvPr id="3" name="5-Point Star 2"/>
          <p:cNvSpPr/>
          <p:nvPr/>
        </p:nvSpPr>
        <p:spPr bwMode="auto">
          <a:xfrm>
            <a:off x="1786467" y="1605486"/>
            <a:ext cx="477587" cy="431800"/>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 name="TextBox 3"/>
          <p:cNvSpPr txBox="1"/>
          <p:nvPr/>
        </p:nvSpPr>
        <p:spPr>
          <a:xfrm>
            <a:off x="267755" y="1257890"/>
            <a:ext cx="1921934" cy="1785104"/>
          </a:xfrm>
          <a:prstGeom prst="rect">
            <a:avLst/>
          </a:prstGeom>
          <a:noFill/>
        </p:spPr>
        <p:txBody>
          <a:bodyPr wrap="square" rtlCol="0">
            <a:spAutoFit/>
          </a:bodyPr>
          <a:lstStyle/>
          <a:p>
            <a:r>
              <a:rPr lang="en-US" sz="1400" u="sng" dirty="0"/>
              <a:t>Puget Sound</a:t>
            </a:r>
          </a:p>
          <a:p>
            <a:r>
              <a:rPr lang="en-US" sz="1200" b="0" dirty="0"/>
              <a:t>PSNSY</a:t>
            </a:r>
          </a:p>
          <a:p>
            <a:r>
              <a:rPr lang="en-US" sz="1200" b="0" dirty="0"/>
              <a:t>TRF</a:t>
            </a:r>
          </a:p>
          <a:p>
            <a:r>
              <a:rPr lang="en-US" sz="1200" b="0" dirty="0"/>
              <a:t>TTF</a:t>
            </a:r>
          </a:p>
          <a:p>
            <a:r>
              <a:rPr lang="en-US" sz="1200" b="0" dirty="0"/>
              <a:t>COMSUBRON</a:t>
            </a:r>
            <a:endParaRPr lang="en-US" sz="1100" b="0" dirty="0"/>
          </a:p>
          <a:p>
            <a:r>
              <a:rPr lang="en-US" sz="1200" b="0" dirty="0"/>
              <a:t>NR Field Office</a:t>
            </a:r>
          </a:p>
          <a:p>
            <a:r>
              <a:rPr lang="en-US" sz="1200" b="0" dirty="0"/>
              <a:t>CVN</a:t>
            </a:r>
          </a:p>
          <a:p>
            <a:r>
              <a:rPr lang="en-US" sz="1200" b="0" dirty="0"/>
              <a:t>SSBN</a:t>
            </a:r>
          </a:p>
          <a:p>
            <a:r>
              <a:rPr lang="en-US" sz="1200" b="0" dirty="0"/>
              <a:t>SSN</a:t>
            </a:r>
          </a:p>
        </p:txBody>
      </p:sp>
      <p:sp>
        <p:nvSpPr>
          <p:cNvPr id="11" name="TextBox 10"/>
          <p:cNvSpPr txBox="1"/>
          <p:nvPr/>
        </p:nvSpPr>
        <p:spPr>
          <a:xfrm>
            <a:off x="-158744" y="4059200"/>
            <a:ext cx="1921934" cy="1231106"/>
          </a:xfrm>
          <a:prstGeom prst="rect">
            <a:avLst/>
          </a:prstGeom>
          <a:noFill/>
        </p:spPr>
        <p:txBody>
          <a:bodyPr wrap="square" rtlCol="0">
            <a:spAutoFit/>
          </a:bodyPr>
          <a:lstStyle/>
          <a:p>
            <a:r>
              <a:rPr lang="en-US" sz="1400" u="sng" dirty="0"/>
              <a:t>Pearl Harbor</a:t>
            </a:r>
          </a:p>
          <a:p>
            <a:r>
              <a:rPr lang="en-US" sz="1200" b="0" dirty="0"/>
              <a:t>PHNSY</a:t>
            </a:r>
          </a:p>
          <a:p>
            <a:r>
              <a:rPr lang="en-US" sz="1200" b="0" dirty="0"/>
              <a:t>COMSUBPAC</a:t>
            </a:r>
          </a:p>
          <a:p>
            <a:r>
              <a:rPr lang="en-US" sz="1200" b="0" dirty="0"/>
              <a:t>COMSUBRON</a:t>
            </a:r>
          </a:p>
          <a:p>
            <a:r>
              <a:rPr lang="en-US" sz="1200" b="0" dirty="0"/>
              <a:t>NR Field Office</a:t>
            </a:r>
          </a:p>
          <a:p>
            <a:r>
              <a:rPr lang="en-US" sz="1200" b="0" dirty="0"/>
              <a:t>SSN</a:t>
            </a:r>
            <a:endParaRPr lang="en-US" sz="1100" b="0" dirty="0"/>
          </a:p>
        </p:txBody>
      </p:sp>
      <p:sp>
        <p:nvSpPr>
          <p:cNvPr id="12" name="5-Point Star 11"/>
          <p:cNvSpPr/>
          <p:nvPr/>
        </p:nvSpPr>
        <p:spPr bwMode="auto">
          <a:xfrm>
            <a:off x="473769" y="3375724"/>
            <a:ext cx="477587" cy="431800"/>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13" name="5-Point Star 12"/>
          <p:cNvSpPr/>
          <p:nvPr/>
        </p:nvSpPr>
        <p:spPr bwMode="auto">
          <a:xfrm>
            <a:off x="1789921" y="3591624"/>
            <a:ext cx="477587" cy="431800"/>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14" name="TextBox 13"/>
          <p:cNvSpPr txBox="1"/>
          <p:nvPr/>
        </p:nvSpPr>
        <p:spPr>
          <a:xfrm>
            <a:off x="1199602" y="4158916"/>
            <a:ext cx="1921934" cy="1600438"/>
          </a:xfrm>
          <a:prstGeom prst="rect">
            <a:avLst/>
          </a:prstGeom>
          <a:noFill/>
        </p:spPr>
        <p:txBody>
          <a:bodyPr wrap="square" rtlCol="0">
            <a:spAutoFit/>
          </a:bodyPr>
          <a:lstStyle/>
          <a:p>
            <a:r>
              <a:rPr lang="en-US" sz="1400" u="sng" dirty="0"/>
              <a:t>San Diego</a:t>
            </a:r>
          </a:p>
          <a:p>
            <a:r>
              <a:rPr lang="en-US" sz="1200" b="0" dirty="0"/>
              <a:t>CNAF</a:t>
            </a:r>
          </a:p>
          <a:p>
            <a:r>
              <a:rPr lang="en-US" sz="1200" b="0" dirty="0"/>
              <a:t>COMSUBRON</a:t>
            </a:r>
          </a:p>
          <a:p>
            <a:r>
              <a:rPr lang="en-US" sz="1200" b="0" dirty="0"/>
              <a:t>CVN</a:t>
            </a:r>
          </a:p>
          <a:p>
            <a:r>
              <a:rPr lang="en-US" sz="1200" b="0" dirty="0"/>
              <a:t>NR Field Office</a:t>
            </a:r>
          </a:p>
          <a:p>
            <a:r>
              <a:rPr lang="en-US" sz="1200" b="0" dirty="0"/>
              <a:t>SWRMC</a:t>
            </a:r>
          </a:p>
          <a:p>
            <a:r>
              <a:rPr lang="en-US" sz="1200" b="0" dirty="0"/>
              <a:t>SSN</a:t>
            </a:r>
          </a:p>
          <a:p>
            <a:r>
              <a:rPr lang="en-US" sz="1200" b="0" dirty="0"/>
              <a:t>Dry Dock</a:t>
            </a:r>
            <a:endParaRPr lang="en-US" sz="1100" b="0" dirty="0"/>
          </a:p>
        </p:txBody>
      </p:sp>
      <p:sp>
        <p:nvSpPr>
          <p:cNvPr id="15" name="5-Point Star 14"/>
          <p:cNvSpPr/>
          <p:nvPr/>
        </p:nvSpPr>
        <p:spPr bwMode="auto">
          <a:xfrm>
            <a:off x="2946407" y="2326349"/>
            <a:ext cx="152396" cy="154403"/>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16" name="TextBox 15"/>
          <p:cNvSpPr txBox="1"/>
          <p:nvPr/>
        </p:nvSpPr>
        <p:spPr>
          <a:xfrm>
            <a:off x="1836209" y="2429950"/>
            <a:ext cx="2413069" cy="492443"/>
          </a:xfrm>
          <a:prstGeom prst="rect">
            <a:avLst/>
          </a:prstGeom>
          <a:noFill/>
        </p:spPr>
        <p:txBody>
          <a:bodyPr wrap="square" rtlCol="0">
            <a:spAutoFit/>
          </a:bodyPr>
          <a:lstStyle/>
          <a:p>
            <a:r>
              <a:rPr lang="en-US" sz="1400" u="sng" dirty="0"/>
              <a:t>Idaho</a:t>
            </a:r>
          </a:p>
          <a:p>
            <a:r>
              <a:rPr lang="en-US" sz="1200" b="0" dirty="0"/>
              <a:t>Naval Research Facility Idaho</a:t>
            </a:r>
          </a:p>
        </p:txBody>
      </p:sp>
      <p:sp>
        <p:nvSpPr>
          <p:cNvPr id="18" name="TextBox 17"/>
          <p:cNvSpPr txBox="1"/>
          <p:nvPr/>
        </p:nvSpPr>
        <p:spPr>
          <a:xfrm>
            <a:off x="5115890" y="2923993"/>
            <a:ext cx="1973790" cy="677108"/>
          </a:xfrm>
          <a:prstGeom prst="rect">
            <a:avLst/>
          </a:prstGeom>
          <a:noFill/>
        </p:spPr>
        <p:txBody>
          <a:bodyPr wrap="square" rtlCol="0">
            <a:spAutoFit/>
          </a:bodyPr>
          <a:lstStyle/>
          <a:p>
            <a:r>
              <a:rPr lang="en-US" sz="1400" u="sng" dirty="0"/>
              <a:t>Pittsburgh</a:t>
            </a:r>
          </a:p>
          <a:p>
            <a:r>
              <a:rPr lang="en-US" sz="1200" b="0" dirty="0" err="1"/>
              <a:t>Bettis</a:t>
            </a:r>
            <a:r>
              <a:rPr lang="en-US" sz="1200" b="0" dirty="0"/>
              <a:t> &amp; ANSTR Laboratory Field Offices</a:t>
            </a:r>
          </a:p>
        </p:txBody>
      </p:sp>
      <p:sp>
        <p:nvSpPr>
          <p:cNvPr id="20" name="TextBox 19"/>
          <p:cNvSpPr txBox="1"/>
          <p:nvPr/>
        </p:nvSpPr>
        <p:spPr>
          <a:xfrm>
            <a:off x="5328386" y="1608151"/>
            <a:ext cx="1973790" cy="861774"/>
          </a:xfrm>
          <a:prstGeom prst="rect">
            <a:avLst/>
          </a:prstGeom>
          <a:noFill/>
        </p:spPr>
        <p:txBody>
          <a:bodyPr wrap="square" rtlCol="0">
            <a:spAutoFit/>
          </a:bodyPr>
          <a:lstStyle/>
          <a:p>
            <a:r>
              <a:rPr lang="en-US" sz="1400" u="sng" dirty="0"/>
              <a:t>New York</a:t>
            </a:r>
          </a:p>
          <a:p>
            <a:r>
              <a:rPr lang="en-US" sz="1200" b="0" dirty="0"/>
              <a:t>KAPL &amp; West Milton Laboratory Field Offices</a:t>
            </a:r>
          </a:p>
          <a:p>
            <a:r>
              <a:rPr lang="en-US" sz="1200" b="0" dirty="0"/>
              <a:t>NPTU</a:t>
            </a:r>
          </a:p>
        </p:txBody>
      </p:sp>
      <p:sp>
        <p:nvSpPr>
          <p:cNvPr id="22" name="5-Point Star 21"/>
          <p:cNvSpPr/>
          <p:nvPr/>
        </p:nvSpPr>
        <p:spPr bwMode="auto">
          <a:xfrm>
            <a:off x="7108976" y="2582568"/>
            <a:ext cx="364882" cy="325161"/>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24" name="5-Point Star 23"/>
          <p:cNvSpPr/>
          <p:nvPr/>
        </p:nvSpPr>
        <p:spPr bwMode="auto">
          <a:xfrm>
            <a:off x="6915064" y="3283987"/>
            <a:ext cx="477587" cy="431800"/>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30" name="5-Point Star 29"/>
          <p:cNvSpPr/>
          <p:nvPr/>
        </p:nvSpPr>
        <p:spPr bwMode="auto">
          <a:xfrm>
            <a:off x="6658945" y="3874158"/>
            <a:ext cx="349769" cy="346514"/>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pic>
        <p:nvPicPr>
          <p:cNvPr id="10" name="Picture 9"/>
          <p:cNvPicPr>
            <a:picLocks noChangeAspect="1"/>
          </p:cNvPicPr>
          <p:nvPr/>
        </p:nvPicPr>
        <p:blipFill>
          <a:blip r:embed="rId5"/>
          <a:stretch>
            <a:fillRect/>
          </a:stretch>
        </p:blipFill>
        <p:spPr>
          <a:xfrm>
            <a:off x="2896256" y="4873161"/>
            <a:ext cx="709690" cy="745337"/>
          </a:xfrm>
          <a:prstGeom prst="rect">
            <a:avLst/>
          </a:prstGeom>
        </p:spPr>
      </p:pic>
      <p:sp>
        <p:nvSpPr>
          <p:cNvPr id="26" name="5-Point Star 25"/>
          <p:cNvSpPr/>
          <p:nvPr/>
        </p:nvSpPr>
        <p:spPr bwMode="auto">
          <a:xfrm>
            <a:off x="2881364" y="4974588"/>
            <a:ext cx="477587" cy="431800"/>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32" name="TextBox 31"/>
          <p:cNvSpPr txBox="1"/>
          <p:nvPr/>
        </p:nvSpPr>
        <p:spPr>
          <a:xfrm>
            <a:off x="2544999" y="5282510"/>
            <a:ext cx="1973790" cy="1046440"/>
          </a:xfrm>
          <a:prstGeom prst="rect">
            <a:avLst/>
          </a:prstGeom>
          <a:noFill/>
        </p:spPr>
        <p:txBody>
          <a:bodyPr wrap="square" rtlCol="0">
            <a:spAutoFit/>
          </a:bodyPr>
          <a:lstStyle/>
          <a:p>
            <a:r>
              <a:rPr lang="en-US" sz="1400" u="sng" dirty="0"/>
              <a:t>Guam</a:t>
            </a:r>
          </a:p>
          <a:p>
            <a:r>
              <a:rPr lang="en-US" sz="1200" b="0" dirty="0"/>
              <a:t>Submarine Tenders</a:t>
            </a:r>
          </a:p>
          <a:p>
            <a:r>
              <a:rPr lang="en-US" sz="1200" b="0" dirty="0"/>
              <a:t>COMSUBRON</a:t>
            </a:r>
          </a:p>
          <a:p>
            <a:r>
              <a:rPr lang="en-US" sz="1200" b="0" dirty="0"/>
              <a:t>NR Field Office</a:t>
            </a:r>
          </a:p>
          <a:p>
            <a:endParaRPr lang="en-US" sz="1200" dirty="0"/>
          </a:p>
        </p:txBody>
      </p:sp>
      <p:pic>
        <p:nvPicPr>
          <p:cNvPr id="31" name="Picture 30"/>
          <p:cNvPicPr>
            <a:picLocks noChangeAspect="1"/>
          </p:cNvPicPr>
          <p:nvPr/>
        </p:nvPicPr>
        <p:blipFill>
          <a:blip r:embed="rId6"/>
          <a:stretch>
            <a:fillRect/>
          </a:stretch>
        </p:blipFill>
        <p:spPr>
          <a:xfrm>
            <a:off x="6985870" y="5403672"/>
            <a:ext cx="728458" cy="858665"/>
          </a:xfrm>
          <a:prstGeom prst="rect">
            <a:avLst/>
          </a:prstGeom>
        </p:spPr>
      </p:pic>
      <p:sp>
        <p:nvSpPr>
          <p:cNvPr id="35" name="5-Point Star 34"/>
          <p:cNvSpPr/>
          <p:nvPr/>
        </p:nvSpPr>
        <p:spPr bwMode="auto">
          <a:xfrm>
            <a:off x="7273478" y="5816471"/>
            <a:ext cx="158617" cy="149136"/>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29" name="TextBox 28"/>
          <p:cNvSpPr txBox="1"/>
          <p:nvPr/>
        </p:nvSpPr>
        <p:spPr>
          <a:xfrm>
            <a:off x="7107889" y="5456779"/>
            <a:ext cx="1973790" cy="492443"/>
          </a:xfrm>
          <a:prstGeom prst="rect">
            <a:avLst/>
          </a:prstGeom>
          <a:noFill/>
        </p:spPr>
        <p:txBody>
          <a:bodyPr wrap="square" rtlCol="0">
            <a:spAutoFit/>
          </a:bodyPr>
          <a:lstStyle/>
          <a:p>
            <a:r>
              <a:rPr lang="en-US" sz="1400" u="sng" dirty="0"/>
              <a:t>Italy</a:t>
            </a:r>
          </a:p>
          <a:p>
            <a:r>
              <a:rPr lang="en-US" sz="1200" b="0" dirty="0"/>
              <a:t>COMSUBGRU</a:t>
            </a:r>
          </a:p>
        </p:txBody>
      </p:sp>
      <p:sp>
        <p:nvSpPr>
          <p:cNvPr id="36" name="TextBox 35"/>
          <p:cNvSpPr txBox="1"/>
          <p:nvPr/>
        </p:nvSpPr>
        <p:spPr>
          <a:xfrm>
            <a:off x="6441863" y="4178145"/>
            <a:ext cx="1973790" cy="861774"/>
          </a:xfrm>
          <a:prstGeom prst="rect">
            <a:avLst/>
          </a:prstGeom>
          <a:noFill/>
        </p:spPr>
        <p:txBody>
          <a:bodyPr wrap="square" rtlCol="0">
            <a:spAutoFit/>
          </a:bodyPr>
          <a:lstStyle/>
          <a:p>
            <a:r>
              <a:rPr lang="en-US" sz="1400" u="sng" dirty="0"/>
              <a:t>Charleston</a:t>
            </a:r>
          </a:p>
          <a:p>
            <a:r>
              <a:rPr lang="en-US" sz="1200" b="0" dirty="0"/>
              <a:t>NFAS</a:t>
            </a:r>
          </a:p>
          <a:p>
            <a:r>
              <a:rPr lang="en-US" sz="1200" b="0" dirty="0"/>
              <a:t>NPTU</a:t>
            </a:r>
          </a:p>
          <a:p>
            <a:r>
              <a:rPr lang="en-US" sz="1200" b="0" dirty="0"/>
              <a:t>NR Field Office</a:t>
            </a:r>
          </a:p>
        </p:txBody>
      </p:sp>
      <p:pic>
        <p:nvPicPr>
          <p:cNvPr id="17" name="Picture 16"/>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Lst>
          </a:blip>
          <a:stretch>
            <a:fillRect/>
          </a:stretch>
        </p:blipFill>
        <p:spPr>
          <a:xfrm>
            <a:off x="4546610" y="5269063"/>
            <a:ext cx="983253" cy="1123718"/>
          </a:xfrm>
          <a:prstGeom prst="rect">
            <a:avLst/>
          </a:prstGeom>
        </p:spPr>
      </p:pic>
      <p:sp>
        <p:nvSpPr>
          <p:cNvPr id="27" name="5-Point Star 26"/>
          <p:cNvSpPr/>
          <p:nvPr/>
        </p:nvSpPr>
        <p:spPr bwMode="auto">
          <a:xfrm>
            <a:off x="5198958" y="5673760"/>
            <a:ext cx="330905" cy="302085"/>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28" name="TextBox 27"/>
          <p:cNvSpPr txBox="1"/>
          <p:nvPr/>
        </p:nvSpPr>
        <p:spPr>
          <a:xfrm>
            <a:off x="5012080" y="5475316"/>
            <a:ext cx="1973790" cy="861774"/>
          </a:xfrm>
          <a:prstGeom prst="rect">
            <a:avLst/>
          </a:prstGeom>
          <a:noFill/>
        </p:spPr>
        <p:txBody>
          <a:bodyPr wrap="square" rtlCol="0">
            <a:spAutoFit/>
          </a:bodyPr>
          <a:lstStyle/>
          <a:p>
            <a:r>
              <a:rPr lang="en-US" sz="1400" u="sng" dirty="0"/>
              <a:t>Japan</a:t>
            </a:r>
          </a:p>
          <a:p>
            <a:r>
              <a:rPr lang="en-US" sz="1200" b="0" dirty="0"/>
              <a:t>CVN</a:t>
            </a:r>
          </a:p>
          <a:p>
            <a:r>
              <a:rPr lang="en-US" sz="1200" b="0" dirty="0"/>
              <a:t>NR Field Office</a:t>
            </a:r>
          </a:p>
          <a:p>
            <a:r>
              <a:rPr lang="en-US" sz="1200" b="0" dirty="0"/>
              <a:t>COMSUBGRU</a:t>
            </a:r>
          </a:p>
        </p:txBody>
      </p:sp>
      <p:sp>
        <p:nvSpPr>
          <p:cNvPr id="37" name="TextBox 36"/>
          <p:cNvSpPr txBox="1"/>
          <p:nvPr/>
        </p:nvSpPr>
        <p:spPr>
          <a:xfrm>
            <a:off x="5034924" y="4282479"/>
            <a:ext cx="1973790" cy="1046440"/>
          </a:xfrm>
          <a:prstGeom prst="rect">
            <a:avLst/>
          </a:prstGeom>
          <a:noFill/>
        </p:spPr>
        <p:txBody>
          <a:bodyPr wrap="square" rtlCol="0">
            <a:spAutoFit/>
          </a:bodyPr>
          <a:lstStyle/>
          <a:p>
            <a:r>
              <a:rPr lang="en-US" sz="1400" u="sng" dirty="0"/>
              <a:t>Kings Bay</a:t>
            </a:r>
          </a:p>
          <a:p>
            <a:r>
              <a:rPr lang="en-US" sz="1200" b="0" dirty="0"/>
              <a:t>TRF</a:t>
            </a:r>
          </a:p>
          <a:p>
            <a:r>
              <a:rPr lang="en-US" sz="1200" b="0" dirty="0"/>
              <a:t>COMSUBRON</a:t>
            </a:r>
          </a:p>
          <a:p>
            <a:r>
              <a:rPr lang="en-US" sz="1200" b="0" dirty="0"/>
              <a:t>SSBN</a:t>
            </a:r>
          </a:p>
          <a:p>
            <a:r>
              <a:rPr lang="en-US" sz="1200" b="0" dirty="0"/>
              <a:t>NR Field Office</a:t>
            </a:r>
          </a:p>
        </p:txBody>
      </p:sp>
      <p:sp>
        <p:nvSpPr>
          <p:cNvPr id="38" name="TextBox 37"/>
          <p:cNvSpPr txBox="1"/>
          <p:nvPr/>
        </p:nvSpPr>
        <p:spPr>
          <a:xfrm>
            <a:off x="7129771" y="3066154"/>
            <a:ext cx="1973790" cy="1415772"/>
          </a:xfrm>
          <a:prstGeom prst="rect">
            <a:avLst/>
          </a:prstGeom>
          <a:noFill/>
        </p:spPr>
        <p:txBody>
          <a:bodyPr wrap="square" rtlCol="0">
            <a:spAutoFit/>
          </a:bodyPr>
          <a:lstStyle/>
          <a:p>
            <a:r>
              <a:rPr lang="en-US" sz="1400" u="sng" dirty="0"/>
              <a:t>Hampton Roads</a:t>
            </a:r>
          </a:p>
          <a:p>
            <a:r>
              <a:rPr lang="en-US" sz="1200" b="0" dirty="0"/>
              <a:t>CVN/PCU</a:t>
            </a:r>
          </a:p>
          <a:p>
            <a:r>
              <a:rPr lang="en-US" sz="1200" b="0" dirty="0"/>
              <a:t>NNSY</a:t>
            </a:r>
          </a:p>
          <a:p>
            <a:r>
              <a:rPr lang="en-US" sz="1200" b="0" dirty="0"/>
              <a:t>SSN/PCU</a:t>
            </a:r>
          </a:p>
          <a:p>
            <a:r>
              <a:rPr lang="en-US" sz="1200" b="0" dirty="0"/>
              <a:t>NR Field Offices (x2)</a:t>
            </a:r>
          </a:p>
          <a:p>
            <a:r>
              <a:rPr lang="en-US" sz="1200" b="0" dirty="0"/>
              <a:t>COMSUBFOR</a:t>
            </a:r>
          </a:p>
          <a:p>
            <a:r>
              <a:rPr lang="en-US" sz="1200" b="0" dirty="0"/>
              <a:t>CNAL</a:t>
            </a:r>
          </a:p>
        </p:txBody>
      </p:sp>
      <p:sp>
        <p:nvSpPr>
          <p:cNvPr id="39" name="TextBox 38"/>
          <p:cNvSpPr txBox="1"/>
          <p:nvPr/>
        </p:nvSpPr>
        <p:spPr>
          <a:xfrm>
            <a:off x="7042698" y="1399348"/>
            <a:ext cx="1973790" cy="861774"/>
          </a:xfrm>
          <a:prstGeom prst="rect">
            <a:avLst/>
          </a:prstGeom>
          <a:noFill/>
        </p:spPr>
        <p:txBody>
          <a:bodyPr wrap="square" rtlCol="0">
            <a:spAutoFit/>
          </a:bodyPr>
          <a:lstStyle/>
          <a:p>
            <a:r>
              <a:rPr lang="en-US" sz="1400" u="sng" dirty="0"/>
              <a:t>Portsmouth</a:t>
            </a:r>
          </a:p>
          <a:p>
            <a:r>
              <a:rPr lang="en-US" sz="1200" b="0" dirty="0"/>
              <a:t>NR Field Office</a:t>
            </a:r>
          </a:p>
          <a:p>
            <a:r>
              <a:rPr lang="en-US" sz="1200" b="0" dirty="0"/>
              <a:t>PNSY</a:t>
            </a:r>
          </a:p>
          <a:p>
            <a:r>
              <a:rPr lang="en-US" sz="1200" b="0" dirty="0"/>
              <a:t>SSN</a:t>
            </a:r>
          </a:p>
        </p:txBody>
      </p:sp>
      <p:sp>
        <p:nvSpPr>
          <p:cNvPr id="40" name="TextBox 39"/>
          <p:cNvSpPr txBox="1"/>
          <p:nvPr/>
        </p:nvSpPr>
        <p:spPr>
          <a:xfrm>
            <a:off x="7016743" y="2145606"/>
            <a:ext cx="1973790" cy="1046440"/>
          </a:xfrm>
          <a:prstGeom prst="rect">
            <a:avLst/>
          </a:prstGeom>
          <a:noFill/>
        </p:spPr>
        <p:txBody>
          <a:bodyPr wrap="square" rtlCol="0">
            <a:spAutoFit/>
          </a:bodyPr>
          <a:lstStyle/>
          <a:p>
            <a:r>
              <a:rPr lang="en-US" sz="1400" u="sng" dirty="0"/>
              <a:t>Groton</a:t>
            </a:r>
          </a:p>
          <a:p>
            <a:r>
              <a:rPr lang="en-US" sz="1200" b="0" dirty="0"/>
              <a:t>NSSF</a:t>
            </a:r>
          </a:p>
          <a:p>
            <a:r>
              <a:rPr lang="en-US" sz="1200" b="0" dirty="0"/>
              <a:t>SSN/PCU</a:t>
            </a:r>
          </a:p>
          <a:p>
            <a:r>
              <a:rPr lang="en-US" sz="1200" b="0" dirty="0"/>
              <a:t>NR Field Office</a:t>
            </a:r>
          </a:p>
          <a:p>
            <a:r>
              <a:rPr lang="en-US" sz="1200" b="0" dirty="0"/>
              <a:t>Historic Ship</a:t>
            </a:r>
          </a:p>
        </p:txBody>
      </p:sp>
      <p:sp>
        <p:nvSpPr>
          <p:cNvPr id="41" name="5-Point Star 40"/>
          <p:cNvSpPr/>
          <p:nvPr/>
        </p:nvSpPr>
        <p:spPr bwMode="auto">
          <a:xfrm>
            <a:off x="6482739" y="2841211"/>
            <a:ext cx="209992" cy="182847"/>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2" name="5-Point Star 41"/>
          <p:cNvSpPr/>
          <p:nvPr/>
        </p:nvSpPr>
        <p:spPr bwMode="auto">
          <a:xfrm>
            <a:off x="6707292" y="2490996"/>
            <a:ext cx="278578" cy="228326"/>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3" name="5-Point Star 42"/>
          <p:cNvSpPr/>
          <p:nvPr/>
        </p:nvSpPr>
        <p:spPr bwMode="auto">
          <a:xfrm>
            <a:off x="7263865" y="2293801"/>
            <a:ext cx="209993" cy="181795"/>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4" name="5-Point Star 43"/>
          <p:cNvSpPr/>
          <p:nvPr/>
        </p:nvSpPr>
        <p:spPr bwMode="auto">
          <a:xfrm>
            <a:off x="6804247" y="3078591"/>
            <a:ext cx="209992" cy="182847"/>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5" name="5-Point Star 44"/>
          <p:cNvSpPr/>
          <p:nvPr/>
        </p:nvSpPr>
        <p:spPr bwMode="auto">
          <a:xfrm>
            <a:off x="6441863" y="4204806"/>
            <a:ext cx="349769" cy="346514"/>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6" name="5-Point Star 45"/>
          <p:cNvSpPr/>
          <p:nvPr/>
        </p:nvSpPr>
        <p:spPr bwMode="auto">
          <a:xfrm>
            <a:off x="5509929" y="3525204"/>
            <a:ext cx="209992" cy="182847"/>
          </a:xfrm>
          <a:prstGeom prst="star5">
            <a:avLst/>
          </a:prstGeom>
          <a:solidFill>
            <a:srgbClr val="FFFF66"/>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chemeClr val="tx1"/>
              </a:solidFill>
              <a:effectLst/>
              <a:latin typeface="Arial" charset="0"/>
              <a:cs typeface="Times New Roman" pitchFamily="18" charset="0"/>
            </a:endParaRPr>
          </a:p>
        </p:txBody>
      </p:sp>
      <p:sp>
        <p:nvSpPr>
          <p:cNvPr id="47" name="TextBox 46"/>
          <p:cNvSpPr txBox="1"/>
          <p:nvPr/>
        </p:nvSpPr>
        <p:spPr>
          <a:xfrm>
            <a:off x="4206607" y="3655209"/>
            <a:ext cx="2110885" cy="492443"/>
          </a:xfrm>
          <a:prstGeom prst="rect">
            <a:avLst/>
          </a:prstGeom>
          <a:noFill/>
        </p:spPr>
        <p:txBody>
          <a:bodyPr wrap="square" rtlCol="0">
            <a:spAutoFit/>
          </a:bodyPr>
          <a:lstStyle/>
          <a:p>
            <a:r>
              <a:rPr lang="en-US" sz="1400" u="sng" dirty="0"/>
              <a:t>Millington</a:t>
            </a:r>
          </a:p>
          <a:p>
            <a:r>
              <a:rPr lang="en-US" sz="1200" b="0" dirty="0"/>
              <a:t>Naval Personnel Command</a:t>
            </a:r>
          </a:p>
        </p:txBody>
      </p:sp>
      <p:sp>
        <p:nvSpPr>
          <p:cNvPr id="48" name="TextBox 47"/>
          <p:cNvSpPr txBox="1"/>
          <p:nvPr/>
        </p:nvSpPr>
        <p:spPr>
          <a:xfrm>
            <a:off x="2939074" y="1215435"/>
            <a:ext cx="2110885" cy="677108"/>
          </a:xfrm>
          <a:prstGeom prst="rect">
            <a:avLst/>
          </a:prstGeom>
          <a:noFill/>
        </p:spPr>
        <p:txBody>
          <a:bodyPr wrap="square" rtlCol="0">
            <a:spAutoFit/>
          </a:bodyPr>
          <a:lstStyle/>
          <a:p>
            <a:r>
              <a:rPr lang="en-US" sz="1400" u="sng" dirty="0"/>
              <a:t>District of Columbia</a:t>
            </a:r>
          </a:p>
          <a:p>
            <a:r>
              <a:rPr lang="en-US" sz="1200" b="0" dirty="0"/>
              <a:t>NR Headquarters</a:t>
            </a:r>
          </a:p>
          <a:p>
            <a:r>
              <a:rPr lang="en-US" sz="1200" b="0" dirty="0"/>
              <a:t>Chief of Naval Personnel</a:t>
            </a:r>
          </a:p>
        </p:txBody>
      </p:sp>
    </p:spTree>
    <p:extLst>
      <p:ext uri="{BB962C8B-B14F-4D97-AF65-F5344CB8AC3E}">
        <p14:creationId xmlns:p14="http://schemas.microsoft.com/office/powerpoint/2010/main" val="405629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Table 33"/>
          <p:cNvGraphicFramePr>
            <a:graphicFrameLocks noGrp="1"/>
          </p:cNvGraphicFramePr>
          <p:nvPr>
            <p:extLst>
              <p:ext uri="{D42A27DB-BD31-4B8C-83A1-F6EECF244321}">
                <p14:modId xmlns:p14="http://schemas.microsoft.com/office/powerpoint/2010/main" val="374237586"/>
              </p:ext>
            </p:extLst>
          </p:nvPr>
        </p:nvGraphicFramePr>
        <p:xfrm>
          <a:off x="873125" y="1521345"/>
          <a:ext cx="3073400" cy="4766015"/>
        </p:xfrm>
        <a:graphic>
          <a:graphicData uri="http://schemas.openxmlformats.org/drawingml/2006/table">
            <a:tbl>
              <a:tblPr firstRow="1" bandRow="1">
                <a:tableStyleId>{5940675A-B579-460E-94D1-54222C63F5DA}</a:tableStyleId>
              </a:tblPr>
              <a:tblGrid>
                <a:gridCol w="3073400">
                  <a:extLst>
                    <a:ext uri="{9D8B030D-6E8A-4147-A177-3AD203B41FA5}">
                      <a16:colId xmlns:a16="http://schemas.microsoft.com/office/drawing/2014/main" val="20000"/>
                    </a:ext>
                  </a:extLst>
                </a:gridCol>
              </a:tblGrid>
              <a:tr h="375165">
                <a:tc>
                  <a:txBody>
                    <a:bodyPr/>
                    <a:lstStyle/>
                    <a:p>
                      <a:pPr algn="ctr"/>
                      <a:r>
                        <a:rPr lang="en-US" sz="1800" b="1" dirty="0"/>
                        <a:t>Assignments</a:t>
                      </a:r>
                    </a:p>
                  </a:txBody>
                  <a:tcPr marL="91462" marR="91462" marT="45721" marB="45721" anchor="ctr"/>
                </a:tc>
                <a:extLst>
                  <a:ext uri="{0D108BD9-81ED-4DB2-BD59-A6C34878D82A}">
                    <a16:rowId xmlns:a16="http://schemas.microsoft.com/office/drawing/2014/main" val="10000"/>
                  </a:ext>
                </a:extLst>
              </a:tr>
              <a:tr h="403850">
                <a:tc>
                  <a:txBody>
                    <a:bodyPr/>
                    <a:lstStyle/>
                    <a:p>
                      <a:pPr algn="ctr"/>
                      <a:r>
                        <a:rPr lang="en-US" sz="1200" b="1">
                          <a:solidFill>
                            <a:schemeClr val="tx1"/>
                          </a:solidFill>
                        </a:rPr>
                        <a:t>Maintenance Facility Command</a:t>
                      </a: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1"/>
                  </a:ext>
                </a:extLst>
              </a:tr>
              <a:tr h="403850">
                <a:tc>
                  <a:txBody>
                    <a:bodyPr/>
                    <a:lstStyle/>
                    <a:p>
                      <a:pPr algn="ctr"/>
                      <a:r>
                        <a:rPr lang="en-US" sz="1200" b="1">
                          <a:solidFill>
                            <a:schemeClr val="tx1"/>
                          </a:solidFill>
                        </a:rPr>
                        <a:t>DEPUTY SY CMDR</a:t>
                      </a: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2"/>
                  </a:ext>
                </a:extLst>
              </a:tr>
              <a:tr h="403850">
                <a:tc>
                  <a:txBody>
                    <a:bodyPr/>
                    <a:lstStyle/>
                    <a:p>
                      <a:pPr algn="ctr"/>
                      <a:r>
                        <a:rPr lang="en-US" sz="1200" b="1">
                          <a:solidFill>
                            <a:srgbClr val="FF0000"/>
                          </a:solidFill>
                        </a:rPr>
                        <a:t>CVN CHIEF ENGINEER</a:t>
                      </a:r>
                      <a:endParaRPr lang="en-US" sz="1200" b="1" dirty="0">
                        <a:solidFill>
                          <a:srgbClr val="FF0000"/>
                        </a:solidFill>
                      </a:endParaRPr>
                    </a:p>
                  </a:txBody>
                  <a:tcPr marL="91462" marR="91462" marT="45721" marB="45721" anchor="ctr"/>
                </a:tc>
                <a:extLst>
                  <a:ext uri="{0D108BD9-81ED-4DB2-BD59-A6C34878D82A}">
                    <a16:rowId xmlns:a16="http://schemas.microsoft.com/office/drawing/2014/main" val="10003"/>
                  </a:ext>
                </a:extLst>
              </a:tr>
              <a:tr h="486699">
                <a:tc>
                  <a:txBody>
                    <a:bodyPr/>
                    <a:lstStyle/>
                    <a:p>
                      <a:pPr algn="ctr"/>
                      <a:r>
                        <a:rPr lang="en-US" sz="1100" b="1">
                          <a:solidFill>
                            <a:schemeClr val="tx1"/>
                          </a:solidFill>
                        </a:rPr>
                        <a:t>MAJOR PMA,</a:t>
                      </a:r>
                      <a:r>
                        <a:rPr lang="en-US" sz="1100" b="1" baseline="0">
                          <a:solidFill>
                            <a:schemeClr val="tx1"/>
                          </a:solidFill>
                        </a:rPr>
                        <a:t> OCM, IMA XO, SUB Base XO, </a:t>
                      </a:r>
                    </a:p>
                    <a:p>
                      <a:pPr algn="ctr"/>
                      <a:r>
                        <a:rPr lang="en-US" sz="1100" b="1" baseline="0"/>
                        <a:t>NFAS DIRECTOR</a:t>
                      </a:r>
                      <a:endParaRPr lang="en-US" sz="1100" b="1" baseline="0" dirty="0">
                        <a:solidFill>
                          <a:schemeClr val="tx1"/>
                        </a:solidFill>
                      </a:endParaRPr>
                    </a:p>
                  </a:txBody>
                  <a:tcPr marL="91462" marR="91462" marT="45721" marB="45721" anchor="ctr"/>
                </a:tc>
                <a:extLst>
                  <a:ext uri="{0D108BD9-81ED-4DB2-BD59-A6C34878D82A}">
                    <a16:rowId xmlns:a16="http://schemas.microsoft.com/office/drawing/2014/main" val="10004"/>
                  </a:ext>
                </a:extLst>
              </a:tr>
              <a:tr h="656539">
                <a:tc>
                  <a:txBody>
                    <a:bodyPr/>
                    <a:lstStyle/>
                    <a:p>
                      <a:pPr algn="ctr"/>
                      <a:r>
                        <a:rPr lang="en-US" sz="1100" b="1" dirty="0">
                          <a:solidFill>
                            <a:schemeClr val="tx1"/>
                          </a:solidFill>
                        </a:rPr>
                        <a:t>PMA,</a:t>
                      </a:r>
                      <a:r>
                        <a:rPr lang="en-US" sz="1100" b="1" baseline="0" dirty="0"/>
                        <a:t> TYCOM STAFF, IMA PA, MISC REPAIR, FORCE RADCON ASST </a:t>
                      </a:r>
                      <a:endParaRPr lang="en-US" sz="1100" b="1" dirty="0"/>
                    </a:p>
                  </a:txBody>
                  <a:tcPr marL="91462" marR="91462" marT="45721" marB="45721" anchor="ctr"/>
                </a:tc>
                <a:extLst>
                  <a:ext uri="{0D108BD9-81ED-4DB2-BD59-A6C34878D82A}">
                    <a16:rowId xmlns:a16="http://schemas.microsoft.com/office/drawing/2014/main" val="10005"/>
                  </a:ext>
                </a:extLst>
              </a:tr>
              <a:tr h="403850">
                <a:tc>
                  <a:txBody>
                    <a:bodyPr/>
                    <a:lstStyle/>
                    <a:p>
                      <a:pPr algn="ctr"/>
                      <a:r>
                        <a:rPr lang="en-US" sz="1200" b="1" dirty="0">
                          <a:solidFill>
                            <a:srgbClr val="FF0000"/>
                          </a:solidFill>
                        </a:rPr>
                        <a:t>CVN/AS PRINCIPAL ASSISTANT</a:t>
                      </a:r>
                    </a:p>
                    <a:p>
                      <a:pPr algn="ctr"/>
                      <a:r>
                        <a:rPr lang="en-US" sz="1100" b="1" dirty="0">
                          <a:solidFill>
                            <a:schemeClr val="tx1"/>
                          </a:solidFill>
                        </a:rPr>
                        <a:t>(</a:t>
                      </a:r>
                      <a:r>
                        <a:rPr lang="en-US" sz="1100" b="1" kern="1200" dirty="0">
                          <a:solidFill>
                            <a:schemeClr val="tx1"/>
                          </a:solidFill>
                          <a:latin typeface="+mn-lt"/>
                          <a:ea typeface="+mn-ea"/>
                          <a:cs typeface="+mn-cs"/>
                        </a:rPr>
                        <a:t>CRA,RMA/REA,RMO,SMM, ELECTRO, PMA, RCO)</a:t>
                      </a:r>
                    </a:p>
                  </a:txBody>
                  <a:tcPr marL="91462" marR="91462" marT="45721" marB="45721" anchor="ctr"/>
                </a:tc>
                <a:extLst>
                  <a:ext uri="{0D108BD9-81ED-4DB2-BD59-A6C34878D82A}">
                    <a16:rowId xmlns:a16="http://schemas.microsoft.com/office/drawing/2014/main" val="10006"/>
                  </a:ext>
                </a:extLst>
              </a:tr>
              <a:tr h="656539">
                <a:tc>
                  <a:txBody>
                    <a:bodyPr/>
                    <a:lstStyle/>
                    <a:p>
                      <a:pPr algn="ctr"/>
                      <a:r>
                        <a:rPr lang="en-US" sz="1100" b="1" dirty="0">
                          <a:solidFill>
                            <a:schemeClr val="tx1"/>
                          </a:solidFill>
                        </a:rPr>
                        <a:t>IMA DIVO</a:t>
                      </a:r>
                      <a:r>
                        <a:rPr lang="en-US" sz="1100" b="1" baseline="0" dirty="0">
                          <a:solidFill>
                            <a:schemeClr val="tx1"/>
                          </a:solidFill>
                        </a:rPr>
                        <a:t>, TYCOM, SY PROJ SUPT, </a:t>
                      </a:r>
                      <a:r>
                        <a:rPr lang="en-US" sz="1100" b="1" i="0" u="none" baseline="0" dirty="0">
                          <a:solidFill>
                            <a:schemeClr val="tx1"/>
                          </a:solidFill>
                        </a:rPr>
                        <a:t>DRYDOCK XO</a:t>
                      </a:r>
                      <a:r>
                        <a:rPr lang="en-US" sz="1100" b="1" i="0" baseline="0" dirty="0">
                          <a:solidFill>
                            <a:schemeClr val="tx1"/>
                          </a:solidFill>
                        </a:rPr>
                        <a:t>, </a:t>
                      </a:r>
                      <a:r>
                        <a:rPr lang="en-US" sz="1100" b="1" baseline="0" dirty="0">
                          <a:solidFill>
                            <a:schemeClr val="tx1"/>
                          </a:solidFill>
                        </a:rPr>
                        <a:t>PCU/SOC,  NPC</a:t>
                      </a:r>
                      <a:endParaRPr lang="en-US" sz="1100" b="1" dirty="0"/>
                    </a:p>
                  </a:txBody>
                  <a:tcPr marL="91462" marR="91462" marT="45721" marB="45721" anchor="ctr"/>
                </a:tc>
                <a:extLst>
                  <a:ext uri="{0D108BD9-81ED-4DB2-BD59-A6C34878D82A}">
                    <a16:rowId xmlns:a16="http://schemas.microsoft.com/office/drawing/2014/main" val="10007"/>
                  </a:ext>
                </a:extLst>
              </a:tr>
              <a:tr h="403850">
                <a:tc>
                  <a:txBody>
                    <a:bodyPr/>
                    <a:lstStyle/>
                    <a:p>
                      <a:pPr algn="ctr"/>
                      <a:r>
                        <a:rPr lang="en-US" sz="1200" b="1" dirty="0">
                          <a:solidFill>
                            <a:srgbClr val="FF0000"/>
                          </a:solidFill>
                        </a:rPr>
                        <a:t>CVN TA</a:t>
                      </a:r>
                      <a:r>
                        <a:rPr lang="en-US" sz="1200" b="1" dirty="0">
                          <a:solidFill>
                            <a:schemeClr val="tx1"/>
                          </a:solidFill>
                        </a:rPr>
                        <a:t>, TENDER, S</a:t>
                      </a:r>
                      <a:r>
                        <a:rPr lang="en-US" sz="1200" b="1" baseline="0" dirty="0">
                          <a:solidFill>
                            <a:schemeClr val="tx1"/>
                          </a:solidFill>
                        </a:rPr>
                        <a:t>SN PCU, Submarine Overhaul Coord</a:t>
                      </a: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8"/>
                  </a:ext>
                </a:extLst>
              </a:tr>
              <a:tr h="312719">
                <a:tc>
                  <a:txBody>
                    <a:bodyPr/>
                    <a:lstStyle/>
                    <a:p>
                      <a:pPr algn="ctr"/>
                      <a:r>
                        <a:rPr lang="en-US" sz="1200" b="1" dirty="0">
                          <a:solidFill>
                            <a:srgbClr val="FF0000"/>
                          </a:solidFill>
                        </a:rPr>
                        <a:t>CVN TA,</a:t>
                      </a:r>
                      <a:r>
                        <a:rPr lang="en-US" sz="1200" b="1" baseline="0" dirty="0">
                          <a:solidFill>
                            <a:schemeClr val="tx1"/>
                          </a:solidFill>
                        </a:rPr>
                        <a:t> TENDER, NPTU ASE</a:t>
                      </a: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4294967295"/>
          </p:nvPr>
        </p:nvSpPr>
        <p:spPr/>
        <p:txBody>
          <a:bodyPr/>
          <a:lstStyle/>
          <a:p>
            <a:pPr>
              <a:defRPr/>
            </a:pPr>
            <a:fld id="{B8008707-276C-42C0-9598-8AA992A07AF6}" type="slidenum">
              <a:rPr lang="en-US" smtClean="0"/>
              <a:pPr>
                <a:defRPr/>
              </a:pPr>
              <a:t>5</a:t>
            </a:fld>
            <a:endParaRPr lang="en-US" dirty="0"/>
          </a:p>
        </p:txBody>
      </p:sp>
      <p:grpSp>
        <p:nvGrpSpPr>
          <p:cNvPr id="70684" name="Group 31"/>
          <p:cNvGrpSpPr>
            <a:grpSpLocks/>
          </p:cNvGrpSpPr>
          <p:nvPr/>
        </p:nvGrpSpPr>
        <p:grpSpPr bwMode="auto">
          <a:xfrm>
            <a:off x="89781" y="1239898"/>
            <a:ext cx="7698550" cy="5054861"/>
            <a:chOff x="89820" y="1598282"/>
            <a:chExt cx="7698413" cy="4961190"/>
          </a:xfrm>
        </p:grpSpPr>
        <p:grpSp>
          <p:nvGrpSpPr>
            <p:cNvPr id="70689" name="Group 30"/>
            <p:cNvGrpSpPr>
              <a:grpSpLocks/>
            </p:cNvGrpSpPr>
            <p:nvPr/>
          </p:nvGrpSpPr>
          <p:grpSpPr bwMode="auto">
            <a:xfrm>
              <a:off x="89820" y="2251577"/>
              <a:ext cx="7698413" cy="4307895"/>
              <a:chOff x="89820" y="2251577"/>
              <a:chExt cx="7698413" cy="4307895"/>
            </a:xfrm>
          </p:grpSpPr>
          <p:grpSp>
            <p:nvGrpSpPr>
              <p:cNvPr id="70691" name="Group 38"/>
              <p:cNvGrpSpPr>
                <a:grpSpLocks/>
              </p:cNvGrpSpPr>
              <p:nvPr/>
            </p:nvGrpSpPr>
            <p:grpSpPr bwMode="auto">
              <a:xfrm>
                <a:off x="89820" y="2895968"/>
                <a:ext cx="813975" cy="3663504"/>
                <a:chOff x="472431" y="2988262"/>
                <a:chExt cx="813745" cy="3566917"/>
              </a:xfrm>
            </p:grpSpPr>
            <p:sp>
              <p:nvSpPr>
                <p:cNvPr id="70707" name="TextBox 18"/>
                <p:cNvSpPr txBox="1">
                  <a:spLocks noChangeArrowheads="1"/>
                </p:cNvSpPr>
                <p:nvPr/>
              </p:nvSpPr>
              <p:spPr bwMode="auto">
                <a:xfrm>
                  <a:off x="571893" y="6261069"/>
                  <a:ext cx="700558"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0 YCS</a:t>
                  </a:r>
                </a:p>
              </p:txBody>
            </p:sp>
            <p:sp>
              <p:nvSpPr>
                <p:cNvPr id="70708" name="TextBox 19"/>
                <p:cNvSpPr txBox="1">
                  <a:spLocks noChangeArrowheads="1"/>
                </p:cNvSpPr>
                <p:nvPr/>
              </p:nvSpPr>
              <p:spPr bwMode="auto">
                <a:xfrm>
                  <a:off x="581751" y="5953709"/>
                  <a:ext cx="70076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3 YCS</a:t>
                  </a:r>
                </a:p>
              </p:txBody>
            </p:sp>
            <p:sp>
              <p:nvSpPr>
                <p:cNvPr id="70709" name="TextBox 20"/>
                <p:cNvSpPr txBox="1">
                  <a:spLocks noChangeArrowheads="1"/>
                </p:cNvSpPr>
                <p:nvPr/>
              </p:nvSpPr>
              <p:spPr bwMode="auto">
                <a:xfrm>
                  <a:off x="581856" y="5518139"/>
                  <a:ext cx="700558"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5 YCS</a:t>
                  </a:r>
                </a:p>
              </p:txBody>
            </p:sp>
            <p:sp>
              <p:nvSpPr>
                <p:cNvPr id="70710" name="TextBox 21"/>
                <p:cNvSpPr txBox="1">
                  <a:spLocks noChangeArrowheads="1"/>
                </p:cNvSpPr>
                <p:nvPr/>
              </p:nvSpPr>
              <p:spPr bwMode="auto">
                <a:xfrm>
                  <a:off x="571787" y="4879481"/>
                  <a:ext cx="700558"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8 YCS</a:t>
                  </a:r>
                </a:p>
              </p:txBody>
            </p:sp>
            <p:sp>
              <p:nvSpPr>
                <p:cNvPr id="70711" name="TextBox 22"/>
                <p:cNvSpPr txBox="1">
                  <a:spLocks noChangeArrowheads="1"/>
                </p:cNvSpPr>
                <p:nvPr/>
              </p:nvSpPr>
              <p:spPr bwMode="auto">
                <a:xfrm>
                  <a:off x="496133" y="4446241"/>
                  <a:ext cx="790043"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11 YCS</a:t>
                  </a:r>
                </a:p>
              </p:txBody>
            </p:sp>
            <p:sp>
              <p:nvSpPr>
                <p:cNvPr id="70712" name="TextBox 23"/>
                <p:cNvSpPr txBox="1">
                  <a:spLocks noChangeArrowheads="1"/>
                </p:cNvSpPr>
                <p:nvPr/>
              </p:nvSpPr>
              <p:spPr bwMode="auto">
                <a:xfrm>
                  <a:off x="472431" y="3833947"/>
                  <a:ext cx="799914"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14 YCS</a:t>
                  </a:r>
                </a:p>
              </p:txBody>
            </p:sp>
            <p:sp>
              <p:nvSpPr>
                <p:cNvPr id="70713" name="TextBox 24"/>
                <p:cNvSpPr txBox="1">
                  <a:spLocks noChangeArrowheads="1"/>
                </p:cNvSpPr>
                <p:nvPr/>
              </p:nvSpPr>
              <p:spPr bwMode="auto">
                <a:xfrm>
                  <a:off x="480344" y="3364931"/>
                  <a:ext cx="799914"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17 YCS</a:t>
                  </a:r>
                </a:p>
              </p:txBody>
            </p:sp>
            <p:sp>
              <p:nvSpPr>
                <p:cNvPr id="70714" name="TextBox 25"/>
                <p:cNvSpPr txBox="1">
                  <a:spLocks noChangeArrowheads="1"/>
                </p:cNvSpPr>
                <p:nvPr/>
              </p:nvSpPr>
              <p:spPr bwMode="auto">
                <a:xfrm>
                  <a:off x="480344" y="2988262"/>
                  <a:ext cx="799914"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20 YCS</a:t>
                  </a:r>
                </a:p>
              </p:txBody>
            </p:sp>
          </p:grpSp>
          <p:grpSp>
            <p:nvGrpSpPr>
              <p:cNvPr id="70692" name="Group 39"/>
              <p:cNvGrpSpPr>
                <a:grpSpLocks/>
              </p:cNvGrpSpPr>
              <p:nvPr/>
            </p:nvGrpSpPr>
            <p:grpSpPr bwMode="auto">
              <a:xfrm>
                <a:off x="3915963" y="2894365"/>
                <a:ext cx="682626" cy="3535228"/>
                <a:chOff x="7296267" y="3097768"/>
                <a:chExt cx="683200" cy="3331602"/>
              </a:xfrm>
            </p:grpSpPr>
            <p:sp>
              <p:nvSpPr>
                <p:cNvPr id="70701" name="TextBox 26"/>
                <p:cNvSpPr txBox="1">
                  <a:spLocks noChangeArrowheads="1"/>
                </p:cNvSpPr>
                <p:nvPr/>
              </p:nvSpPr>
              <p:spPr bwMode="auto">
                <a:xfrm>
                  <a:off x="7350595" y="6121593"/>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ENS</a:t>
                  </a:r>
                </a:p>
              </p:txBody>
            </p:sp>
            <p:sp>
              <p:nvSpPr>
                <p:cNvPr id="70702" name="TextBox 27"/>
                <p:cNvSpPr txBox="1">
                  <a:spLocks noChangeArrowheads="1"/>
                </p:cNvSpPr>
                <p:nvPr/>
              </p:nvSpPr>
              <p:spPr bwMode="auto">
                <a:xfrm>
                  <a:off x="7433405" y="5215189"/>
                  <a:ext cx="389337"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LT</a:t>
                  </a:r>
                </a:p>
              </p:txBody>
            </p:sp>
            <p:sp>
              <p:nvSpPr>
                <p:cNvPr id="70703" name="TextBox 28"/>
                <p:cNvSpPr txBox="1">
                  <a:spLocks noChangeArrowheads="1"/>
                </p:cNvSpPr>
                <p:nvPr/>
              </p:nvSpPr>
              <p:spPr bwMode="auto">
                <a:xfrm>
                  <a:off x="7320715" y="5760687"/>
                  <a:ext cx="62818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LTJG</a:t>
                  </a:r>
                </a:p>
              </p:txBody>
            </p:sp>
            <p:sp>
              <p:nvSpPr>
                <p:cNvPr id="70704" name="TextBox 29"/>
                <p:cNvSpPr txBox="1">
                  <a:spLocks noChangeArrowheads="1"/>
                </p:cNvSpPr>
                <p:nvPr/>
              </p:nvSpPr>
              <p:spPr bwMode="auto">
                <a:xfrm>
                  <a:off x="7296267" y="4731304"/>
                  <a:ext cx="683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LCDR</a:t>
                  </a:r>
                </a:p>
              </p:txBody>
            </p:sp>
            <p:sp>
              <p:nvSpPr>
                <p:cNvPr id="70705" name="TextBox 30"/>
                <p:cNvSpPr txBox="1">
                  <a:spLocks noChangeArrowheads="1"/>
                </p:cNvSpPr>
                <p:nvPr/>
              </p:nvSpPr>
              <p:spPr bwMode="auto">
                <a:xfrm>
                  <a:off x="7350595" y="3688093"/>
                  <a:ext cx="574196"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CDR</a:t>
                  </a:r>
                </a:p>
              </p:txBody>
            </p:sp>
            <p:sp>
              <p:nvSpPr>
                <p:cNvPr id="70706" name="TextBox 31"/>
                <p:cNvSpPr txBox="1">
                  <a:spLocks noChangeArrowheads="1"/>
                </p:cNvSpPr>
                <p:nvPr/>
              </p:nvSpPr>
              <p:spPr bwMode="auto">
                <a:xfrm>
                  <a:off x="7304653" y="3097768"/>
                  <a:ext cx="6735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CAPT</a:t>
                  </a:r>
                </a:p>
              </p:txBody>
            </p:sp>
          </p:grpSp>
          <p:grpSp>
            <p:nvGrpSpPr>
              <p:cNvPr id="70693" name="Group 29"/>
              <p:cNvGrpSpPr>
                <a:grpSpLocks/>
              </p:cNvGrpSpPr>
              <p:nvPr/>
            </p:nvGrpSpPr>
            <p:grpSpPr bwMode="auto">
              <a:xfrm>
                <a:off x="4597358" y="2251577"/>
                <a:ext cx="3190875" cy="4136099"/>
                <a:chOff x="4597358" y="2251577"/>
                <a:chExt cx="3190875" cy="4136099"/>
              </a:xfrm>
            </p:grpSpPr>
            <p:sp>
              <p:nvSpPr>
                <p:cNvPr id="70694" name="TextBox 40"/>
                <p:cNvSpPr txBox="1">
                  <a:spLocks noChangeArrowheads="1"/>
                </p:cNvSpPr>
                <p:nvPr/>
              </p:nvSpPr>
              <p:spPr bwMode="auto">
                <a:xfrm>
                  <a:off x="4604156" y="6079702"/>
                  <a:ext cx="3179763" cy="307974"/>
                </a:xfrm>
                <a:prstGeom prst="rect">
                  <a:avLst/>
                </a:prstGeom>
                <a:solidFill>
                  <a:srgbClr val="FFFF0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1st Tour for most LDOs: CVN TA*</a:t>
                  </a:r>
                </a:p>
              </p:txBody>
            </p:sp>
            <p:sp>
              <p:nvSpPr>
                <p:cNvPr id="70695" name="TextBox 41"/>
                <p:cNvSpPr txBox="1">
                  <a:spLocks noChangeArrowheads="1"/>
                </p:cNvSpPr>
                <p:nvPr/>
              </p:nvSpPr>
              <p:spPr bwMode="auto">
                <a:xfrm>
                  <a:off x="4606882" y="5687800"/>
                  <a:ext cx="3177037" cy="302074"/>
                </a:xfrm>
                <a:prstGeom prst="rect">
                  <a:avLst/>
                </a:prstGeom>
                <a:solidFill>
                  <a:srgbClr val="00FFFF"/>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2nd Tour: Repair/Maintenance</a:t>
                  </a:r>
                </a:p>
              </p:txBody>
            </p:sp>
            <p:sp>
              <p:nvSpPr>
                <p:cNvPr id="70696" name="TextBox 42"/>
                <p:cNvSpPr txBox="1">
                  <a:spLocks noChangeArrowheads="1"/>
                </p:cNvSpPr>
                <p:nvPr/>
              </p:nvSpPr>
              <p:spPr bwMode="auto">
                <a:xfrm>
                  <a:off x="4604949" y="4613272"/>
                  <a:ext cx="3178970" cy="307974"/>
                </a:xfrm>
                <a:prstGeom prst="rect">
                  <a:avLst/>
                </a:prstGeom>
                <a:solidFill>
                  <a:srgbClr val="CCFF99"/>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4th Tour: CVN/AS PA*</a:t>
                  </a:r>
                </a:p>
              </p:txBody>
            </p:sp>
            <p:sp>
              <p:nvSpPr>
                <p:cNvPr id="70697" name="TextBox 43"/>
                <p:cNvSpPr txBox="1">
                  <a:spLocks noChangeArrowheads="1"/>
                </p:cNvSpPr>
                <p:nvPr/>
              </p:nvSpPr>
              <p:spPr bwMode="auto">
                <a:xfrm>
                  <a:off x="4597358" y="3650401"/>
                  <a:ext cx="3189287" cy="738187"/>
                </a:xfrm>
                <a:prstGeom prst="rect">
                  <a:avLst/>
                </a:prstGeom>
                <a:solidFill>
                  <a:srgbClr val="CF9FFF"/>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Senior LCDRs/junior CDRs have opportunity for PMA or equivalent maintenance leadership positions</a:t>
                  </a:r>
                </a:p>
              </p:txBody>
            </p:sp>
            <p:sp>
              <p:nvSpPr>
                <p:cNvPr id="70698" name="TextBox 44"/>
                <p:cNvSpPr txBox="1">
                  <a:spLocks noChangeArrowheads="1"/>
                </p:cNvSpPr>
                <p:nvPr/>
              </p:nvSpPr>
              <p:spPr bwMode="auto">
                <a:xfrm>
                  <a:off x="4597358" y="3086726"/>
                  <a:ext cx="3186561" cy="306388"/>
                </a:xfrm>
                <a:prstGeom prst="rect">
                  <a:avLst/>
                </a:prstGeom>
                <a:solidFill>
                  <a:srgbClr val="FFC00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Pinnacle Position: CVN CHENG</a:t>
                  </a:r>
                </a:p>
              </p:txBody>
            </p:sp>
            <p:sp>
              <p:nvSpPr>
                <p:cNvPr id="70699" name="TextBox 32"/>
                <p:cNvSpPr txBox="1">
                  <a:spLocks noChangeArrowheads="1"/>
                </p:cNvSpPr>
                <p:nvPr/>
              </p:nvSpPr>
              <p:spPr bwMode="auto">
                <a:xfrm>
                  <a:off x="4605744" y="5145931"/>
                  <a:ext cx="3178175" cy="307974"/>
                </a:xfrm>
                <a:prstGeom prst="rect">
                  <a:avLst/>
                </a:prstGeom>
                <a:solidFill>
                  <a:srgbClr val="FF7C8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3rd Tour: Elective Tour</a:t>
                  </a:r>
                </a:p>
              </p:txBody>
            </p:sp>
            <p:sp>
              <p:nvSpPr>
                <p:cNvPr id="70700" name="TextBox 44"/>
                <p:cNvSpPr txBox="1">
                  <a:spLocks noChangeArrowheads="1"/>
                </p:cNvSpPr>
                <p:nvPr/>
              </p:nvSpPr>
              <p:spPr bwMode="auto">
                <a:xfrm>
                  <a:off x="4597358" y="2251577"/>
                  <a:ext cx="3190875" cy="331716"/>
                </a:xfrm>
                <a:prstGeom prst="rect">
                  <a:avLst/>
                </a:prstGeom>
                <a:solidFill>
                  <a:srgbClr val="FF00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Major Command</a:t>
                  </a:r>
                </a:p>
              </p:txBody>
            </p:sp>
          </p:grpSp>
        </p:grpSp>
        <p:sp>
          <p:nvSpPr>
            <p:cNvPr id="70690" name="TextBox 27"/>
            <p:cNvSpPr txBox="1">
              <a:spLocks noChangeArrowheads="1"/>
            </p:cNvSpPr>
            <p:nvPr/>
          </p:nvSpPr>
          <p:spPr bwMode="auto">
            <a:xfrm>
              <a:off x="1171573" y="1598282"/>
              <a:ext cx="2476500" cy="332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600" dirty="0">
                  <a:solidFill>
                    <a:srgbClr val="000000"/>
                  </a:solidFill>
                </a:rPr>
                <a:t>36 Month Tour Lengths</a:t>
              </a:r>
            </a:p>
          </p:txBody>
        </p:sp>
      </p:grpSp>
      <p:sp>
        <p:nvSpPr>
          <p:cNvPr id="70685" name="TextBox 25"/>
          <p:cNvSpPr txBox="1">
            <a:spLocks noChangeArrowheads="1"/>
          </p:cNvSpPr>
          <p:nvPr/>
        </p:nvSpPr>
        <p:spPr bwMode="auto">
          <a:xfrm>
            <a:off x="108580" y="2168192"/>
            <a:ext cx="8001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23 YCS</a:t>
            </a:r>
          </a:p>
        </p:txBody>
      </p:sp>
      <p:sp>
        <p:nvSpPr>
          <p:cNvPr id="70686" name="TextBox 44"/>
          <p:cNvSpPr txBox="1">
            <a:spLocks noChangeArrowheads="1"/>
          </p:cNvSpPr>
          <p:nvPr/>
        </p:nvSpPr>
        <p:spPr bwMode="auto">
          <a:xfrm>
            <a:off x="4597457" y="2341791"/>
            <a:ext cx="3190875" cy="307975"/>
          </a:xfrm>
          <a:prstGeom prst="rect">
            <a:avLst/>
          </a:prstGeom>
          <a:solidFill>
            <a:srgbClr val="619C34"/>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Maintenance Leadership</a:t>
            </a:r>
          </a:p>
        </p:txBody>
      </p:sp>
      <p:sp>
        <p:nvSpPr>
          <p:cNvPr id="70687" name="TextBox 1"/>
          <p:cNvSpPr txBox="1">
            <a:spLocks noChangeArrowheads="1"/>
          </p:cNvSpPr>
          <p:nvPr/>
        </p:nvSpPr>
        <p:spPr bwMode="auto">
          <a:xfrm>
            <a:off x="7993065" y="4625602"/>
            <a:ext cx="962024" cy="1169551"/>
          </a:xfrm>
          <a:prstGeom prst="rect">
            <a:avLst/>
          </a:prstGeom>
          <a:solidFill>
            <a:srgbClr val="FF990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t>Must </a:t>
            </a:r>
          </a:p>
          <a:p>
            <a:pPr algn="ctr" eaLnBrk="1" hangingPunct="1">
              <a:spcBef>
                <a:spcPct val="0"/>
              </a:spcBef>
              <a:buClrTx/>
              <a:buSzTx/>
              <a:buFontTx/>
              <a:buNone/>
            </a:pPr>
            <a:r>
              <a:rPr lang="en-US" altLang="en-US" sz="1400" dirty="0"/>
              <a:t>do </a:t>
            </a:r>
          </a:p>
          <a:p>
            <a:pPr algn="ctr" eaLnBrk="1" hangingPunct="1">
              <a:spcBef>
                <a:spcPct val="0"/>
              </a:spcBef>
              <a:buClrTx/>
              <a:buSzTx/>
              <a:buFontTx/>
              <a:buNone/>
            </a:pPr>
            <a:r>
              <a:rPr lang="en-US" altLang="en-US" sz="1400" dirty="0"/>
              <a:t>CVN TA to be CVN PA</a:t>
            </a:r>
          </a:p>
        </p:txBody>
      </p:sp>
      <p:sp>
        <p:nvSpPr>
          <p:cNvPr id="70688" name="TextBox 1"/>
          <p:cNvSpPr txBox="1">
            <a:spLocks noChangeArrowheads="1"/>
          </p:cNvSpPr>
          <p:nvPr/>
        </p:nvSpPr>
        <p:spPr bwMode="auto">
          <a:xfrm>
            <a:off x="7993065" y="3011295"/>
            <a:ext cx="962025" cy="1384300"/>
          </a:xfrm>
          <a:prstGeom prst="rect">
            <a:avLst/>
          </a:prstGeom>
          <a:solidFill>
            <a:srgbClr val="FF99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t>Must </a:t>
            </a:r>
          </a:p>
          <a:p>
            <a:pPr algn="ctr" eaLnBrk="1" hangingPunct="1">
              <a:spcBef>
                <a:spcPct val="0"/>
              </a:spcBef>
              <a:buClrTx/>
              <a:buSzTx/>
              <a:buFontTx/>
              <a:buNone/>
            </a:pPr>
            <a:r>
              <a:rPr lang="en-US" altLang="en-US" sz="1400" dirty="0"/>
              <a:t>do </a:t>
            </a:r>
          </a:p>
          <a:p>
            <a:pPr algn="ctr" eaLnBrk="1" hangingPunct="1">
              <a:spcBef>
                <a:spcPct val="0"/>
              </a:spcBef>
              <a:buClrTx/>
              <a:buSzTx/>
              <a:buFontTx/>
              <a:buNone/>
            </a:pPr>
            <a:r>
              <a:rPr lang="en-US" altLang="en-US" sz="1400" dirty="0"/>
              <a:t>CVN PA to be CVN CHENG</a:t>
            </a:r>
          </a:p>
        </p:txBody>
      </p:sp>
      <p:sp>
        <p:nvSpPr>
          <p:cNvPr id="2" name="Rectangle 1"/>
          <p:cNvSpPr/>
          <p:nvPr/>
        </p:nvSpPr>
        <p:spPr>
          <a:xfrm>
            <a:off x="1538048" y="6162428"/>
            <a:ext cx="1743554" cy="338554"/>
          </a:xfrm>
          <a:prstGeom prst="rect">
            <a:avLst/>
          </a:prstGeom>
        </p:spPr>
        <p:txBody>
          <a:bodyPr wrap="none">
            <a:spAutoFit/>
          </a:bodyPr>
          <a:lstStyle/>
          <a:p>
            <a:r>
              <a:rPr lang="en-US" sz="1600" b="1" dirty="0">
                <a:solidFill>
                  <a:srgbClr val="FF0000"/>
                </a:solidFill>
              </a:rPr>
              <a:t>Milestone Tours</a:t>
            </a:r>
            <a:endParaRPr lang="en-US" sz="1600" dirty="0"/>
          </a:p>
        </p:txBody>
      </p:sp>
      <p:sp>
        <p:nvSpPr>
          <p:cNvPr id="38" name="Title 1"/>
          <p:cNvSpPr txBox="1">
            <a:spLocks/>
          </p:cNvSpPr>
          <p:nvPr/>
        </p:nvSpPr>
        <p:spPr bwMode="auto">
          <a:xfrm>
            <a:off x="1360163" y="-22755"/>
            <a:ext cx="764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3200" b="1" i="1">
                <a:solidFill>
                  <a:srgbClr val="000066"/>
                </a:solidFill>
                <a:latin typeface="+mj-lt"/>
                <a:ea typeface="+mj-ea"/>
                <a:cs typeface="+mj-cs"/>
              </a:defRPr>
            </a:lvl1pPr>
            <a:lvl2pPr algn="r" rtl="0" eaLnBrk="0" fontAlgn="base" hangingPunct="0">
              <a:spcBef>
                <a:spcPct val="0"/>
              </a:spcBef>
              <a:spcAft>
                <a:spcPct val="0"/>
              </a:spcAft>
              <a:defRPr sz="3200" b="1" i="1">
                <a:solidFill>
                  <a:srgbClr val="000066"/>
                </a:solidFill>
                <a:latin typeface="Arial" charset="0"/>
                <a:cs typeface="Times New Roman" pitchFamily="18" charset="0"/>
              </a:defRPr>
            </a:lvl2pPr>
            <a:lvl3pPr algn="r" rtl="0" eaLnBrk="0" fontAlgn="base" hangingPunct="0">
              <a:spcBef>
                <a:spcPct val="0"/>
              </a:spcBef>
              <a:spcAft>
                <a:spcPct val="0"/>
              </a:spcAft>
              <a:defRPr sz="3200" b="1" i="1">
                <a:solidFill>
                  <a:srgbClr val="000066"/>
                </a:solidFill>
                <a:latin typeface="Arial" charset="0"/>
                <a:cs typeface="Times New Roman" pitchFamily="18" charset="0"/>
              </a:defRPr>
            </a:lvl3pPr>
            <a:lvl4pPr algn="r" rtl="0" eaLnBrk="0" fontAlgn="base" hangingPunct="0">
              <a:spcBef>
                <a:spcPct val="0"/>
              </a:spcBef>
              <a:spcAft>
                <a:spcPct val="0"/>
              </a:spcAft>
              <a:defRPr sz="3200" b="1" i="1">
                <a:solidFill>
                  <a:srgbClr val="000066"/>
                </a:solidFill>
                <a:latin typeface="Arial" charset="0"/>
                <a:cs typeface="Times New Roman" pitchFamily="18" charset="0"/>
              </a:defRPr>
            </a:lvl4pPr>
            <a:lvl5pPr algn="r" rtl="0" eaLnBrk="0" fontAlgn="base" hangingPunct="0">
              <a:spcBef>
                <a:spcPct val="0"/>
              </a:spcBef>
              <a:spcAft>
                <a:spcPct val="0"/>
              </a:spcAft>
              <a:defRPr sz="3200" b="1" i="1">
                <a:solidFill>
                  <a:srgbClr val="000066"/>
                </a:solidFill>
                <a:latin typeface="Arial" charset="0"/>
                <a:cs typeface="Times New Roman" pitchFamily="18" charset="0"/>
              </a:defRPr>
            </a:lvl5pPr>
            <a:lvl6pPr marL="457200" algn="r" rtl="0" fontAlgn="base">
              <a:spcBef>
                <a:spcPct val="0"/>
              </a:spcBef>
              <a:spcAft>
                <a:spcPct val="0"/>
              </a:spcAft>
              <a:defRPr sz="3200" b="1" i="1">
                <a:solidFill>
                  <a:srgbClr val="000066"/>
                </a:solidFill>
                <a:latin typeface="Arial" charset="0"/>
                <a:cs typeface="Times New Roman" pitchFamily="18" charset="0"/>
              </a:defRPr>
            </a:lvl6pPr>
            <a:lvl7pPr marL="914400" algn="r" rtl="0" fontAlgn="base">
              <a:spcBef>
                <a:spcPct val="0"/>
              </a:spcBef>
              <a:spcAft>
                <a:spcPct val="0"/>
              </a:spcAft>
              <a:defRPr sz="3200" b="1" i="1">
                <a:solidFill>
                  <a:srgbClr val="000066"/>
                </a:solidFill>
                <a:latin typeface="Arial" charset="0"/>
                <a:cs typeface="Times New Roman" pitchFamily="18" charset="0"/>
              </a:defRPr>
            </a:lvl7pPr>
            <a:lvl8pPr marL="1371600" algn="r" rtl="0" fontAlgn="base">
              <a:spcBef>
                <a:spcPct val="0"/>
              </a:spcBef>
              <a:spcAft>
                <a:spcPct val="0"/>
              </a:spcAft>
              <a:defRPr sz="3200" b="1" i="1">
                <a:solidFill>
                  <a:srgbClr val="000066"/>
                </a:solidFill>
                <a:latin typeface="Arial" charset="0"/>
                <a:cs typeface="Times New Roman" pitchFamily="18" charset="0"/>
              </a:defRPr>
            </a:lvl8pPr>
            <a:lvl9pPr marL="1828800" algn="r" rtl="0" fontAlgn="base">
              <a:spcBef>
                <a:spcPct val="0"/>
              </a:spcBef>
              <a:spcAft>
                <a:spcPct val="0"/>
              </a:spcAft>
              <a:defRPr sz="3200" b="1" i="1">
                <a:solidFill>
                  <a:srgbClr val="000066"/>
                </a:solidFill>
                <a:latin typeface="Arial" charset="0"/>
                <a:cs typeface="Times New Roman" pitchFamily="18" charset="0"/>
              </a:defRPr>
            </a:lvl9pPr>
          </a:lstStyle>
          <a:p>
            <a:r>
              <a:rPr lang="en-US" i="0" kern="0" dirty="0"/>
              <a:t>Nuclear Power LDO</a:t>
            </a:r>
            <a:br>
              <a:rPr lang="en-US" kern="0" dirty="0"/>
            </a:br>
            <a:r>
              <a:rPr lang="en-US" kern="0" dirty="0"/>
              <a:t>Career Path - Fleet</a:t>
            </a:r>
          </a:p>
        </p:txBody>
      </p:sp>
      <p:sp>
        <p:nvSpPr>
          <p:cNvPr id="39" name="Rectangle 38"/>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Career Flexibility to Meet Milestones &amp; Life</a:t>
            </a:r>
            <a:endParaRPr lang="en-US" dirty="0">
              <a:solidFill>
                <a:srgbClr val="FFFF66"/>
              </a:solidFill>
              <a:latin typeface="+mn-lt"/>
              <a:cs typeface="Arial" panose="020B0604020202020204" pitchFamily="34" charset="0"/>
            </a:endParaRPr>
          </a:p>
        </p:txBody>
      </p:sp>
      <p:sp>
        <p:nvSpPr>
          <p:cNvPr id="40" name="Rectangle 39"/>
          <p:cNvSpPr/>
          <p:nvPr/>
        </p:nvSpPr>
        <p:spPr>
          <a:xfrm>
            <a:off x="5688646" y="6106057"/>
            <a:ext cx="1143262" cy="338554"/>
          </a:xfrm>
          <a:prstGeom prst="rect">
            <a:avLst/>
          </a:prstGeom>
        </p:spPr>
        <p:txBody>
          <a:bodyPr wrap="none">
            <a:spAutoFit/>
          </a:bodyPr>
          <a:lstStyle/>
          <a:p>
            <a:r>
              <a:rPr lang="en-US" sz="1600" b="1" dirty="0"/>
              <a:t>Normally*</a:t>
            </a:r>
            <a:endParaRPr lang="en-US" sz="1600" dirty="0"/>
          </a:p>
        </p:txBody>
      </p:sp>
    </p:spTree>
    <p:extLst>
      <p:ext uri="{BB962C8B-B14F-4D97-AF65-F5344CB8AC3E}">
        <p14:creationId xmlns:p14="http://schemas.microsoft.com/office/powerpoint/2010/main" val="298102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Table 33"/>
          <p:cNvGraphicFramePr>
            <a:graphicFrameLocks noGrp="1"/>
          </p:cNvGraphicFramePr>
          <p:nvPr>
            <p:extLst>
              <p:ext uri="{D42A27DB-BD31-4B8C-83A1-F6EECF244321}">
                <p14:modId xmlns:p14="http://schemas.microsoft.com/office/powerpoint/2010/main" val="572723519"/>
              </p:ext>
            </p:extLst>
          </p:nvPr>
        </p:nvGraphicFramePr>
        <p:xfrm>
          <a:off x="873125" y="1521345"/>
          <a:ext cx="3073400" cy="4766015"/>
        </p:xfrm>
        <a:graphic>
          <a:graphicData uri="http://schemas.openxmlformats.org/drawingml/2006/table">
            <a:tbl>
              <a:tblPr firstRow="1" bandRow="1">
                <a:tableStyleId>{5940675A-B579-460E-94D1-54222C63F5DA}</a:tableStyleId>
              </a:tblPr>
              <a:tblGrid>
                <a:gridCol w="3073400">
                  <a:extLst>
                    <a:ext uri="{9D8B030D-6E8A-4147-A177-3AD203B41FA5}">
                      <a16:colId xmlns:a16="http://schemas.microsoft.com/office/drawing/2014/main" val="20000"/>
                    </a:ext>
                  </a:extLst>
                </a:gridCol>
              </a:tblGrid>
              <a:tr h="375165">
                <a:tc>
                  <a:txBody>
                    <a:bodyPr/>
                    <a:lstStyle/>
                    <a:p>
                      <a:pPr algn="ctr"/>
                      <a:r>
                        <a:rPr lang="en-US" sz="1800" b="1" dirty="0"/>
                        <a:t>Assignments</a:t>
                      </a:r>
                    </a:p>
                  </a:txBody>
                  <a:tcPr marL="91462" marR="91462" marT="45721" marB="45721" anchor="ctr"/>
                </a:tc>
                <a:extLst>
                  <a:ext uri="{0D108BD9-81ED-4DB2-BD59-A6C34878D82A}">
                    <a16:rowId xmlns:a16="http://schemas.microsoft.com/office/drawing/2014/main" val="10000"/>
                  </a:ext>
                </a:extLst>
              </a:tr>
              <a:tr h="403850">
                <a:tc>
                  <a:txBody>
                    <a:bodyPr/>
                    <a:lstStyle/>
                    <a:p>
                      <a:pPr algn="ct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1"/>
                  </a:ext>
                </a:extLst>
              </a:tr>
              <a:tr h="403850">
                <a:tc>
                  <a:txBody>
                    <a:bodyPr/>
                    <a:lstStyle/>
                    <a:p>
                      <a:pPr algn="ct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2"/>
                  </a:ext>
                </a:extLst>
              </a:tr>
              <a:tr h="403850">
                <a:tc>
                  <a:txBody>
                    <a:bodyPr/>
                    <a:lstStyle/>
                    <a:p>
                      <a:pPr algn="ctr"/>
                      <a:endParaRPr lang="en-US" sz="1200" b="1" dirty="0">
                        <a:solidFill>
                          <a:srgbClr val="FF0000"/>
                        </a:solidFill>
                      </a:endParaRPr>
                    </a:p>
                  </a:txBody>
                  <a:tcPr marL="91462" marR="91462" marT="45721" marB="45721" anchor="ctr"/>
                </a:tc>
                <a:extLst>
                  <a:ext uri="{0D108BD9-81ED-4DB2-BD59-A6C34878D82A}">
                    <a16:rowId xmlns:a16="http://schemas.microsoft.com/office/drawing/2014/main" val="10003"/>
                  </a:ext>
                </a:extLst>
              </a:tr>
              <a:tr h="486699">
                <a:tc>
                  <a:txBody>
                    <a:bodyPr/>
                    <a:lstStyle/>
                    <a:p>
                      <a:pPr algn="ctr"/>
                      <a:endParaRPr lang="en-US" sz="1100" b="1" baseline="0" dirty="0">
                        <a:solidFill>
                          <a:schemeClr val="tx1"/>
                        </a:solidFill>
                      </a:endParaRPr>
                    </a:p>
                  </a:txBody>
                  <a:tcPr marL="91462" marR="91462" marT="45721" marB="45721" anchor="ctr"/>
                </a:tc>
                <a:extLst>
                  <a:ext uri="{0D108BD9-81ED-4DB2-BD59-A6C34878D82A}">
                    <a16:rowId xmlns:a16="http://schemas.microsoft.com/office/drawing/2014/main" val="10004"/>
                  </a:ext>
                </a:extLst>
              </a:tr>
              <a:tr h="656539">
                <a:tc>
                  <a:txBody>
                    <a:bodyPr/>
                    <a:lstStyle/>
                    <a:p>
                      <a:pPr algn="ctr"/>
                      <a:endParaRPr lang="en-US" sz="1100" b="1" dirty="0"/>
                    </a:p>
                  </a:txBody>
                  <a:tcPr marL="91462" marR="91462" marT="45721" marB="45721" anchor="ctr"/>
                </a:tc>
                <a:extLst>
                  <a:ext uri="{0D108BD9-81ED-4DB2-BD59-A6C34878D82A}">
                    <a16:rowId xmlns:a16="http://schemas.microsoft.com/office/drawing/2014/main" val="10005"/>
                  </a:ext>
                </a:extLst>
              </a:tr>
              <a:tr h="403850">
                <a:tc>
                  <a:txBody>
                    <a:bodyPr/>
                    <a:lstStyle/>
                    <a:p>
                      <a:pPr algn="ctr"/>
                      <a:r>
                        <a:rPr lang="en-US" sz="1200" b="1" dirty="0">
                          <a:solidFill>
                            <a:srgbClr val="FF0000"/>
                          </a:solidFill>
                        </a:rPr>
                        <a:t>CVN/AS PRINCIPAL ASSISTANT</a:t>
                      </a:r>
                    </a:p>
                    <a:p>
                      <a:pPr algn="ctr"/>
                      <a:r>
                        <a:rPr lang="en-US" sz="1100" b="1" dirty="0">
                          <a:solidFill>
                            <a:schemeClr val="tx1"/>
                          </a:solidFill>
                        </a:rPr>
                        <a:t>(</a:t>
                      </a:r>
                      <a:r>
                        <a:rPr lang="en-US" sz="1100" b="1" kern="1200" dirty="0">
                          <a:solidFill>
                            <a:schemeClr val="tx1"/>
                          </a:solidFill>
                          <a:latin typeface="+mn-lt"/>
                          <a:ea typeface="+mn-ea"/>
                          <a:cs typeface="+mn-cs"/>
                        </a:rPr>
                        <a:t>CRA,RMA/REA,RMO,SMM, ELECTRO, PMA, RCO)</a:t>
                      </a:r>
                    </a:p>
                  </a:txBody>
                  <a:tcPr marL="91462" marR="91462" marT="45721" marB="45721" anchor="ctr"/>
                </a:tc>
                <a:extLst>
                  <a:ext uri="{0D108BD9-81ED-4DB2-BD59-A6C34878D82A}">
                    <a16:rowId xmlns:a16="http://schemas.microsoft.com/office/drawing/2014/main" val="10006"/>
                  </a:ext>
                </a:extLst>
              </a:tr>
              <a:tr h="656539">
                <a:tc>
                  <a:txBody>
                    <a:bodyPr/>
                    <a:lstStyle/>
                    <a:p>
                      <a:pPr algn="ctr"/>
                      <a:r>
                        <a:rPr lang="en-US" sz="1100" b="1" dirty="0">
                          <a:solidFill>
                            <a:schemeClr val="tx1"/>
                          </a:solidFill>
                        </a:rPr>
                        <a:t>IMA DIVO, </a:t>
                      </a:r>
                      <a:r>
                        <a:rPr lang="en-US" sz="1100" b="1" baseline="0" dirty="0">
                          <a:solidFill>
                            <a:schemeClr val="tx1"/>
                          </a:solidFill>
                        </a:rPr>
                        <a:t>TYCOM, SY PROJ SUPT, </a:t>
                      </a:r>
                      <a:r>
                        <a:rPr lang="en-US" sz="1100" b="1" i="0" u="none" baseline="0" dirty="0">
                          <a:solidFill>
                            <a:schemeClr val="tx1"/>
                          </a:solidFill>
                        </a:rPr>
                        <a:t>DRYDOCK XO</a:t>
                      </a:r>
                      <a:r>
                        <a:rPr lang="en-US" sz="1100" b="1" i="0" baseline="0" dirty="0">
                          <a:solidFill>
                            <a:schemeClr val="tx1"/>
                          </a:solidFill>
                        </a:rPr>
                        <a:t>, </a:t>
                      </a:r>
                      <a:r>
                        <a:rPr lang="en-US" sz="1100" b="1" baseline="0" dirty="0">
                          <a:solidFill>
                            <a:schemeClr val="tx1"/>
                          </a:solidFill>
                        </a:rPr>
                        <a:t>PCU/SOC,  NPC</a:t>
                      </a:r>
                      <a:endParaRPr lang="en-US" sz="1100" b="1" dirty="0"/>
                    </a:p>
                  </a:txBody>
                  <a:tcPr marL="91462" marR="91462" marT="45721" marB="45721" anchor="ctr"/>
                </a:tc>
                <a:extLst>
                  <a:ext uri="{0D108BD9-81ED-4DB2-BD59-A6C34878D82A}">
                    <a16:rowId xmlns:a16="http://schemas.microsoft.com/office/drawing/2014/main" val="10007"/>
                  </a:ext>
                </a:extLst>
              </a:tr>
              <a:tr h="403850">
                <a:tc>
                  <a:txBody>
                    <a:bodyPr/>
                    <a:lstStyle/>
                    <a:p>
                      <a:pPr algn="ctr"/>
                      <a:r>
                        <a:rPr lang="en-US" sz="1200" b="1" dirty="0">
                          <a:solidFill>
                            <a:srgbClr val="FF0000"/>
                          </a:solidFill>
                        </a:rPr>
                        <a:t>CVN TA</a:t>
                      </a:r>
                      <a:r>
                        <a:rPr lang="en-US" sz="1200" b="1" dirty="0">
                          <a:solidFill>
                            <a:schemeClr val="tx1"/>
                          </a:solidFill>
                        </a:rPr>
                        <a:t>, TENDER, S</a:t>
                      </a:r>
                      <a:r>
                        <a:rPr lang="en-US" sz="1200" b="1" baseline="0" dirty="0">
                          <a:solidFill>
                            <a:schemeClr val="tx1"/>
                          </a:solidFill>
                        </a:rPr>
                        <a:t>SN PCU, Submarine Overhaul Coord</a:t>
                      </a: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8"/>
                  </a:ext>
                </a:extLst>
              </a:tr>
              <a:tr h="312719">
                <a:tc>
                  <a:txBody>
                    <a:bodyPr/>
                    <a:lstStyle/>
                    <a:p>
                      <a:pPr algn="ctr"/>
                      <a:r>
                        <a:rPr lang="en-US" sz="1200" b="1" dirty="0">
                          <a:solidFill>
                            <a:srgbClr val="FF0000"/>
                          </a:solidFill>
                        </a:rPr>
                        <a:t>CVN TA,</a:t>
                      </a:r>
                      <a:r>
                        <a:rPr lang="en-US" sz="1200" b="1" baseline="0" dirty="0">
                          <a:solidFill>
                            <a:schemeClr val="tx1"/>
                          </a:solidFill>
                        </a:rPr>
                        <a:t> TENDER, NPTU ASE</a:t>
                      </a:r>
                      <a:endParaRPr lang="en-US" sz="1200" b="1" dirty="0">
                        <a:solidFill>
                          <a:schemeClr val="tx1"/>
                        </a:solidFill>
                      </a:endParaRPr>
                    </a:p>
                  </a:txBody>
                  <a:tcPr marL="91462" marR="91462" marT="45721" marB="45721" anchor="ct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4294967295"/>
          </p:nvPr>
        </p:nvSpPr>
        <p:spPr/>
        <p:txBody>
          <a:bodyPr/>
          <a:lstStyle/>
          <a:p>
            <a:pPr>
              <a:defRPr/>
            </a:pPr>
            <a:fld id="{B8008707-276C-42C0-9598-8AA992A07AF6}" type="slidenum">
              <a:rPr lang="en-US" smtClean="0"/>
              <a:pPr>
                <a:defRPr/>
              </a:pPr>
              <a:t>6</a:t>
            </a:fld>
            <a:endParaRPr lang="en-US" dirty="0"/>
          </a:p>
        </p:txBody>
      </p:sp>
      <p:grpSp>
        <p:nvGrpSpPr>
          <p:cNvPr id="70684" name="Group 31"/>
          <p:cNvGrpSpPr>
            <a:grpSpLocks/>
          </p:cNvGrpSpPr>
          <p:nvPr/>
        </p:nvGrpSpPr>
        <p:grpSpPr bwMode="auto">
          <a:xfrm>
            <a:off x="189167" y="1239898"/>
            <a:ext cx="7599164" cy="5054861"/>
            <a:chOff x="189204" y="1598282"/>
            <a:chExt cx="7599029" cy="4961190"/>
          </a:xfrm>
        </p:grpSpPr>
        <p:grpSp>
          <p:nvGrpSpPr>
            <p:cNvPr id="70689" name="Group 30"/>
            <p:cNvGrpSpPr>
              <a:grpSpLocks/>
            </p:cNvGrpSpPr>
            <p:nvPr/>
          </p:nvGrpSpPr>
          <p:grpSpPr bwMode="auto">
            <a:xfrm>
              <a:off x="189204" y="2251577"/>
              <a:ext cx="7599029" cy="4307895"/>
              <a:chOff x="189204" y="2251577"/>
              <a:chExt cx="7599029" cy="4307895"/>
            </a:xfrm>
          </p:grpSpPr>
          <p:grpSp>
            <p:nvGrpSpPr>
              <p:cNvPr id="70691" name="Group 38"/>
              <p:cNvGrpSpPr>
                <a:grpSpLocks/>
              </p:cNvGrpSpPr>
              <p:nvPr/>
            </p:nvGrpSpPr>
            <p:grpSpPr bwMode="auto">
              <a:xfrm>
                <a:off x="189204" y="2895968"/>
                <a:ext cx="710934" cy="3663504"/>
                <a:chOff x="571787" y="2988262"/>
                <a:chExt cx="710733" cy="3566917"/>
              </a:xfrm>
            </p:grpSpPr>
            <p:sp>
              <p:nvSpPr>
                <p:cNvPr id="70707" name="TextBox 18"/>
                <p:cNvSpPr txBox="1">
                  <a:spLocks noChangeArrowheads="1"/>
                </p:cNvSpPr>
                <p:nvPr/>
              </p:nvSpPr>
              <p:spPr bwMode="auto">
                <a:xfrm>
                  <a:off x="571893" y="6261069"/>
                  <a:ext cx="700558"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0 YCS</a:t>
                  </a:r>
                </a:p>
              </p:txBody>
            </p:sp>
            <p:sp>
              <p:nvSpPr>
                <p:cNvPr id="70708" name="TextBox 19"/>
                <p:cNvSpPr txBox="1">
                  <a:spLocks noChangeArrowheads="1"/>
                </p:cNvSpPr>
                <p:nvPr/>
              </p:nvSpPr>
              <p:spPr bwMode="auto">
                <a:xfrm>
                  <a:off x="581751" y="5953709"/>
                  <a:ext cx="70076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3 YCS</a:t>
                  </a:r>
                </a:p>
              </p:txBody>
            </p:sp>
            <p:sp>
              <p:nvSpPr>
                <p:cNvPr id="70709" name="TextBox 20"/>
                <p:cNvSpPr txBox="1">
                  <a:spLocks noChangeArrowheads="1"/>
                </p:cNvSpPr>
                <p:nvPr/>
              </p:nvSpPr>
              <p:spPr bwMode="auto">
                <a:xfrm>
                  <a:off x="581856" y="5518139"/>
                  <a:ext cx="700558"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5 YCS</a:t>
                  </a:r>
                </a:p>
              </p:txBody>
            </p:sp>
            <p:sp>
              <p:nvSpPr>
                <p:cNvPr id="70710" name="TextBox 21"/>
                <p:cNvSpPr txBox="1">
                  <a:spLocks noChangeArrowheads="1"/>
                </p:cNvSpPr>
                <p:nvPr/>
              </p:nvSpPr>
              <p:spPr bwMode="auto">
                <a:xfrm>
                  <a:off x="571787" y="4879481"/>
                  <a:ext cx="700558"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8 YCS</a:t>
                  </a:r>
                </a:p>
              </p:txBody>
            </p:sp>
            <p:sp>
              <p:nvSpPr>
                <p:cNvPr id="70711" name="TextBox 22"/>
                <p:cNvSpPr txBox="1">
                  <a:spLocks noChangeArrowheads="1"/>
                </p:cNvSpPr>
                <p:nvPr/>
              </p:nvSpPr>
              <p:spPr bwMode="auto">
                <a:xfrm>
                  <a:off x="798817" y="4446241"/>
                  <a:ext cx="184675"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endParaRPr lang="en-US" altLang="en-US" sz="1400" dirty="0">
                    <a:solidFill>
                      <a:srgbClr val="000000"/>
                    </a:solidFill>
                  </a:endParaRPr>
                </a:p>
              </p:txBody>
            </p:sp>
            <p:sp>
              <p:nvSpPr>
                <p:cNvPr id="70712" name="TextBox 23"/>
                <p:cNvSpPr txBox="1">
                  <a:spLocks noChangeArrowheads="1"/>
                </p:cNvSpPr>
                <p:nvPr/>
              </p:nvSpPr>
              <p:spPr bwMode="auto">
                <a:xfrm>
                  <a:off x="780050" y="3833947"/>
                  <a:ext cx="184675"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endParaRPr lang="en-US" altLang="en-US" sz="1400" dirty="0">
                    <a:solidFill>
                      <a:srgbClr val="000000"/>
                    </a:solidFill>
                  </a:endParaRPr>
                </a:p>
              </p:txBody>
            </p:sp>
            <p:sp>
              <p:nvSpPr>
                <p:cNvPr id="70713" name="TextBox 24"/>
                <p:cNvSpPr txBox="1">
                  <a:spLocks noChangeArrowheads="1"/>
                </p:cNvSpPr>
                <p:nvPr/>
              </p:nvSpPr>
              <p:spPr bwMode="auto">
                <a:xfrm>
                  <a:off x="787964" y="3364931"/>
                  <a:ext cx="184675"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endParaRPr lang="en-US" altLang="en-US" sz="1400" dirty="0">
                    <a:solidFill>
                      <a:srgbClr val="000000"/>
                    </a:solidFill>
                  </a:endParaRPr>
                </a:p>
              </p:txBody>
            </p:sp>
            <p:sp>
              <p:nvSpPr>
                <p:cNvPr id="70714" name="TextBox 25"/>
                <p:cNvSpPr txBox="1">
                  <a:spLocks noChangeArrowheads="1"/>
                </p:cNvSpPr>
                <p:nvPr/>
              </p:nvSpPr>
              <p:spPr bwMode="auto">
                <a:xfrm>
                  <a:off x="787963" y="2988262"/>
                  <a:ext cx="184674" cy="294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endParaRPr lang="en-US" altLang="en-US" sz="1400" dirty="0">
                    <a:solidFill>
                      <a:srgbClr val="000000"/>
                    </a:solidFill>
                  </a:endParaRPr>
                </a:p>
              </p:txBody>
            </p:sp>
          </p:grpSp>
          <p:grpSp>
            <p:nvGrpSpPr>
              <p:cNvPr id="70692" name="Group 39"/>
              <p:cNvGrpSpPr>
                <a:grpSpLocks/>
              </p:cNvGrpSpPr>
              <p:nvPr/>
            </p:nvGrpSpPr>
            <p:grpSpPr bwMode="auto">
              <a:xfrm>
                <a:off x="3915963" y="2894365"/>
                <a:ext cx="682626" cy="3535228"/>
                <a:chOff x="7296267" y="3097768"/>
                <a:chExt cx="683200" cy="3331602"/>
              </a:xfrm>
            </p:grpSpPr>
            <p:sp>
              <p:nvSpPr>
                <p:cNvPr id="70701" name="TextBox 26"/>
                <p:cNvSpPr txBox="1">
                  <a:spLocks noChangeArrowheads="1"/>
                </p:cNvSpPr>
                <p:nvPr/>
              </p:nvSpPr>
              <p:spPr bwMode="auto">
                <a:xfrm>
                  <a:off x="7350595" y="6121593"/>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ENS</a:t>
                  </a:r>
                </a:p>
              </p:txBody>
            </p:sp>
            <p:sp>
              <p:nvSpPr>
                <p:cNvPr id="70702" name="TextBox 27"/>
                <p:cNvSpPr txBox="1">
                  <a:spLocks noChangeArrowheads="1"/>
                </p:cNvSpPr>
                <p:nvPr/>
              </p:nvSpPr>
              <p:spPr bwMode="auto">
                <a:xfrm>
                  <a:off x="7433405" y="5215189"/>
                  <a:ext cx="389337"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LT</a:t>
                  </a:r>
                </a:p>
              </p:txBody>
            </p:sp>
            <p:sp>
              <p:nvSpPr>
                <p:cNvPr id="70703" name="TextBox 28"/>
                <p:cNvSpPr txBox="1">
                  <a:spLocks noChangeArrowheads="1"/>
                </p:cNvSpPr>
                <p:nvPr/>
              </p:nvSpPr>
              <p:spPr bwMode="auto">
                <a:xfrm>
                  <a:off x="7320715" y="5760687"/>
                  <a:ext cx="62818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LTJG</a:t>
                  </a:r>
                </a:p>
              </p:txBody>
            </p:sp>
            <p:sp>
              <p:nvSpPr>
                <p:cNvPr id="70704" name="TextBox 29"/>
                <p:cNvSpPr txBox="1">
                  <a:spLocks noChangeArrowheads="1"/>
                </p:cNvSpPr>
                <p:nvPr/>
              </p:nvSpPr>
              <p:spPr bwMode="auto">
                <a:xfrm>
                  <a:off x="7296267" y="4731304"/>
                  <a:ext cx="683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LCDR</a:t>
                  </a:r>
                </a:p>
              </p:txBody>
            </p:sp>
            <p:sp>
              <p:nvSpPr>
                <p:cNvPr id="70705" name="TextBox 30"/>
                <p:cNvSpPr txBox="1">
                  <a:spLocks noChangeArrowheads="1"/>
                </p:cNvSpPr>
                <p:nvPr/>
              </p:nvSpPr>
              <p:spPr bwMode="auto">
                <a:xfrm>
                  <a:off x="7350595" y="3688093"/>
                  <a:ext cx="574196" cy="307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CDR</a:t>
                  </a:r>
                </a:p>
              </p:txBody>
            </p:sp>
            <p:sp>
              <p:nvSpPr>
                <p:cNvPr id="70706" name="TextBox 31"/>
                <p:cNvSpPr txBox="1">
                  <a:spLocks noChangeArrowheads="1"/>
                </p:cNvSpPr>
                <p:nvPr/>
              </p:nvSpPr>
              <p:spPr bwMode="auto">
                <a:xfrm>
                  <a:off x="7304653" y="3097768"/>
                  <a:ext cx="6735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CAPT</a:t>
                  </a:r>
                </a:p>
              </p:txBody>
            </p:sp>
          </p:grpSp>
          <p:grpSp>
            <p:nvGrpSpPr>
              <p:cNvPr id="70693" name="Group 29"/>
              <p:cNvGrpSpPr>
                <a:grpSpLocks/>
              </p:cNvGrpSpPr>
              <p:nvPr/>
            </p:nvGrpSpPr>
            <p:grpSpPr bwMode="auto">
              <a:xfrm>
                <a:off x="4597358" y="2251577"/>
                <a:ext cx="3190875" cy="4136099"/>
                <a:chOff x="4597358" y="2251577"/>
                <a:chExt cx="3190875" cy="4136099"/>
              </a:xfrm>
            </p:grpSpPr>
            <p:sp>
              <p:nvSpPr>
                <p:cNvPr id="70694" name="TextBox 40"/>
                <p:cNvSpPr txBox="1">
                  <a:spLocks noChangeArrowheads="1"/>
                </p:cNvSpPr>
                <p:nvPr/>
              </p:nvSpPr>
              <p:spPr bwMode="auto">
                <a:xfrm>
                  <a:off x="4604156" y="6079702"/>
                  <a:ext cx="3179763" cy="307974"/>
                </a:xfrm>
                <a:prstGeom prst="rect">
                  <a:avLst/>
                </a:prstGeom>
                <a:solidFill>
                  <a:srgbClr val="FFFF0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1st Tour for most LDOs: CVN TA*</a:t>
                  </a:r>
                </a:p>
              </p:txBody>
            </p:sp>
            <p:sp>
              <p:nvSpPr>
                <p:cNvPr id="70695" name="TextBox 41"/>
                <p:cNvSpPr txBox="1">
                  <a:spLocks noChangeArrowheads="1"/>
                </p:cNvSpPr>
                <p:nvPr/>
              </p:nvSpPr>
              <p:spPr bwMode="auto">
                <a:xfrm>
                  <a:off x="4606882" y="5687800"/>
                  <a:ext cx="3177037" cy="302074"/>
                </a:xfrm>
                <a:prstGeom prst="rect">
                  <a:avLst/>
                </a:prstGeom>
                <a:solidFill>
                  <a:srgbClr val="00FFFF"/>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2nd Tour: Repair/Maintenance</a:t>
                  </a:r>
                </a:p>
              </p:txBody>
            </p:sp>
            <p:sp>
              <p:nvSpPr>
                <p:cNvPr id="70696" name="TextBox 42"/>
                <p:cNvSpPr txBox="1">
                  <a:spLocks noChangeArrowheads="1"/>
                </p:cNvSpPr>
                <p:nvPr/>
              </p:nvSpPr>
              <p:spPr bwMode="auto">
                <a:xfrm>
                  <a:off x="4604949" y="4613272"/>
                  <a:ext cx="3178970" cy="307974"/>
                </a:xfrm>
                <a:prstGeom prst="rect">
                  <a:avLst/>
                </a:prstGeom>
                <a:solidFill>
                  <a:srgbClr val="CCFF99"/>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4th Tour: CVN/AS PA*</a:t>
                  </a:r>
                </a:p>
              </p:txBody>
            </p:sp>
            <p:sp>
              <p:nvSpPr>
                <p:cNvPr id="70697" name="TextBox 43"/>
                <p:cNvSpPr txBox="1">
                  <a:spLocks noChangeArrowheads="1"/>
                </p:cNvSpPr>
                <p:nvPr/>
              </p:nvSpPr>
              <p:spPr bwMode="auto">
                <a:xfrm>
                  <a:off x="4597358" y="3650401"/>
                  <a:ext cx="3189287" cy="302074"/>
                </a:xfrm>
                <a:prstGeom prst="rect">
                  <a:avLst/>
                </a:prstGeom>
                <a:solidFill>
                  <a:srgbClr val="CF9FFF"/>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endParaRPr lang="en-US" altLang="en-US" sz="1400" dirty="0">
                    <a:solidFill>
                      <a:srgbClr val="000000"/>
                    </a:solidFill>
                  </a:endParaRPr>
                </a:p>
              </p:txBody>
            </p:sp>
            <p:sp>
              <p:nvSpPr>
                <p:cNvPr id="70698" name="TextBox 44"/>
                <p:cNvSpPr txBox="1">
                  <a:spLocks noChangeArrowheads="1"/>
                </p:cNvSpPr>
                <p:nvPr/>
              </p:nvSpPr>
              <p:spPr bwMode="auto">
                <a:xfrm>
                  <a:off x="4597358" y="3086726"/>
                  <a:ext cx="3186561" cy="306388"/>
                </a:xfrm>
                <a:prstGeom prst="rect">
                  <a:avLst/>
                </a:prstGeom>
                <a:solidFill>
                  <a:srgbClr val="FFC00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endParaRPr lang="en-US" altLang="en-US" sz="1400" dirty="0">
                    <a:solidFill>
                      <a:srgbClr val="000000"/>
                    </a:solidFill>
                  </a:endParaRPr>
                </a:p>
              </p:txBody>
            </p:sp>
            <p:sp>
              <p:nvSpPr>
                <p:cNvPr id="70699" name="TextBox 32"/>
                <p:cNvSpPr txBox="1">
                  <a:spLocks noChangeArrowheads="1"/>
                </p:cNvSpPr>
                <p:nvPr/>
              </p:nvSpPr>
              <p:spPr bwMode="auto">
                <a:xfrm>
                  <a:off x="4605744" y="5145931"/>
                  <a:ext cx="3178175" cy="307974"/>
                </a:xfrm>
                <a:prstGeom prst="rect">
                  <a:avLst/>
                </a:prstGeom>
                <a:solidFill>
                  <a:srgbClr val="FF7C8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3rd Tour: Elective Tour</a:t>
                  </a:r>
                </a:p>
              </p:txBody>
            </p:sp>
            <p:sp>
              <p:nvSpPr>
                <p:cNvPr id="70700" name="TextBox 44"/>
                <p:cNvSpPr txBox="1">
                  <a:spLocks noChangeArrowheads="1"/>
                </p:cNvSpPr>
                <p:nvPr/>
              </p:nvSpPr>
              <p:spPr bwMode="auto">
                <a:xfrm>
                  <a:off x="4597358" y="2251577"/>
                  <a:ext cx="3190875" cy="302074"/>
                </a:xfrm>
                <a:prstGeom prst="rect">
                  <a:avLst/>
                </a:prstGeom>
                <a:solidFill>
                  <a:srgbClr val="FF00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endParaRPr lang="en-US" altLang="en-US" sz="1400" dirty="0">
                    <a:solidFill>
                      <a:srgbClr val="000000"/>
                    </a:solidFill>
                  </a:endParaRPr>
                </a:p>
              </p:txBody>
            </p:sp>
          </p:grpSp>
        </p:grpSp>
        <p:sp>
          <p:nvSpPr>
            <p:cNvPr id="70690" name="TextBox 27"/>
            <p:cNvSpPr txBox="1">
              <a:spLocks noChangeArrowheads="1"/>
            </p:cNvSpPr>
            <p:nvPr/>
          </p:nvSpPr>
          <p:spPr bwMode="auto">
            <a:xfrm>
              <a:off x="1171573" y="1598282"/>
              <a:ext cx="2476500" cy="332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600" dirty="0">
                  <a:solidFill>
                    <a:srgbClr val="000000"/>
                  </a:solidFill>
                </a:rPr>
                <a:t>36 Month Tour Lengths</a:t>
              </a:r>
            </a:p>
          </p:txBody>
        </p:sp>
      </p:grpSp>
      <p:sp>
        <p:nvSpPr>
          <p:cNvPr id="70686" name="TextBox 44"/>
          <p:cNvSpPr txBox="1">
            <a:spLocks noChangeArrowheads="1"/>
          </p:cNvSpPr>
          <p:nvPr/>
        </p:nvSpPr>
        <p:spPr bwMode="auto">
          <a:xfrm>
            <a:off x="4597457" y="2341791"/>
            <a:ext cx="3190875" cy="307975"/>
          </a:xfrm>
          <a:prstGeom prst="rect">
            <a:avLst/>
          </a:prstGeom>
          <a:solidFill>
            <a:srgbClr val="619C34"/>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endParaRPr lang="en-US" altLang="en-US" sz="1400" dirty="0">
              <a:solidFill>
                <a:srgbClr val="000000"/>
              </a:solidFill>
            </a:endParaRPr>
          </a:p>
        </p:txBody>
      </p:sp>
      <p:sp>
        <p:nvSpPr>
          <p:cNvPr id="70687" name="TextBox 1"/>
          <p:cNvSpPr txBox="1">
            <a:spLocks noChangeArrowheads="1"/>
          </p:cNvSpPr>
          <p:nvPr/>
        </p:nvSpPr>
        <p:spPr bwMode="auto">
          <a:xfrm>
            <a:off x="7993065" y="4625602"/>
            <a:ext cx="962024" cy="1169551"/>
          </a:xfrm>
          <a:prstGeom prst="rect">
            <a:avLst/>
          </a:prstGeom>
          <a:solidFill>
            <a:srgbClr val="FF990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t>Must </a:t>
            </a:r>
          </a:p>
          <a:p>
            <a:pPr algn="ctr" eaLnBrk="1" hangingPunct="1">
              <a:spcBef>
                <a:spcPct val="0"/>
              </a:spcBef>
              <a:buClrTx/>
              <a:buSzTx/>
              <a:buFontTx/>
              <a:buNone/>
            </a:pPr>
            <a:r>
              <a:rPr lang="en-US" altLang="en-US" sz="1400" dirty="0"/>
              <a:t>do </a:t>
            </a:r>
          </a:p>
          <a:p>
            <a:pPr algn="ctr" eaLnBrk="1" hangingPunct="1">
              <a:spcBef>
                <a:spcPct val="0"/>
              </a:spcBef>
              <a:buClrTx/>
              <a:buSzTx/>
              <a:buFontTx/>
              <a:buNone/>
            </a:pPr>
            <a:r>
              <a:rPr lang="en-US" altLang="en-US" sz="1400" dirty="0"/>
              <a:t>CVN TA to be CVN PA</a:t>
            </a:r>
          </a:p>
        </p:txBody>
      </p:sp>
      <p:sp>
        <p:nvSpPr>
          <p:cNvPr id="70688" name="TextBox 1"/>
          <p:cNvSpPr txBox="1">
            <a:spLocks noChangeArrowheads="1"/>
          </p:cNvSpPr>
          <p:nvPr/>
        </p:nvSpPr>
        <p:spPr bwMode="auto">
          <a:xfrm>
            <a:off x="7993065" y="3011295"/>
            <a:ext cx="962025" cy="307777"/>
          </a:xfrm>
          <a:prstGeom prst="rect">
            <a:avLst/>
          </a:prstGeom>
          <a:solidFill>
            <a:srgbClr val="FF99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endParaRPr lang="en-US" altLang="en-US" sz="1400" dirty="0"/>
          </a:p>
        </p:txBody>
      </p:sp>
      <p:sp>
        <p:nvSpPr>
          <p:cNvPr id="2" name="Rectangle 1"/>
          <p:cNvSpPr/>
          <p:nvPr/>
        </p:nvSpPr>
        <p:spPr>
          <a:xfrm>
            <a:off x="1538048" y="6151856"/>
            <a:ext cx="1743554" cy="338554"/>
          </a:xfrm>
          <a:prstGeom prst="rect">
            <a:avLst/>
          </a:prstGeom>
        </p:spPr>
        <p:txBody>
          <a:bodyPr wrap="none">
            <a:spAutoFit/>
          </a:bodyPr>
          <a:lstStyle/>
          <a:p>
            <a:r>
              <a:rPr lang="en-US" sz="1600" b="1" dirty="0">
                <a:solidFill>
                  <a:srgbClr val="FF0000"/>
                </a:solidFill>
              </a:rPr>
              <a:t>Milestone Tours</a:t>
            </a:r>
            <a:endParaRPr lang="en-US" sz="1600" dirty="0"/>
          </a:p>
        </p:txBody>
      </p:sp>
      <p:sp>
        <p:nvSpPr>
          <p:cNvPr id="38" name="Title 1"/>
          <p:cNvSpPr txBox="1">
            <a:spLocks/>
          </p:cNvSpPr>
          <p:nvPr/>
        </p:nvSpPr>
        <p:spPr bwMode="auto">
          <a:xfrm>
            <a:off x="1360163" y="-22755"/>
            <a:ext cx="764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3200" b="1" i="1">
                <a:solidFill>
                  <a:srgbClr val="000066"/>
                </a:solidFill>
                <a:latin typeface="+mj-lt"/>
                <a:ea typeface="+mj-ea"/>
                <a:cs typeface="+mj-cs"/>
              </a:defRPr>
            </a:lvl1pPr>
            <a:lvl2pPr algn="r" rtl="0" eaLnBrk="0" fontAlgn="base" hangingPunct="0">
              <a:spcBef>
                <a:spcPct val="0"/>
              </a:spcBef>
              <a:spcAft>
                <a:spcPct val="0"/>
              </a:spcAft>
              <a:defRPr sz="3200" b="1" i="1">
                <a:solidFill>
                  <a:srgbClr val="000066"/>
                </a:solidFill>
                <a:latin typeface="Arial" charset="0"/>
                <a:cs typeface="Times New Roman" pitchFamily="18" charset="0"/>
              </a:defRPr>
            </a:lvl2pPr>
            <a:lvl3pPr algn="r" rtl="0" eaLnBrk="0" fontAlgn="base" hangingPunct="0">
              <a:spcBef>
                <a:spcPct val="0"/>
              </a:spcBef>
              <a:spcAft>
                <a:spcPct val="0"/>
              </a:spcAft>
              <a:defRPr sz="3200" b="1" i="1">
                <a:solidFill>
                  <a:srgbClr val="000066"/>
                </a:solidFill>
                <a:latin typeface="Arial" charset="0"/>
                <a:cs typeface="Times New Roman" pitchFamily="18" charset="0"/>
              </a:defRPr>
            </a:lvl3pPr>
            <a:lvl4pPr algn="r" rtl="0" eaLnBrk="0" fontAlgn="base" hangingPunct="0">
              <a:spcBef>
                <a:spcPct val="0"/>
              </a:spcBef>
              <a:spcAft>
                <a:spcPct val="0"/>
              </a:spcAft>
              <a:defRPr sz="3200" b="1" i="1">
                <a:solidFill>
                  <a:srgbClr val="000066"/>
                </a:solidFill>
                <a:latin typeface="Arial" charset="0"/>
                <a:cs typeface="Times New Roman" pitchFamily="18" charset="0"/>
              </a:defRPr>
            </a:lvl4pPr>
            <a:lvl5pPr algn="r" rtl="0" eaLnBrk="0" fontAlgn="base" hangingPunct="0">
              <a:spcBef>
                <a:spcPct val="0"/>
              </a:spcBef>
              <a:spcAft>
                <a:spcPct val="0"/>
              </a:spcAft>
              <a:defRPr sz="3200" b="1" i="1">
                <a:solidFill>
                  <a:srgbClr val="000066"/>
                </a:solidFill>
                <a:latin typeface="Arial" charset="0"/>
                <a:cs typeface="Times New Roman" pitchFamily="18" charset="0"/>
              </a:defRPr>
            </a:lvl5pPr>
            <a:lvl6pPr marL="457200" algn="r" rtl="0" fontAlgn="base">
              <a:spcBef>
                <a:spcPct val="0"/>
              </a:spcBef>
              <a:spcAft>
                <a:spcPct val="0"/>
              </a:spcAft>
              <a:defRPr sz="3200" b="1" i="1">
                <a:solidFill>
                  <a:srgbClr val="000066"/>
                </a:solidFill>
                <a:latin typeface="Arial" charset="0"/>
                <a:cs typeface="Times New Roman" pitchFamily="18" charset="0"/>
              </a:defRPr>
            </a:lvl6pPr>
            <a:lvl7pPr marL="914400" algn="r" rtl="0" fontAlgn="base">
              <a:spcBef>
                <a:spcPct val="0"/>
              </a:spcBef>
              <a:spcAft>
                <a:spcPct val="0"/>
              </a:spcAft>
              <a:defRPr sz="3200" b="1" i="1">
                <a:solidFill>
                  <a:srgbClr val="000066"/>
                </a:solidFill>
                <a:latin typeface="Arial" charset="0"/>
                <a:cs typeface="Times New Roman" pitchFamily="18" charset="0"/>
              </a:defRPr>
            </a:lvl7pPr>
            <a:lvl8pPr marL="1371600" algn="r" rtl="0" fontAlgn="base">
              <a:spcBef>
                <a:spcPct val="0"/>
              </a:spcBef>
              <a:spcAft>
                <a:spcPct val="0"/>
              </a:spcAft>
              <a:defRPr sz="3200" b="1" i="1">
                <a:solidFill>
                  <a:srgbClr val="000066"/>
                </a:solidFill>
                <a:latin typeface="Arial" charset="0"/>
                <a:cs typeface="Times New Roman" pitchFamily="18" charset="0"/>
              </a:defRPr>
            </a:lvl8pPr>
            <a:lvl9pPr marL="1828800" algn="r" rtl="0" fontAlgn="base">
              <a:spcBef>
                <a:spcPct val="0"/>
              </a:spcBef>
              <a:spcAft>
                <a:spcPct val="0"/>
              </a:spcAft>
              <a:defRPr sz="3200" b="1" i="1">
                <a:solidFill>
                  <a:srgbClr val="000066"/>
                </a:solidFill>
                <a:latin typeface="Arial" charset="0"/>
                <a:cs typeface="Times New Roman" pitchFamily="18" charset="0"/>
              </a:defRPr>
            </a:lvl9pPr>
          </a:lstStyle>
          <a:p>
            <a:r>
              <a:rPr lang="en-US" i="0" kern="0" dirty="0"/>
              <a:t>Nuclear Power LDO</a:t>
            </a:r>
            <a:br>
              <a:rPr lang="en-US" kern="0" dirty="0"/>
            </a:br>
            <a:r>
              <a:rPr lang="en-US" kern="0" dirty="0"/>
              <a:t>JO Career Path - Fleet</a:t>
            </a:r>
          </a:p>
        </p:txBody>
      </p:sp>
      <p:sp>
        <p:nvSpPr>
          <p:cNvPr id="39" name="Rectangle 38"/>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Career Flexibility to Meet Milestones &amp; Life</a:t>
            </a:r>
            <a:endParaRPr lang="en-US" dirty="0">
              <a:solidFill>
                <a:srgbClr val="FFFF66"/>
              </a:solidFill>
              <a:latin typeface="+mn-lt"/>
              <a:cs typeface="Arial" panose="020B0604020202020204" pitchFamily="34" charset="0"/>
            </a:endParaRPr>
          </a:p>
        </p:txBody>
      </p:sp>
      <p:sp>
        <p:nvSpPr>
          <p:cNvPr id="40" name="Rectangle 39"/>
          <p:cNvSpPr/>
          <p:nvPr/>
        </p:nvSpPr>
        <p:spPr>
          <a:xfrm>
            <a:off x="5688646" y="6106057"/>
            <a:ext cx="1143262" cy="338554"/>
          </a:xfrm>
          <a:prstGeom prst="rect">
            <a:avLst/>
          </a:prstGeom>
        </p:spPr>
        <p:txBody>
          <a:bodyPr wrap="none">
            <a:spAutoFit/>
          </a:bodyPr>
          <a:lstStyle/>
          <a:p>
            <a:r>
              <a:rPr lang="en-US" sz="1600" b="1" dirty="0"/>
              <a:t>Normally*</a:t>
            </a:r>
            <a:endParaRPr lang="en-US" sz="1600" dirty="0"/>
          </a:p>
        </p:txBody>
      </p:sp>
    </p:spTree>
    <p:extLst>
      <p:ext uri="{BB962C8B-B14F-4D97-AF65-F5344CB8AC3E}">
        <p14:creationId xmlns:p14="http://schemas.microsoft.com/office/powerpoint/2010/main" val="1216012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Table 33"/>
          <p:cNvGraphicFramePr>
            <a:graphicFrameLocks noGrp="1"/>
          </p:cNvGraphicFramePr>
          <p:nvPr>
            <p:extLst>
              <p:ext uri="{D42A27DB-BD31-4B8C-83A1-F6EECF244321}">
                <p14:modId xmlns:p14="http://schemas.microsoft.com/office/powerpoint/2010/main" val="2662912928"/>
              </p:ext>
            </p:extLst>
          </p:nvPr>
        </p:nvGraphicFramePr>
        <p:xfrm>
          <a:off x="1173163" y="1328730"/>
          <a:ext cx="3048000" cy="4745912"/>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0000"/>
                    </a:ext>
                  </a:extLst>
                </a:gridCol>
              </a:tblGrid>
              <a:tr h="365672">
                <a:tc>
                  <a:txBody>
                    <a:bodyPr/>
                    <a:lstStyle/>
                    <a:p>
                      <a:pPr algn="ctr"/>
                      <a:r>
                        <a:rPr lang="en-US" sz="1800" b="1" dirty="0"/>
                        <a:t>Assignments</a:t>
                      </a:r>
                    </a:p>
                  </a:txBody>
                  <a:tcPr marT="45678" marB="45678" anchor="ctr"/>
                </a:tc>
                <a:extLst>
                  <a:ext uri="{0D108BD9-81ED-4DB2-BD59-A6C34878D82A}">
                    <a16:rowId xmlns:a16="http://schemas.microsoft.com/office/drawing/2014/main" val="10000"/>
                  </a:ext>
                </a:extLst>
              </a:tr>
              <a:tr h="726349">
                <a:tc>
                  <a:txBody>
                    <a:bodyPr/>
                    <a:lstStyle/>
                    <a:p>
                      <a:pPr algn="ctr">
                        <a:lnSpc>
                          <a:spcPts val="1000"/>
                        </a:lnSpc>
                        <a:spcBef>
                          <a:spcPts val="0"/>
                        </a:spcBef>
                      </a:pPr>
                      <a:r>
                        <a:rPr lang="en-US" sz="1200" b="1" dirty="0">
                          <a:solidFill>
                            <a:schemeClr val="tx1"/>
                          </a:solidFill>
                          <a:latin typeface="Arial" pitchFamily="34" charset="0"/>
                        </a:rPr>
                        <a:t>Senior Leadership (Upper Half)</a:t>
                      </a:r>
                    </a:p>
                    <a:p>
                      <a:pPr algn="ctr">
                        <a:lnSpc>
                          <a:spcPts val="1000"/>
                        </a:lnSpc>
                        <a:spcBef>
                          <a:spcPts val="0"/>
                        </a:spcBef>
                      </a:pPr>
                      <a:r>
                        <a:rPr lang="en-US" sz="1200" b="1" dirty="0">
                          <a:solidFill>
                            <a:schemeClr val="tx1"/>
                          </a:solidFill>
                          <a:latin typeface="Arial" pitchFamily="34" charset="0"/>
                        </a:rPr>
                        <a:t> </a:t>
                      </a:r>
                    </a:p>
                    <a:p>
                      <a:pPr algn="ctr">
                        <a:lnSpc>
                          <a:spcPts val="1000"/>
                        </a:lnSpc>
                        <a:spcBef>
                          <a:spcPts val="0"/>
                        </a:spcBef>
                        <a:buFontTx/>
                        <a:buChar char="•"/>
                      </a:pPr>
                      <a:r>
                        <a:rPr lang="en-US" sz="1200" b="1" dirty="0">
                          <a:solidFill>
                            <a:schemeClr val="tx1"/>
                          </a:solidFill>
                          <a:latin typeface="Arial" pitchFamily="34" charset="0"/>
                        </a:rPr>
                        <a:t>Deputy NRR, NR HQ Staff</a:t>
                      </a:r>
                    </a:p>
                    <a:p>
                      <a:pPr algn="ctr">
                        <a:lnSpc>
                          <a:spcPts val="1000"/>
                        </a:lnSpc>
                        <a:spcBef>
                          <a:spcPts val="0"/>
                        </a:spcBef>
                        <a:buFontTx/>
                        <a:buChar char="•"/>
                      </a:pPr>
                      <a:endParaRPr lang="en-US" sz="1200" b="1" dirty="0">
                        <a:solidFill>
                          <a:schemeClr val="tx1"/>
                        </a:solidFill>
                        <a:latin typeface="Arial" pitchFamily="34" charset="0"/>
                      </a:endParaRPr>
                    </a:p>
                    <a:p>
                      <a:pPr algn="ctr">
                        <a:lnSpc>
                          <a:spcPts val="1000"/>
                        </a:lnSpc>
                        <a:spcBef>
                          <a:spcPts val="0"/>
                        </a:spcBef>
                        <a:buFontTx/>
                        <a:buChar char="•"/>
                      </a:pPr>
                      <a:r>
                        <a:rPr lang="en-US" sz="1200" b="1" dirty="0">
                          <a:solidFill>
                            <a:schemeClr val="tx1"/>
                          </a:solidFill>
                          <a:latin typeface="Arial" pitchFamily="34" charset="0"/>
                        </a:rPr>
                        <a:t>Overall Projects Lead</a:t>
                      </a:r>
                      <a:endParaRPr lang="en-US" sz="1200" b="1" dirty="0"/>
                    </a:p>
                  </a:txBody>
                  <a:tcPr marT="45678" marB="45678" anchor="ctr"/>
                </a:tc>
                <a:extLst>
                  <a:ext uri="{0D108BD9-81ED-4DB2-BD59-A6C34878D82A}">
                    <a16:rowId xmlns:a16="http://schemas.microsoft.com/office/drawing/2014/main" val="10001"/>
                  </a:ext>
                </a:extLst>
              </a:tr>
              <a:tr h="1310543">
                <a:tc>
                  <a:txBody>
                    <a:bodyPr/>
                    <a:lstStyle/>
                    <a:p>
                      <a:pPr algn="ctr">
                        <a:lnSpc>
                          <a:spcPts val="1000"/>
                        </a:lnSpc>
                        <a:spcBef>
                          <a:spcPct val="50000"/>
                        </a:spcBef>
                      </a:pPr>
                      <a:r>
                        <a:rPr lang="en-US" sz="1200" b="1" dirty="0">
                          <a:solidFill>
                            <a:schemeClr val="tx1"/>
                          </a:solidFill>
                          <a:latin typeface="Arial" pitchFamily="34" charset="0"/>
                        </a:rPr>
                        <a:t>Senior Leadership (Lower half)</a:t>
                      </a:r>
                    </a:p>
                    <a:p>
                      <a:pPr algn="ctr">
                        <a:lnSpc>
                          <a:spcPts val="1000"/>
                        </a:lnSpc>
                        <a:spcBef>
                          <a:spcPct val="50000"/>
                        </a:spcBef>
                        <a:buFontTx/>
                        <a:buChar char="•"/>
                      </a:pPr>
                      <a:r>
                        <a:rPr lang="en-US" sz="1200" b="1" dirty="0">
                          <a:solidFill>
                            <a:schemeClr val="tx1"/>
                          </a:solidFill>
                          <a:latin typeface="Arial" pitchFamily="34" charset="0"/>
                        </a:rPr>
                        <a:t>CVN Overhaul Lead</a:t>
                      </a:r>
                    </a:p>
                    <a:p>
                      <a:pPr algn="ctr">
                        <a:lnSpc>
                          <a:spcPts val="1000"/>
                        </a:lnSpc>
                        <a:spcBef>
                          <a:spcPct val="50000"/>
                        </a:spcBef>
                        <a:buFontTx/>
                        <a:buChar char="•"/>
                      </a:pPr>
                      <a:r>
                        <a:rPr lang="en-US" sz="1200" b="1" dirty="0">
                          <a:solidFill>
                            <a:schemeClr val="tx1"/>
                          </a:solidFill>
                          <a:latin typeface="Arial" pitchFamily="34" charset="0"/>
                        </a:rPr>
                        <a:t>Reactor Servicing Lead </a:t>
                      </a:r>
                    </a:p>
                    <a:p>
                      <a:pPr algn="ctr">
                        <a:lnSpc>
                          <a:spcPts val="1000"/>
                        </a:lnSpc>
                        <a:spcBef>
                          <a:spcPct val="50000"/>
                        </a:spcBef>
                        <a:buFontTx/>
                        <a:buChar char="•"/>
                      </a:pPr>
                      <a:r>
                        <a:rPr lang="en-US" sz="1200" b="1" dirty="0">
                          <a:solidFill>
                            <a:schemeClr val="tx1"/>
                          </a:solidFill>
                          <a:latin typeface="Arial" pitchFamily="34" charset="0"/>
                        </a:rPr>
                        <a:t>CVN Projects Lead</a:t>
                      </a:r>
                    </a:p>
                    <a:p>
                      <a:pPr marL="0" marR="0" indent="0" algn="ctr" defTabSz="914400" rtl="0" eaLnBrk="1" fontAlgn="auto" latinLnBrk="0" hangingPunct="1">
                        <a:lnSpc>
                          <a:spcPts val="1000"/>
                        </a:lnSpc>
                        <a:spcBef>
                          <a:spcPct val="50000"/>
                        </a:spcBef>
                        <a:spcAft>
                          <a:spcPts val="0"/>
                        </a:spcAft>
                        <a:buClrTx/>
                        <a:buSzTx/>
                        <a:buFontTx/>
                        <a:buChar char="•"/>
                        <a:tabLst/>
                        <a:defRPr/>
                      </a:pPr>
                      <a:r>
                        <a:rPr lang="en-US" sz="1200" b="1" dirty="0">
                          <a:solidFill>
                            <a:schemeClr val="tx1"/>
                          </a:solidFill>
                          <a:latin typeface="Arial" pitchFamily="34" charset="0"/>
                        </a:rPr>
                        <a:t>Submarine Projects Lead</a:t>
                      </a:r>
                    </a:p>
                    <a:p>
                      <a:pPr marL="0" marR="0" indent="0" algn="ctr" defTabSz="914400" rtl="0" eaLnBrk="1" fontAlgn="auto" latinLnBrk="0" hangingPunct="1">
                        <a:lnSpc>
                          <a:spcPts val="1000"/>
                        </a:lnSpc>
                        <a:spcBef>
                          <a:spcPct val="50000"/>
                        </a:spcBef>
                        <a:spcAft>
                          <a:spcPts val="0"/>
                        </a:spcAft>
                        <a:buClrTx/>
                        <a:buSzTx/>
                        <a:buFontTx/>
                        <a:buChar char="•"/>
                        <a:tabLst/>
                        <a:defRPr/>
                      </a:pPr>
                      <a:r>
                        <a:rPr lang="en-US" sz="1200" b="1" dirty="0">
                          <a:solidFill>
                            <a:schemeClr val="tx1"/>
                          </a:solidFill>
                          <a:latin typeface="Arial" pitchFamily="34" charset="0"/>
                        </a:rPr>
                        <a:t>ANRR Kings Bay/San Diego/Guam</a:t>
                      </a:r>
                      <a:endParaRPr lang="en-US" sz="1200" b="1" dirty="0"/>
                    </a:p>
                  </a:txBody>
                  <a:tcPr marT="45678" marB="45678" anchor="ctr"/>
                </a:tc>
                <a:extLst>
                  <a:ext uri="{0D108BD9-81ED-4DB2-BD59-A6C34878D82A}">
                    <a16:rowId xmlns:a16="http://schemas.microsoft.com/office/drawing/2014/main" val="10002"/>
                  </a:ext>
                </a:extLst>
              </a:tr>
              <a:tr h="1092105">
                <a:tc>
                  <a:txBody>
                    <a:bodyPr/>
                    <a:lstStyle/>
                    <a:p>
                      <a:pPr algn="ctr">
                        <a:lnSpc>
                          <a:spcPts val="1000"/>
                        </a:lnSpc>
                        <a:spcBef>
                          <a:spcPct val="50000"/>
                        </a:spcBef>
                      </a:pPr>
                      <a:r>
                        <a:rPr lang="en-US" sz="1200" b="1" dirty="0">
                          <a:solidFill>
                            <a:schemeClr val="tx1"/>
                          </a:solidFill>
                          <a:latin typeface="Arial" pitchFamily="34" charset="0"/>
                        </a:rPr>
                        <a:t>Lead Position</a:t>
                      </a:r>
                    </a:p>
                    <a:p>
                      <a:pPr algn="ctr">
                        <a:lnSpc>
                          <a:spcPts val="1000"/>
                        </a:lnSpc>
                        <a:spcBef>
                          <a:spcPct val="50000"/>
                        </a:spcBef>
                        <a:buFontTx/>
                        <a:buChar char="•"/>
                      </a:pPr>
                      <a:r>
                        <a:rPr lang="en-US" sz="1200" b="1" dirty="0">
                          <a:solidFill>
                            <a:schemeClr val="tx1"/>
                          </a:solidFill>
                          <a:latin typeface="Arial" pitchFamily="34" charset="0"/>
                        </a:rPr>
                        <a:t> </a:t>
                      </a:r>
                      <a:r>
                        <a:rPr lang="en-US" sz="1200" b="1" dirty="0" err="1">
                          <a:solidFill>
                            <a:schemeClr val="tx1"/>
                          </a:solidFill>
                          <a:latin typeface="Arial" pitchFamily="34" charset="0"/>
                        </a:rPr>
                        <a:t>Radcon</a:t>
                      </a:r>
                      <a:r>
                        <a:rPr lang="en-US" sz="1200" b="1" dirty="0">
                          <a:solidFill>
                            <a:schemeClr val="tx1"/>
                          </a:solidFill>
                          <a:latin typeface="Arial" pitchFamily="34" charset="0"/>
                        </a:rPr>
                        <a:t> Lead</a:t>
                      </a:r>
                    </a:p>
                    <a:p>
                      <a:pPr algn="ctr">
                        <a:lnSpc>
                          <a:spcPts val="1000"/>
                        </a:lnSpc>
                        <a:spcBef>
                          <a:spcPct val="50000"/>
                        </a:spcBef>
                        <a:buFontTx/>
                        <a:buChar char="•"/>
                      </a:pPr>
                      <a:r>
                        <a:rPr lang="en-US" sz="1200" b="1" dirty="0">
                          <a:solidFill>
                            <a:schemeClr val="tx1"/>
                          </a:solidFill>
                          <a:latin typeface="Arial" pitchFamily="34" charset="0"/>
                        </a:rPr>
                        <a:t> JTG/Testing Lead</a:t>
                      </a:r>
                    </a:p>
                    <a:p>
                      <a:pPr algn="ctr">
                        <a:lnSpc>
                          <a:spcPts val="1000"/>
                        </a:lnSpc>
                        <a:spcBef>
                          <a:spcPct val="50000"/>
                        </a:spcBef>
                        <a:buFontTx/>
                        <a:buChar char="•"/>
                      </a:pPr>
                      <a:r>
                        <a:rPr lang="en-US" sz="1200" b="1" dirty="0">
                          <a:solidFill>
                            <a:schemeClr val="tx1"/>
                          </a:solidFill>
                          <a:latin typeface="Arial" pitchFamily="34" charset="0"/>
                        </a:rPr>
                        <a:t> JRG/Refueling Lead</a:t>
                      </a:r>
                    </a:p>
                    <a:p>
                      <a:pPr algn="ctr">
                        <a:lnSpc>
                          <a:spcPts val="1000"/>
                        </a:lnSpc>
                        <a:spcBef>
                          <a:spcPct val="50000"/>
                        </a:spcBef>
                        <a:buFontTx/>
                        <a:buChar char="•"/>
                      </a:pPr>
                      <a:r>
                        <a:rPr lang="en-US" sz="1200" b="1" dirty="0">
                          <a:solidFill>
                            <a:schemeClr val="tx1"/>
                          </a:solidFill>
                          <a:latin typeface="Arial" pitchFamily="34" charset="0"/>
                        </a:rPr>
                        <a:t> QA Lead</a:t>
                      </a:r>
                      <a:endParaRPr lang="en-US" sz="1200" b="1" dirty="0"/>
                    </a:p>
                  </a:txBody>
                  <a:tcPr marT="45678" marB="45678" anchor="ctr"/>
                </a:tc>
                <a:extLst>
                  <a:ext uri="{0D108BD9-81ED-4DB2-BD59-A6C34878D82A}">
                    <a16:rowId xmlns:a16="http://schemas.microsoft.com/office/drawing/2014/main" val="10003"/>
                  </a:ext>
                </a:extLst>
              </a:tr>
              <a:tr h="599350">
                <a:tc>
                  <a:txBody>
                    <a:bodyPr/>
                    <a:lstStyle/>
                    <a:p>
                      <a:pPr marL="0" marR="0" indent="0" algn="ctr" defTabSz="914400" rtl="0" eaLnBrk="1" fontAlgn="auto" latinLnBrk="0" hangingPunct="1">
                        <a:lnSpc>
                          <a:spcPts val="1000"/>
                        </a:lnSpc>
                        <a:spcBef>
                          <a:spcPts val="0"/>
                        </a:spcBef>
                        <a:spcAft>
                          <a:spcPts val="0"/>
                        </a:spcAft>
                        <a:buClrTx/>
                        <a:buSzTx/>
                        <a:buFontTx/>
                        <a:buNone/>
                        <a:tabLst/>
                        <a:defRPr/>
                      </a:pPr>
                      <a:endParaRPr lang="en-US" sz="1200" b="1" dirty="0">
                        <a:solidFill>
                          <a:schemeClr val="tx1"/>
                        </a:solidFill>
                        <a:latin typeface="Arial" pitchFamily="34" charset="0"/>
                      </a:endParaRPr>
                    </a:p>
                    <a:p>
                      <a:pPr marL="0" marR="0" indent="0" algn="ctr" defTabSz="914400" rtl="0" eaLnBrk="1" fontAlgn="auto" latinLnBrk="0" hangingPunct="1">
                        <a:lnSpc>
                          <a:spcPts val="1000"/>
                        </a:lnSpc>
                        <a:spcBef>
                          <a:spcPts val="0"/>
                        </a:spcBef>
                        <a:spcAft>
                          <a:spcPts val="0"/>
                        </a:spcAft>
                        <a:buClrTx/>
                        <a:buSzTx/>
                        <a:buFontTx/>
                        <a:buNone/>
                        <a:tabLst/>
                        <a:defRPr/>
                      </a:pPr>
                      <a:r>
                        <a:rPr lang="en-US" sz="1200" b="1" dirty="0">
                          <a:solidFill>
                            <a:schemeClr val="tx1"/>
                          </a:solidFill>
                          <a:latin typeface="Arial" pitchFamily="34" charset="0"/>
                        </a:rPr>
                        <a:t>Large Project Lead</a:t>
                      </a:r>
                    </a:p>
                    <a:p>
                      <a:pPr marL="0" marR="0" indent="0" algn="ctr" defTabSz="914400" rtl="0" eaLnBrk="1" fontAlgn="auto" latinLnBrk="0" hangingPunct="1">
                        <a:lnSpc>
                          <a:spcPts val="1000"/>
                        </a:lnSpc>
                        <a:spcBef>
                          <a:spcPts val="0"/>
                        </a:spcBef>
                        <a:spcAft>
                          <a:spcPts val="0"/>
                        </a:spcAft>
                        <a:buClrTx/>
                        <a:buSzTx/>
                        <a:buFontTx/>
                        <a:buNone/>
                        <a:tabLst/>
                        <a:defRPr/>
                      </a:pPr>
                      <a:r>
                        <a:rPr lang="en-US" sz="1200" b="1" dirty="0">
                          <a:solidFill>
                            <a:schemeClr val="tx1"/>
                          </a:solidFill>
                          <a:latin typeface="Arial" pitchFamily="34" charset="0"/>
                        </a:rPr>
                        <a:t> </a:t>
                      </a:r>
                    </a:p>
                    <a:p>
                      <a:pPr marL="0" marR="0" indent="0" algn="ctr" defTabSz="914400" rtl="0" eaLnBrk="1" fontAlgn="auto" latinLnBrk="0" hangingPunct="1">
                        <a:lnSpc>
                          <a:spcPts val="1000"/>
                        </a:lnSpc>
                        <a:spcBef>
                          <a:spcPts val="0"/>
                        </a:spcBef>
                        <a:spcAft>
                          <a:spcPts val="0"/>
                        </a:spcAft>
                        <a:buClrTx/>
                        <a:buSzTx/>
                        <a:buFontTx/>
                        <a:buNone/>
                        <a:tabLst/>
                        <a:defRPr/>
                      </a:pPr>
                      <a:r>
                        <a:rPr lang="en-US" sz="1200" b="1" dirty="0">
                          <a:solidFill>
                            <a:schemeClr val="tx1"/>
                          </a:solidFill>
                          <a:latin typeface="Arial" pitchFamily="34" charset="0"/>
                        </a:rPr>
                        <a:t>(ERO, EOH, RCOH, PIA, DPIA, etc)</a:t>
                      </a:r>
                      <a:endParaRPr lang="en-US" sz="1200" b="1" dirty="0">
                        <a:solidFill>
                          <a:srgbClr val="0000FF"/>
                        </a:solidFill>
                      </a:endParaRPr>
                    </a:p>
                  </a:txBody>
                  <a:tcPr marT="45678" marB="45678" anchor="ctr"/>
                </a:tc>
                <a:extLst>
                  <a:ext uri="{0D108BD9-81ED-4DB2-BD59-A6C34878D82A}">
                    <a16:rowId xmlns:a16="http://schemas.microsoft.com/office/drawing/2014/main" val="10004"/>
                  </a:ext>
                </a:extLst>
              </a:tr>
              <a:tr h="3656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pitchFamily="34" charset="0"/>
                        </a:rPr>
                        <a:t>Small Project Lead (SRA, CMA</a:t>
                      </a:r>
                      <a:r>
                        <a:rPr lang="en-US" sz="1800" b="1" dirty="0">
                          <a:solidFill>
                            <a:schemeClr val="tx1"/>
                          </a:solidFill>
                          <a:latin typeface="Arial" pitchFamily="34" charset="0"/>
                        </a:rPr>
                        <a:t>)</a:t>
                      </a:r>
                      <a:endParaRPr lang="en-US" sz="1200" b="1" dirty="0"/>
                    </a:p>
                  </a:txBody>
                  <a:tcPr marT="45678" marB="45678" anchor="ctr"/>
                </a:tc>
                <a:extLst>
                  <a:ext uri="{0D108BD9-81ED-4DB2-BD59-A6C34878D82A}">
                    <a16:rowId xmlns:a16="http://schemas.microsoft.com/office/drawing/2014/main" val="10005"/>
                  </a:ext>
                </a:extLst>
              </a:tr>
              <a:tr h="274233">
                <a:tc>
                  <a:txBody>
                    <a:bodyPr/>
                    <a:lstStyle/>
                    <a:p>
                      <a:pPr algn="ctr"/>
                      <a:r>
                        <a:rPr lang="en-US" sz="1200" b="1" dirty="0"/>
                        <a:t>Qualification Tour</a:t>
                      </a:r>
                    </a:p>
                  </a:txBody>
                  <a:tcPr marT="45678" marB="45678" anchor="ctr"/>
                </a:tc>
                <a:extLst>
                  <a:ext uri="{0D108BD9-81ED-4DB2-BD59-A6C34878D82A}">
                    <a16:rowId xmlns:a16="http://schemas.microsoft.com/office/drawing/2014/main" val="10006"/>
                  </a:ext>
                </a:extLst>
              </a:tr>
            </a:tbl>
          </a:graphicData>
        </a:graphic>
      </p:graphicFrame>
      <p:grpSp>
        <p:nvGrpSpPr>
          <p:cNvPr id="71701" name="Group 28"/>
          <p:cNvGrpSpPr>
            <a:grpSpLocks/>
          </p:cNvGrpSpPr>
          <p:nvPr/>
        </p:nvGrpSpPr>
        <p:grpSpPr bwMode="auto">
          <a:xfrm>
            <a:off x="383340" y="1855336"/>
            <a:ext cx="8316161" cy="4448619"/>
            <a:chOff x="383340" y="1706586"/>
            <a:chExt cx="8316161" cy="5054577"/>
          </a:xfrm>
        </p:grpSpPr>
        <p:grpSp>
          <p:nvGrpSpPr>
            <p:cNvPr id="71703" name="Group 27"/>
            <p:cNvGrpSpPr>
              <a:grpSpLocks/>
            </p:cNvGrpSpPr>
            <p:nvPr/>
          </p:nvGrpSpPr>
          <p:grpSpPr bwMode="auto">
            <a:xfrm>
              <a:off x="383340" y="1706586"/>
              <a:ext cx="8316161" cy="4967795"/>
              <a:chOff x="383340" y="1706586"/>
              <a:chExt cx="8316161" cy="4967795"/>
            </a:xfrm>
          </p:grpSpPr>
          <p:grpSp>
            <p:nvGrpSpPr>
              <p:cNvPr id="71705" name="Group 38"/>
              <p:cNvGrpSpPr>
                <a:grpSpLocks/>
              </p:cNvGrpSpPr>
              <p:nvPr/>
            </p:nvGrpSpPr>
            <p:grpSpPr bwMode="auto">
              <a:xfrm>
                <a:off x="383340" y="1801243"/>
                <a:ext cx="828675" cy="4873138"/>
                <a:chOff x="764209" y="2409698"/>
                <a:chExt cx="829258" cy="4439568"/>
              </a:xfrm>
            </p:grpSpPr>
            <p:sp>
              <p:nvSpPr>
                <p:cNvPr id="71720" name="TextBox 18"/>
                <p:cNvSpPr txBox="1">
                  <a:spLocks noChangeArrowheads="1"/>
                </p:cNvSpPr>
                <p:nvPr/>
              </p:nvSpPr>
              <p:spPr bwMode="auto">
                <a:xfrm>
                  <a:off x="868475" y="6541489"/>
                  <a:ext cx="70076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0 YCS</a:t>
                  </a:r>
                </a:p>
              </p:txBody>
            </p:sp>
            <p:sp>
              <p:nvSpPr>
                <p:cNvPr id="71721" name="TextBox 19"/>
                <p:cNvSpPr txBox="1">
                  <a:spLocks noChangeArrowheads="1"/>
                </p:cNvSpPr>
                <p:nvPr/>
              </p:nvSpPr>
              <p:spPr bwMode="auto">
                <a:xfrm>
                  <a:off x="868573" y="6230124"/>
                  <a:ext cx="700572" cy="28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2 YCS</a:t>
                  </a:r>
                </a:p>
              </p:txBody>
            </p:sp>
            <p:sp>
              <p:nvSpPr>
                <p:cNvPr id="71722" name="TextBox 20"/>
                <p:cNvSpPr txBox="1">
                  <a:spLocks noChangeArrowheads="1"/>
                </p:cNvSpPr>
                <p:nvPr/>
              </p:nvSpPr>
              <p:spPr bwMode="auto">
                <a:xfrm>
                  <a:off x="868573" y="5515849"/>
                  <a:ext cx="700572" cy="28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4 YCS</a:t>
                  </a:r>
                </a:p>
              </p:txBody>
            </p:sp>
            <p:sp>
              <p:nvSpPr>
                <p:cNvPr id="71723" name="TextBox 21"/>
                <p:cNvSpPr txBox="1">
                  <a:spLocks noChangeArrowheads="1"/>
                </p:cNvSpPr>
                <p:nvPr/>
              </p:nvSpPr>
              <p:spPr bwMode="auto">
                <a:xfrm>
                  <a:off x="793540" y="4091585"/>
                  <a:ext cx="799927" cy="28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10 YCS</a:t>
                  </a:r>
                </a:p>
              </p:txBody>
            </p:sp>
            <p:sp>
              <p:nvSpPr>
                <p:cNvPr id="71724" name="TextBox 23"/>
                <p:cNvSpPr txBox="1">
                  <a:spLocks noChangeArrowheads="1"/>
                </p:cNvSpPr>
                <p:nvPr/>
              </p:nvSpPr>
              <p:spPr bwMode="auto">
                <a:xfrm>
                  <a:off x="773987" y="3348810"/>
                  <a:ext cx="8001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15 YCS</a:t>
                  </a:r>
                </a:p>
              </p:txBody>
            </p:sp>
            <p:sp>
              <p:nvSpPr>
                <p:cNvPr id="71725" name="TextBox 25"/>
                <p:cNvSpPr txBox="1">
                  <a:spLocks noChangeArrowheads="1"/>
                </p:cNvSpPr>
                <p:nvPr/>
              </p:nvSpPr>
              <p:spPr bwMode="auto">
                <a:xfrm>
                  <a:off x="764209" y="2409698"/>
                  <a:ext cx="80015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21 YCS</a:t>
                  </a:r>
                </a:p>
              </p:txBody>
            </p:sp>
          </p:grpSp>
          <p:grpSp>
            <p:nvGrpSpPr>
              <p:cNvPr id="71706" name="Group 39"/>
              <p:cNvGrpSpPr>
                <a:grpSpLocks/>
              </p:cNvGrpSpPr>
              <p:nvPr/>
            </p:nvGrpSpPr>
            <p:grpSpPr bwMode="auto">
              <a:xfrm>
                <a:off x="4221163" y="1765397"/>
                <a:ext cx="687387" cy="4779866"/>
                <a:chOff x="7601733" y="2377804"/>
                <a:chExt cx="687966" cy="4330985"/>
              </a:xfrm>
            </p:grpSpPr>
            <p:sp>
              <p:nvSpPr>
                <p:cNvPr id="71714" name="TextBox 26"/>
                <p:cNvSpPr txBox="1">
                  <a:spLocks noChangeArrowheads="1"/>
                </p:cNvSpPr>
                <p:nvPr/>
              </p:nvSpPr>
              <p:spPr bwMode="auto">
                <a:xfrm>
                  <a:off x="7611893" y="6401012"/>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ENS</a:t>
                  </a:r>
                </a:p>
              </p:txBody>
            </p:sp>
            <p:sp>
              <p:nvSpPr>
                <p:cNvPr id="71715" name="TextBox 27"/>
                <p:cNvSpPr txBox="1">
                  <a:spLocks noChangeArrowheads="1"/>
                </p:cNvSpPr>
                <p:nvPr/>
              </p:nvSpPr>
              <p:spPr bwMode="auto">
                <a:xfrm>
                  <a:off x="7607851" y="5408167"/>
                  <a:ext cx="3893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LT</a:t>
                  </a:r>
                </a:p>
              </p:txBody>
            </p:sp>
            <p:sp>
              <p:nvSpPr>
                <p:cNvPr id="71716" name="TextBox 28"/>
                <p:cNvSpPr txBox="1">
                  <a:spLocks noChangeArrowheads="1"/>
                </p:cNvSpPr>
                <p:nvPr/>
              </p:nvSpPr>
              <p:spPr bwMode="auto">
                <a:xfrm>
                  <a:off x="7607854" y="5977071"/>
                  <a:ext cx="62818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LTJG</a:t>
                  </a:r>
                </a:p>
              </p:txBody>
            </p:sp>
            <p:sp>
              <p:nvSpPr>
                <p:cNvPr id="71717" name="TextBox 29"/>
                <p:cNvSpPr txBox="1">
                  <a:spLocks noChangeArrowheads="1"/>
                </p:cNvSpPr>
                <p:nvPr/>
              </p:nvSpPr>
              <p:spPr bwMode="auto">
                <a:xfrm>
                  <a:off x="7606499" y="4250439"/>
                  <a:ext cx="683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LCDR</a:t>
                  </a:r>
                </a:p>
              </p:txBody>
            </p:sp>
            <p:sp>
              <p:nvSpPr>
                <p:cNvPr id="71718" name="TextBox 30"/>
                <p:cNvSpPr txBox="1">
                  <a:spLocks noChangeArrowheads="1"/>
                </p:cNvSpPr>
                <p:nvPr/>
              </p:nvSpPr>
              <p:spPr bwMode="auto">
                <a:xfrm>
                  <a:off x="7601733" y="3271456"/>
                  <a:ext cx="57419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CDR</a:t>
                  </a:r>
                </a:p>
              </p:txBody>
            </p:sp>
            <p:sp>
              <p:nvSpPr>
                <p:cNvPr id="71719" name="TextBox 31"/>
                <p:cNvSpPr txBox="1">
                  <a:spLocks noChangeArrowheads="1"/>
                </p:cNvSpPr>
                <p:nvPr/>
              </p:nvSpPr>
              <p:spPr bwMode="auto">
                <a:xfrm>
                  <a:off x="7601733" y="2377804"/>
                  <a:ext cx="6735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dirty="0">
                      <a:solidFill>
                        <a:srgbClr val="000000"/>
                      </a:solidFill>
                    </a:rPr>
                    <a:t>CAPT</a:t>
                  </a:r>
                </a:p>
              </p:txBody>
            </p:sp>
          </p:grpSp>
          <p:grpSp>
            <p:nvGrpSpPr>
              <p:cNvPr id="71707" name="Group 26"/>
              <p:cNvGrpSpPr>
                <a:grpSpLocks/>
              </p:cNvGrpSpPr>
              <p:nvPr/>
            </p:nvGrpSpPr>
            <p:grpSpPr bwMode="auto">
              <a:xfrm>
                <a:off x="5202238" y="1706586"/>
                <a:ext cx="3497263" cy="4764286"/>
                <a:chOff x="5202238" y="1706586"/>
                <a:chExt cx="3497263" cy="4764286"/>
              </a:xfrm>
            </p:grpSpPr>
            <p:sp>
              <p:nvSpPr>
                <p:cNvPr id="71708" name="TextBox 40"/>
                <p:cNvSpPr txBox="1">
                  <a:spLocks noChangeArrowheads="1"/>
                </p:cNvSpPr>
                <p:nvPr/>
              </p:nvSpPr>
              <p:spPr bwMode="auto">
                <a:xfrm>
                  <a:off x="5240337" y="5876383"/>
                  <a:ext cx="3459163" cy="594489"/>
                </a:xfrm>
                <a:prstGeom prst="rect">
                  <a:avLst/>
                </a:prstGeom>
                <a:solidFill>
                  <a:srgbClr val="FFFF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1st Assignment: Qualification Tour, followed by Small Project Lead</a:t>
                  </a:r>
                </a:p>
              </p:txBody>
            </p:sp>
            <p:sp>
              <p:nvSpPr>
                <p:cNvPr id="71709" name="TextBox 41"/>
                <p:cNvSpPr txBox="1">
                  <a:spLocks noChangeArrowheads="1"/>
                </p:cNvSpPr>
                <p:nvPr/>
              </p:nvSpPr>
              <p:spPr bwMode="auto">
                <a:xfrm>
                  <a:off x="5233988" y="5490059"/>
                  <a:ext cx="3465512" cy="349700"/>
                </a:xfrm>
                <a:prstGeom prst="rect">
                  <a:avLst/>
                </a:prstGeom>
                <a:solidFill>
                  <a:srgbClr val="00FFFF"/>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2nd Assignment: Large Project Lead</a:t>
                  </a:r>
                </a:p>
              </p:txBody>
            </p:sp>
            <p:sp>
              <p:nvSpPr>
                <p:cNvPr id="71710" name="TextBox 42"/>
                <p:cNvSpPr txBox="1">
                  <a:spLocks noChangeArrowheads="1"/>
                </p:cNvSpPr>
                <p:nvPr/>
              </p:nvSpPr>
              <p:spPr bwMode="auto">
                <a:xfrm>
                  <a:off x="5216525" y="2757488"/>
                  <a:ext cx="3482975" cy="1600200"/>
                </a:xfrm>
                <a:prstGeom prst="rect">
                  <a:avLst/>
                </a:prstGeom>
                <a:solidFill>
                  <a:srgbClr val="CCFF99"/>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eaLnBrk="1" hangingPunct="1">
                    <a:spcBef>
                      <a:spcPct val="0"/>
                    </a:spcBef>
                    <a:buClrTx/>
                    <a:buSzTx/>
                    <a:buFontTx/>
                    <a:buNone/>
                  </a:pPr>
                  <a:r>
                    <a:rPr lang="en-US" altLang="en-US" sz="1400">
                      <a:solidFill>
                        <a:srgbClr val="000000"/>
                      </a:solidFill>
                    </a:rPr>
                    <a:t>4th Assignment: Senior Leadership Positions (Lower Half)</a:t>
                  </a:r>
                </a:p>
                <a:p>
                  <a:pPr eaLnBrk="1" hangingPunct="1">
                    <a:spcBef>
                      <a:spcPct val="0"/>
                    </a:spcBef>
                    <a:buClrTx/>
                    <a:buSzTx/>
                    <a:buFontTx/>
                    <a:buNone/>
                  </a:pPr>
                  <a:endParaRPr lang="en-US" altLang="en-US" sz="1400">
                    <a:solidFill>
                      <a:srgbClr val="000000"/>
                    </a:solidFill>
                  </a:endParaRPr>
                </a:p>
                <a:p>
                  <a:pPr eaLnBrk="1" hangingPunct="1">
                    <a:spcBef>
                      <a:spcPct val="0"/>
                    </a:spcBef>
                    <a:buClrTx/>
                    <a:buSzTx/>
                    <a:buFontTx/>
                    <a:buNone/>
                  </a:pPr>
                  <a:r>
                    <a:rPr lang="en-US" altLang="en-US" sz="1400">
                      <a:solidFill>
                        <a:srgbClr val="000000"/>
                      </a:solidFill>
                    </a:rPr>
                    <a:t>Senior LCDRs/junior CDRs have opportunity for leadership positions as ANRR</a:t>
                  </a:r>
                </a:p>
                <a:p>
                  <a:pPr eaLnBrk="1" hangingPunct="1">
                    <a:spcBef>
                      <a:spcPct val="0"/>
                    </a:spcBef>
                    <a:buClrTx/>
                    <a:buSzTx/>
                    <a:buFontTx/>
                    <a:buNone/>
                  </a:pPr>
                  <a:endParaRPr lang="en-US" altLang="en-US" sz="1400">
                    <a:solidFill>
                      <a:srgbClr val="000000"/>
                    </a:solidFill>
                  </a:endParaRPr>
                </a:p>
              </p:txBody>
            </p:sp>
            <p:sp>
              <p:nvSpPr>
                <p:cNvPr id="71711" name="TextBox 44"/>
                <p:cNvSpPr txBox="1">
                  <a:spLocks noChangeArrowheads="1"/>
                </p:cNvSpPr>
                <p:nvPr/>
              </p:nvSpPr>
              <p:spPr bwMode="auto">
                <a:xfrm>
                  <a:off x="5202238" y="2292350"/>
                  <a:ext cx="3484562" cy="349700"/>
                </a:xfrm>
                <a:prstGeom prst="rect">
                  <a:avLst/>
                </a:prstGeom>
                <a:solidFill>
                  <a:srgbClr val="FFC0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a:solidFill>
                        <a:srgbClr val="000000"/>
                      </a:solidFill>
                    </a:rPr>
                    <a:t>Milestone Position: ANRR</a:t>
                  </a:r>
                </a:p>
              </p:txBody>
            </p:sp>
            <p:sp>
              <p:nvSpPr>
                <p:cNvPr id="71712" name="TextBox 32"/>
                <p:cNvSpPr txBox="1">
                  <a:spLocks noChangeArrowheads="1"/>
                </p:cNvSpPr>
                <p:nvPr/>
              </p:nvSpPr>
              <p:spPr bwMode="auto">
                <a:xfrm>
                  <a:off x="5233989" y="4430935"/>
                  <a:ext cx="3465512" cy="349700"/>
                </a:xfrm>
                <a:prstGeom prst="rect">
                  <a:avLst/>
                </a:prstGeom>
                <a:solidFill>
                  <a:srgbClr val="FF7C80"/>
                </a:solidFill>
                <a:ln w="9525">
                  <a:solidFill>
                    <a:schemeClr val="tx1"/>
                  </a:solidFill>
                  <a:miter lim="800000"/>
                  <a:headEnd/>
                  <a:tailEnd/>
                </a:ln>
              </p:spPr>
              <p:txBody>
                <a:bodyPr wrap="square">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3rd Assignment: Lead Positions </a:t>
                  </a:r>
                </a:p>
              </p:txBody>
            </p:sp>
            <p:sp>
              <p:nvSpPr>
                <p:cNvPr id="71713" name="TextBox 44"/>
                <p:cNvSpPr txBox="1">
                  <a:spLocks noChangeArrowheads="1"/>
                </p:cNvSpPr>
                <p:nvPr/>
              </p:nvSpPr>
              <p:spPr bwMode="auto">
                <a:xfrm>
                  <a:off x="5202238" y="1706586"/>
                  <a:ext cx="3481388" cy="349700"/>
                </a:xfrm>
                <a:prstGeom prst="rect">
                  <a:avLst/>
                </a:prstGeom>
                <a:solidFill>
                  <a:srgbClr val="FF0000"/>
                </a:solidFill>
                <a:ln w="9525">
                  <a:solidFill>
                    <a:schemeClr val="tx1"/>
                  </a:solidFill>
                  <a:miter lim="800000"/>
                  <a:headEnd/>
                  <a:tailEnd/>
                </a:ln>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dirty="0">
                      <a:solidFill>
                        <a:srgbClr val="000000"/>
                      </a:solidFill>
                    </a:rPr>
                    <a:t>Senior Leadership Positions </a:t>
                  </a:r>
                </a:p>
              </p:txBody>
            </p:sp>
          </p:grpSp>
        </p:grpSp>
        <p:sp>
          <p:nvSpPr>
            <p:cNvPr id="71704" name="TextBox 27"/>
            <p:cNvSpPr txBox="1">
              <a:spLocks noChangeArrowheads="1"/>
            </p:cNvSpPr>
            <p:nvPr/>
          </p:nvSpPr>
          <p:spPr bwMode="auto">
            <a:xfrm>
              <a:off x="1046163" y="6453188"/>
              <a:ext cx="32845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222268"/>
                </a:buClr>
                <a:buSzPct val="100000"/>
                <a:buFont typeface="Wingdings" pitchFamily="2" charset="2"/>
                <a:buChar char="§"/>
                <a:defRPr sz="2400" b="1">
                  <a:solidFill>
                    <a:schemeClr val="tx1"/>
                  </a:solidFill>
                  <a:latin typeface="Arial" pitchFamily="34" charset="0"/>
                </a:defRPr>
              </a:lvl1pPr>
              <a:lvl2pPr marL="742950" indent="-285750" eaLnBrk="0" hangingPunct="0">
                <a:spcBef>
                  <a:spcPct val="20000"/>
                </a:spcBef>
                <a:buChar char="•"/>
                <a:defRPr sz="2000">
                  <a:solidFill>
                    <a:schemeClr val="tx1"/>
                  </a:solidFill>
                  <a:latin typeface="Arial" pitchFamily="34" charset="0"/>
                </a:defRPr>
              </a:lvl2pPr>
              <a:lvl3pPr marL="1143000" indent="-228600" eaLnBrk="0" hangingPunct="0">
                <a:spcBef>
                  <a:spcPct val="20000"/>
                </a:spcBef>
                <a:buFont typeface="Wingdings" pitchFamily="2" charset="2"/>
                <a:buChar char="Ø"/>
                <a:defRPr b="1">
                  <a:solidFill>
                    <a:schemeClr val="tx1"/>
                  </a:solidFill>
                  <a:latin typeface="Arial" pitchFamily="34" charset="0"/>
                </a:defRPr>
              </a:lvl3pPr>
              <a:lvl4pPr marL="1600200" indent="-228600" eaLnBrk="0" hangingPunct="0">
                <a:spcBef>
                  <a:spcPct val="20000"/>
                </a:spcBef>
                <a:buChar char="–"/>
                <a:defRPr b="1">
                  <a:solidFill>
                    <a:schemeClr val="tx1"/>
                  </a:solidFill>
                  <a:latin typeface="Arial" pitchFamily="34" charset="0"/>
                </a:defRPr>
              </a:lvl4pPr>
              <a:lvl5pPr marL="2057400" indent="-228600" eaLnBrk="0" hangingPunct="0">
                <a:spcBef>
                  <a:spcPct val="20000"/>
                </a:spcBef>
                <a:buFont typeface="Arial" pitchFamily="34" charset="0"/>
                <a:buChar char="–"/>
                <a:defRPr b="1">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b="1">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b="1">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b="1">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b="1">
                  <a:solidFill>
                    <a:schemeClr val="tx1"/>
                  </a:solidFill>
                  <a:latin typeface="Arial" pitchFamily="34" charset="0"/>
                </a:defRPr>
              </a:lvl9pPr>
            </a:lstStyle>
            <a:p>
              <a:pPr algn="ctr" eaLnBrk="1" hangingPunct="1">
                <a:spcBef>
                  <a:spcPct val="0"/>
                </a:spcBef>
                <a:buClrTx/>
                <a:buSzTx/>
                <a:buFontTx/>
                <a:buNone/>
              </a:pPr>
              <a:r>
                <a:rPr lang="en-US" altLang="en-US" sz="1400">
                  <a:solidFill>
                    <a:srgbClr val="000000"/>
                  </a:solidFill>
                </a:rPr>
                <a:t>60 Month Tour Lengths (Nominally)</a:t>
              </a:r>
            </a:p>
          </p:txBody>
        </p:sp>
      </p:grpSp>
      <p:sp>
        <p:nvSpPr>
          <p:cNvPr id="2" name="Slide Number Placeholder 1"/>
          <p:cNvSpPr>
            <a:spLocks noGrp="1"/>
          </p:cNvSpPr>
          <p:nvPr>
            <p:ph type="sldNum" sz="quarter" idx="4294967295"/>
          </p:nvPr>
        </p:nvSpPr>
        <p:spPr/>
        <p:txBody>
          <a:bodyPr/>
          <a:lstStyle/>
          <a:p>
            <a:pPr>
              <a:defRPr/>
            </a:pPr>
            <a:fld id="{2B202276-3942-42F9-87FA-1B363CEF0F20}" type="slidenum">
              <a:rPr lang="en-US" smtClean="0"/>
              <a:pPr>
                <a:defRPr/>
              </a:pPr>
              <a:t>7</a:t>
            </a:fld>
            <a:endParaRPr lang="en-US" dirty="0"/>
          </a:p>
        </p:txBody>
      </p:sp>
      <p:sp>
        <p:nvSpPr>
          <p:cNvPr id="30" name="Title 1"/>
          <p:cNvSpPr txBox="1">
            <a:spLocks/>
          </p:cNvSpPr>
          <p:nvPr/>
        </p:nvSpPr>
        <p:spPr bwMode="auto">
          <a:xfrm>
            <a:off x="1360163" y="-22755"/>
            <a:ext cx="764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3200" b="1" i="1">
                <a:solidFill>
                  <a:srgbClr val="000066"/>
                </a:solidFill>
                <a:latin typeface="+mj-lt"/>
                <a:ea typeface="+mj-ea"/>
                <a:cs typeface="+mj-cs"/>
              </a:defRPr>
            </a:lvl1pPr>
            <a:lvl2pPr algn="r" rtl="0" eaLnBrk="0" fontAlgn="base" hangingPunct="0">
              <a:spcBef>
                <a:spcPct val="0"/>
              </a:spcBef>
              <a:spcAft>
                <a:spcPct val="0"/>
              </a:spcAft>
              <a:defRPr sz="3200" b="1" i="1">
                <a:solidFill>
                  <a:srgbClr val="000066"/>
                </a:solidFill>
                <a:latin typeface="Arial" charset="0"/>
                <a:cs typeface="Times New Roman" pitchFamily="18" charset="0"/>
              </a:defRPr>
            </a:lvl2pPr>
            <a:lvl3pPr algn="r" rtl="0" eaLnBrk="0" fontAlgn="base" hangingPunct="0">
              <a:spcBef>
                <a:spcPct val="0"/>
              </a:spcBef>
              <a:spcAft>
                <a:spcPct val="0"/>
              </a:spcAft>
              <a:defRPr sz="3200" b="1" i="1">
                <a:solidFill>
                  <a:srgbClr val="000066"/>
                </a:solidFill>
                <a:latin typeface="Arial" charset="0"/>
                <a:cs typeface="Times New Roman" pitchFamily="18" charset="0"/>
              </a:defRPr>
            </a:lvl3pPr>
            <a:lvl4pPr algn="r" rtl="0" eaLnBrk="0" fontAlgn="base" hangingPunct="0">
              <a:spcBef>
                <a:spcPct val="0"/>
              </a:spcBef>
              <a:spcAft>
                <a:spcPct val="0"/>
              </a:spcAft>
              <a:defRPr sz="3200" b="1" i="1">
                <a:solidFill>
                  <a:srgbClr val="000066"/>
                </a:solidFill>
                <a:latin typeface="Arial" charset="0"/>
                <a:cs typeface="Times New Roman" pitchFamily="18" charset="0"/>
              </a:defRPr>
            </a:lvl4pPr>
            <a:lvl5pPr algn="r" rtl="0" eaLnBrk="0" fontAlgn="base" hangingPunct="0">
              <a:spcBef>
                <a:spcPct val="0"/>
              </a:spcBef>
              <a:spcAft>
                <a:spcPct val="0"/>
              </a:spcAft>
              <a:defRPr sz="3200" b="1" i="1">
                <a:solidFill>
                  <a:srgbClr val="000066"/>
                </a:solidFill>
                <a:latin typeface="Arial" charset="0"/>
                <a:cs typeface="Times New Roman" pitchFamily="18" charset="0"/>
              </a:defRPr>
            </a:lvl5pPr>
            <a:lvl6pPr marL="457200" algn="r" rtl="0" fontAlgn="base">
              <a:spcBef>
                <a:spcPct val="0"/>
              </a:spcBef>
              <a:spcAft>
                <a:spcPct val="0"/>
              </a:spcAft>
              <a:defRPr sz="3200" b="1" i="1">
                <a:solidFill>
                  <a:srgbClr val="000066"/>
                </a:solidFill>
                <a:latin typeface="Arial" charset="0"/>
                <a:cs typeface="Times New Roman" pitchFamily="18" charset="0"/>
              </a:defRPr>
            </a:lvl6pPr>
            <a:lvl7pPr marL="914400" algn="r" rtl="0" fontAlgn="base">
              <a:spcBef>
                <a:spcPct val="0"/>
              </a:spcBef>
              <a:spcAft>
                <a:spcPct val="0"/>
              </a:spcAft>
              <a:defRPr sz="3200" b="1" i="1">
                <a:solidFill>
                  <a:srgbClr val="000066"/>
                </a:solidFill>
                <a:latin typeface="Arial" charset="0"/>
                <a:cs typeface="Times New Roman" pitchFamily="18" charset="0"/>
              </a:defRPr>
            </a:lvl7pPr>
            <a:lvl8pPr marL="1371600" algn="r" rtl="0" fontAlgn="base">
              <a:spcBef>
                <a:spcPct val="0"/>
              </a:spcBef>
              <a:spcAft>
                <a:spcPct val="0"/>
              </a:spcAft>
              <a:defRPr sz="3200" b="1" i="1">
                <a:solidFill>
                  <a:srgbClr val="000066"/>
                </a:solidFill>
                <a:latin typeface="Arial" charset="0"/>
                <a:cs typeface="Times New Roman" pitchFamily="18" charset="0"/>
              </a:defRPr>
            </a:lvl8pPr>
            <a:lvl9pPr marL="1828800" algn="r" rtl="0" fontAlgn="base">
              <a:spcBef>
                <a:spcPct val="0"/>
              </a:spcBef>
              <a:spcAft>
                <a:spcPct val="0"/>
              </a:spcAft>
              <a:defRPr sz="3200" b="1" i="1">
                <a:solidFill>
                  <a:srgbClr val="000066"/>
                </a:solidFill>
                <a:latin typeface="Arial" charset="0"/>
                <a:cs typeface="Times New Roman" pitchFamily="18" charset="0"/>
              </a:defRPr>
            </a:lvl9pPr>
          </a:lstStyle>
          <a:p>
            <a:r>
              <a:rPr lang="en-US" i="0" kern="0" dirty="0"/>
              <a:t>Nuclear Power LDO</a:t>
            </a:r>
            <a:br>
              <a:rPr lang="en-US" kern="0" dirty="0"/>
            </a:br>
            <a:r>
              <a:rPr lang="en-US" kern="0" dirty="0"/>
              <a:t>Career Path – Naval Reactors</a:t>
            </a:r>
          </a:p>
        </p:txBody>
      </p:sp>
      <p:sp>
        <p:nvSpPr>
          <p:cNvPr id="31" name="Rectangle 30"/>
          <p:cNvSpPr>
            <a:spLocks noChangeArrowheads="1"/>
          </p:cNvSpPr>
          <p:nvPr/>
        </p:nvSpPr>
        <p:spPr bwMode="auto">
          <a:xfrm>
            <a:off x="1315242" y="6420708"/>
            <a:ext cx="6634957" cy="366584"/>
          </a:xfrm>
          <a:prstGeom prst="rect">
            <a:avLst/>
          </a:prstGeom>
          <a:solidFill>
            <a:srgbClr val="000066"/>
          </a:solidFill>
          <a:ln w="9525">
            <a:solidFill>
              <a:schemeClr val="tx1"/>
            </a:solidFill>
            <a:miter lim="800000"/>
            <a:headEnd/>
            <a:tailEnd/>
          </a:ln>
        </p:spPr>
        <p:txBody>
          <a:bodyPr anchor="ctr"/>
          <a:lstStyle/>
          <a:p>
            <a:pPr lvl="0" eaLnBrk="0" hangingPunct="0"/>
            <a:r>
              <a:rPr lang="en-US" kern="0" dirty="0">
                <a:solidFill>
                  <a:srgbClr val="FFFF66"/>
                </a:solidFill>
                <a:latin typeface="+mn-lt"/>
                <a:cs typeface="Times New Roman"/>
              </a:rPr>
              <a:t>Longer Tours for Better Stability</a:t>
            </a:r>
            <a:endParaRPr lang="en-US" dirty="0">
              <a:solidFill>
                <a:srgbClr val="FFFF66"/>
              </a:solidFill>
              <a:latin typeface="+mn-lt"/>
              <a:cs typeface="Arial" panose="020B0604020202020204" pitchFamily="34" charset="0"/>
            </a:endParaRPr>
          </a:p>
        </p:txBody>
      </p:sp>
    </p:spTree>
    <p:extLst>
      <p:ext uri="{BB962C8B-B14F-4D97-AF65-F5344CB8AC3E}">
        <p14:creationId xmlns:p14="http://schemas.microsoft.com/office/powerpoint/2010/main" val="205139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LDO Designators</a:t>
            </a:r>
          </a:p>
        </p:txBody>
      </p:sp>
      <p:sp>
        <p:nvSpPr>
          <p:cNvPr id="3075" name="Slide Number Placeholder 3"/>
          <p:cNvSpPr>
            <a:spLocks noGrp="1"/>
          </p:cNvSpPr>
          <p:nvPr>
            <p:ph type="sldNum" sz="quarter" idx="10"/>
          </p:nvPr>
        </p:nvSpPr>
        <p:spPr>
          <a:noFill/>
        </p:spPr>
        <p:txBody>
          <a:bodyPr/>
          <a:lstStyle/>
          <a:p>
            <a:fld id="{B0BB38EC-F85E-46FB-A8B0-130705254437}" type="slidenum">
              <a:rPr lang="en-US" smtClean="0"/>
              <a:pPr/>
              <a:t>8</a:t>
            </a:fld>
            <a:endParaRPr lang="en-US"/>
          </a:p>
        </p:txBody>
      </p:sp>
      <p:sp>
        <p:nvSpPr>
          <p:cNvPr id="6" name="Rectangle 7"/>
          <p:cNvSpPr txBox="1">
            <a:spLocks noChangeArrowheads="1"/>
          </p:cNvSpPr>
          <p:nvPr/>
        </p:nvSpPr>
        <p:spPr bwMode="auto">
          <a:xfrm>
            <a:off x="300402" y="1213259"/>
            <a:ext cx="4183785" cy="4538678"/>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Font typeface="Wingdings" pitchFamily="2" charset="2"/>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Font typeface="Wingdings" pitchFamily="2" charset="2"/>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cs typeface="+mn-cs"/>
              </a:defRPr>
            </a:lvl9pPr>
          </a:lstStyle>
          <a:p>
            <a:pPr eaLnBrk="1" hangingPunct="1">
              <a:lnSpc>
                <a:spcPct val="80000"/>
              </a:lnSpc>
              <a:buFontTx/>
              <a:buNone/>
            </a:pPr>
            <a:r>
              <a:rPr lang="en-US" sz="1400" i="1" u="sng" kern="0" dirty="0">
                <a:cs typeface="Arial" panose="020B0604020202020204" pitchFamily="34" charset="0"/>
              </a:rPr>
              <a:t>Line (SURFACE)</a:t>
            </a:r>
            <a:endParaRPr lang="en-US" sz="1400" i="1" kern="0" dirty="0">
              <a:cs typeface="Arial" panose="020B0604020202020204" pitchFamily="34" charset="0"/>
            </a:endParaRPr>
          </a:p>
          <a:p>
            <a:pPr eaLnBrk="1" hangingPunct="1">
              <a:lnSpc>
                <a:spcPct val="80000"/>
              </a:lnSpc>
              <a:buFontTx/>
              <a:buNone/>
            </a:pPr>
            <a:r>
              <a:rPr lang="en-US" sz="1400" kern="0" dirty="0">
                <a:solidFill>
                  <a:srgbClr val="00030A"/>
                </a:solidFill>
                <a:cs typeface="Arial" panose="020B0604020202020204" pitchFamily="34" charset="0"/>
              </a:rPr>
              <a:t>611X   DECK</a:t>
            </a:r>
          </a:p>
          <a:p>
            <a:pPr eaLnBrk="1" hangingPunct="1">
              <a:lnSpc>
                <a:spcPct val="80000"/>
              </a:lnSpc>
              <a:buFontTx/>
              <a:buNone/>
            </a:pPr>
            <a:r>
              <a:rPr lang="en-US" sz="1400" kern="0" dirty="0">
                <a:solidFill>
                  <a:srgbClr val="00030A"/>
                </a:solidFill>
                <a:cs typeface="Arial" panose="020B0604020202020204" pitchFamily="34" charset="0"/>
              </a:rPr>
              <a:t>612X   OPERATIONS</a:t>
            </a:r>
          </a:p>
          <a:p>
            <a:pPr eaLnBrk="1" hangingPunct="1">
              <a:lnSpc>
                <a:spcPct val="80000"/>
              </a:lnSpc>
              <a:buFontTx/>
              <a:buNone/>
            </a:pPr>
            <a:r>
              <a:rPr lang="en-US" sz="1400" kern="0" dirty="0">
                <a:solidFill>
                  <a:srgbClr val="00030A"/>
                </a:solidFill>
                <a:cs typeface="Arial" panose="020B0604020202020204" pitchFamily="34" charset="0"/>
              </a:rPr>
              <a:t>613X   ENGINEERING/REPAIR</a:t>
            </a:r>
          </a:p>
          <a:p>
            <a:pPr eaLnBrk="1" hangingPunct="1">
              <a:lnSpc>
                <a:spcPct val="80000"/>
              </a:lnSpc>
              <a:buFontTx/>
              <a:buNone/>
            </a:pPr>
            <a:r>
              <a:rPr lang="en-US" sz="1400" kern="0" dirty="0">
                <a:solidFill>
                  <a:srgbClr val="00030A"/>
                </a:solidFill>
                <a:cs typeface="Arial" panose="020B0604020202020204" pitchFamily="34" charset="0"/>
              </a:rPr>
              <a:t>618X   ELECTRONICS</a:t>
            </a:r>
          </a:p>
          <a:p>
            <a:pPr eaLnBrk="1" hangingPunct="1">
              <a:lnSpc>
                <a:spcPct val="80000"/>
              </a:lnSpc>
              <a:buFontTx/>
              <a:buNone/>
            </a:pPr>
            <a:endParaRPr lang="en-US" sz="1400" kern="0" dirty="0">
              <a:solidFill>
                <a:srgbClr val="00030A"/>
              </a:solidFill>
              <a:cs typeface="Arial" panose="020B0604020202020204" pitchFamily="34" charset="0"/>
            </a:endParaRPr>
          </a:p>
          <a:p>
            <a:pPr eaLnBrk="1" hangingPunct="1">
              <a:lnSpc>
                <a:spcPct val="80000"/>
              </a:lnSpc>
              <a:buFontTx/>
              <a:buNone/>
            </a:pPr>
            <a:r>
              <a:rPr lang="en-US" sz="1400" i="1" u="sng" kern="0" dirty="0">
                <a:solidFill>
                  <a:srgbClr val="00B050"/>
                </a:solidFill>
                <a:cs typeface="Arial" panose="020B0604020202020204" pitchFamily="34" charset="0"/>
              </a:rPr>
              <a:t>Line (SUB / NUCLEAR)</a:t>
            </a:r>
            <a:endParaRPr lang="en-US" sz="1400" i="1" kern="0" dirty="0">
              <a:solidFill>
                <a:srgbClr val="00B050"/>
              </a:solidFill>
              <a:cs typeface="Arial" panose="020B0604020202020204" pitchFamily="34" charset="0"/>
            </a:endParaRPr>
          </a:p>
          <a:p>
            <a:pPr eaLnBrk="1" hangingPunct="1">
              <a:lnSpc>
                <a:spcPct val="80000"/>
              </a:lnSpc>
              <a:buFontTx/>
              <a:buNone/>
            </a:pPr>
            <a:r>
              <a:rPr lang="en-US" sz="1400" kern="0" dirty="0">
                <a:solidFill>
                  <a:srgbClr val="00B050"/>
                </a:solidFill>
                <a:cs typeface="Arial" panose="020B0604020202020204" pitchFamily="34" charset="0"/>
              </a:rPr>
              <a:t>6200   NUCLEAR POWER (NAVADMIN 006/16)</a:t>
            </a:r>
            <a:endParaRPr lang="en-US" sz="1400" i="1" kern="0" dirty="0">
              <a:solidFill>
                <a:srgbClr val="00B050"/>
              </a:solidFill>
              <a:cs typeface="Arial" panose="020B0604020202020204" pitchFamily="34" charset="0"/>
            </a:endParaRPr>
          </a:p>
          <a:p>
            <a:pPr eaLnBrk="1" hangingPunct="1">
              <a:lnSpc>
                <a:spcPct val="80000"/>
              </a:lnSpc>
              <a:buFontTx/>
              <a:buNone/>
            </a:pPr>
            <a:r>
              <a:rPr lang="en-US" sz="1400" kern="0" dirty="0">
                <a:solidFill>
                  <a:srgbClr val="00B050"/>
                </a:solidFill>
                <a:cs typeface="Arial" panose="020B0604020202020204" pitchFamily="34" charset="0"/>
              </a:rPr>
              <a:t>623X   ENGINEERING/REPAIR</a:t>
            </a:r>
          </a:p>
          <a:p>
            <a:pPr eaLnBrk="1" hangingPunct="1">
              <a:lnSpc>
                <a:spcPct val="80000"/>
              </a:lnSpc>
              <a:buFontTx/>
              <a:buNone/>
            </a:pPr>
            <a:r>
              <a:rPr lang="en-US" sz="1400" kern="0" dirty="0">
                <a:solidFill>
                  <a:srgbClr val="00B050"/>
                </a:solidFill>
                <a:cs typeface="Arial" panose="020B0604020202020204" pitchFamily="34" charset="0"/>
              </a:rPr>
              <a:t>626X   ORDNANCE</a:t>
            </a:r>
          </a:p>
          <a:p>
            <a:pPr eaLnBrk="1" hangingPunct="1">
              <a:lnSpc>
                <a:spcPct val="80000"/>
              </a:lnSpc>
              <a:buFontTx/>
              <a:buNone/>
            </a:pPr>
            <a:r>
              <a:rPr lang="en-US" sz="1400" kern="0" dirty="0">
                <a:solidFill>
                  <a:srgbClr val="00B050"/>
                </a:solidFill>
                <a:cs typeface="Arial" panose="020B0604020202020204" pitchFamily="34" charset="0"/>
              </a:rPr>
              <a:t>628X   ELECTRONICS</a:t>
            </a:r>
          </a:p>
          <a:p>
            <a:pPr eaLnBrk="1" hangingPunct="1">
              <a:lnSpc>
                <a:spcPct val="80000"/>
              </a:lnSpc>
              <a:buFontTx/>
              <a:buNone/>
            </a:pPr>
            <a:r>
              <a:rPr lang="en-US" sz="1400" i="1" kern="0" dirty="0">
                <a:solidFill>
                  <a:schemeClr val="accent6"/>
                </a:solidFill>
                <a:cs typeface="Arial" panose="020B0604020202020204" pitchFamily="34" charset="0"/>
              </a:rPr>
              <a:t>*</a:t>
            </a:r>
            <a:r>
              <a:rPr lang="en-US" sz="1400" i="1" kern="0" dirty="0">
                <a:solidFill>
                  <a:srgbClr val="00B050"/>
                </a:solidFill>
                <a:cs typeface="Arial" panose="020B0604020202020204" pitchFamily="34" charset="0"/>
              </a:rPr>
              <a:t>629X   COMMUNICATIONS</a:t>
            </a:r>
          </a:p>
          <a:p>
            <a:pPr eaLnBrk="1" hangingPunct="1">
              <a:lnSpc>
                <a:spcPct val="80000"/>
              </a:lnSpc>
              <a:buNone/>
            </a:pPr>
            <a:endParaRPr lang="en-US" sz="1400" kern="0" dirty="0">
              <a:solidFill>
                <a:srgbClr val="30A04D"/>
              </a:solidFill>
              <a:cs typeface="Arial" panose="020B0604020202020204" pitchFamily="34" charset="0"/>
            </a:endParaRPr>
          </a:p>
          <a:p>
            <a:pPr eaLnBrk="1" hangingPunct="1">
              <a:lnSpc>
                <a:spcPct val="80000"/>
              </a:lnSpc>
              <a:buNone/>
            </a:pPr>
            <a:r>
              <a:rPr lang="en-US" sz="1400" i="1" u="sng" kern="0" dirty="0">
                <a:cs typeface="Arial" panose="020B0604020202020204" pitchFamily="34" charset="0"/>
              </a:rPr>
              <a:t>Line (AVIATION) </a:t>
            </a:r>
          </a:p>
          <a:p>
            <a:pPr eaLnBrk="1" hangingPunct="1">
              <a:lnSpc>
                <a:spcPct val="80000"/>
              </a:lnSpc>
              <a:buNone/>
            </a:pPr>
            <a:r>
              <a:rPr lang="en-US" sz="1400" kern="0" dirty="0">
                <a:solidFill>
                  <a:srgbClr val="00030A"/>
                </a:solidFill>
                <a:cs typeface="Arial" panose="020B0604020202020204" pitchFamily="34" charset="0"/>
              </a:rPr>
              <a:t>631X   DECK </a:t>
            </a:r>
          </a:p>
          <a:p>
            <a:pPr eaLnBrk="1" hangingPunct="1">
              <a:lnSpc>
                <a:spcPct val="80000"/>
              </a:lnSpc>
              <a:buFontTx/>
              <a:buNone/>
            </a:pPr>
            <a:r>
              <a:rPr lang="en-US" sz="1400" kern="0" dirty="0">
                <a:solidFill>
                  <a:srgbClr val="00030A"/>
                </a:solidFill>
                <a:cs typeface="Arial" panose="020B0604020202020204" pitchFamily="34" charset="0"/>
              </a:rPr>
              <a:t>633X   MAINTENANCE</a:t>
            </a:r>
          </a:p>
          <a:p>
            <a:pPr eaLnBrk="1" hangingPunct="1">
              <a:lnSpc>
                <a:spcPct val="80000"/>
              </a:lnSpc>
              <a:buNone/>
            </a:pPr>
            <a:r>
              <a:rPr lang="en-US" sz="1400" kern="0" dirty="0">
                <a:solidFill>
                  <a:srgbClr val="00030A"/>
                </a:solidFill>
                <a:cs typeface="Arial" panose="020B0604020202020204" pitchFamily="34" charset="0"/>
              </a:rPr>
              <a:t>636X   ORDNANCE</a:t>
            </a:r>
          </a:p>
          <a:p>
            <a:pPr eaLnBrk="1" hangingPunct="1">
              <a:lnSpc>
                <a:spcPct val="80000"/>
              </a:lnSpc>
              <a:buNone/>
            </a:pPr>
            <a:r>
              <a:rPr lang="en-US" sz="1400" kern="0" dirty="0">
                <a:solidFill>
                  <a:srgbClr val="00030A"/>
                </a:solidFill>
                <a:cs typeface="Arial" panose="020B0604020202020204" pitchFamily="34" charset="0"/>
              </a:rPr>
              <a:t>639X   AIR TRAFFIC CONTROL</a:t>
            </a:r>
          </a:p>
          <a:p>
            <a:pPr eaLnBrk="1" hangingPunct="1">
              <a:lnSpc>
                <a:spcPct val="80000"/>
              </a:lnSpc>
              <a:buFont typeface="Wingdings" pitchFamily="2" charset="2"/>
              <a:buNone/>
            </a:pPr>
            <a:endParaRPr lang="en-US" sz="1000" kern="0" dirty="0">
              <a:solidFill>
                <a:srgbClr val="3333CC"/>
              </a:solidFill>
              <a:cs typeface="Arial" panose="020B0604020202020204" pitchFamily="34" charset="0"/>
            </a:endParaRPr>
          </a:p>
          <a:p>
            <a:pPr eaLnBrk="1" hangingPunct="1">
              <a:lnSpc>
                <a:spcPct val="80000"/>
              </a:lnSpc>
              <a:buFont typeface="Wingdings" pitchFamily="2" charset="2"/>
              <a:buNone/>
            </a:pPr>
            <a:endParaRPr lang="en-US" sz="1000" kern="0" dirty="0">
              <a:solidFill>
                <a:srgbClr val="3333CC"/>
              </a:solidFill>
              <a:cs typeface="Arial" panose="020B0604020202020204" pitchFamily="34" charset="0"/>
            </a:endParaRPr>
          </a:p>
          <a:p>
            <a:pPr eaLnBrk="1" hangingPunct="1">
              <a:lnSpc>
                <a:spcPct val="80000"/>
              </a:lnSpc>
              <a:buFont typeface="Wingdings" pitchFamily="2" charset="2"/>
              <a:buNone/>
            </a:pPr>
            <a:endParaRPr lang="en-US" sz="1000" kern="0" dirty="0">
              <a:solidFill>
                <a:srgbClr val="3333CC"/>
              </a:solidFill>
              <a:cs typeface="Arial" panose="020B0604020202020204" pitchFamily="34" charset="0"/>
            </a:endParaRPr>
          </a:p>
          <a:p>
            <a:pPr eaLnBrk="1" hangingPunct="1">
              <a:lnSpc>
                <a:spcPct val="80000"/>
              </a:lnSpc>
              <a:buFont typeface="Wingdings" pitchFamily="2" charset="2"/>
              <a:buNone/>
            </a:pPr>
            <a:endParaRPr lang="en-US" sz="1000" kern="0" dirty="0">
              <a:solidFill>
                <a:srgbClr val="3333CC"/>
              </a:solidFill>
              <a:cs typeface="Arial" panose="020B0604020202020204" pitchFamily="34" charset="0"/>
            </a:endParaRPr>
          </a:p>
        </p:txBody>
      </p:sp>
      <p:sp>
        <p:nvSpPr>
          <p:cNvPr id="8" name="Rectangle 7"/>
          <p:cNvSpPr txBox="1">
            <a:spLocks noChangeArrowheads="1"/>
          </p:cNvSpPr>
          <p:nvPr/>
        </p:nvSpPr>
        <p:spPr bwMode="auto">
          <a:xfrm>
            <a:off x="4798716" y="1213259"/>
            <a:ext cx="4030002" cy="448239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defPPr>
              <a:defRPr lang="en-US"/>
            </a:defPPr>
            <a:lvl1pPr marL="342900" indent="-342900" algn="l" eaLnBrk="1" hangingPunct="1">
              <a:lnSpc>
                <a:spcPct val="80000"/>
              </a:lnSpc>
              <a:spcBef>
                <a:spcPct val="20000"/>
              </a:spcBef>
              <a:buFont typeface="Wingdings" pitchFamily="2" charset="2"/>
              <a:buNone/>
              <a:defRPr sz="1400" i="1" u="sng" kern="0">
                <a:latin typeface="+mn-lt"/>
                <a:cs typeface="Arial" panose="020B0604020202020204" pitchFamily="34" charset="0"/>
              </a:defRPr>
            </a:lvl1pPr>
            <a:lvl2pPr marL="742950" indent="-285750" algn="l" eaLnBrk="0" hangingPunct="0">
              <a:spcBef>
                <a:spcPct val="20000"/>
              </a:spcBef>
              <a:buChar char="–"/>
              <a:defRPr sz="2800">
                <a:latin typeface="+mn-lt"/>
                <a:cs typeface="+mn-cs"/>
              </a:defRPr>
            </a:lvl2pPr>
            <a:lvl3pPr marL="1143000" indent="-228600" algn="l" eaLnBrk="0" hangingPunct="0">
              <a:spcBef>
                <a:spcPct val="20000"/>
              </a:spcBef>
              <a:buFont typeface="Wingdings" pitchFamily="2" charset="2"/>
              <a:buChar char="•"/>
              <a:defRPr sz="2400">
                <a:latin typeface="+mn-lt"/>
                <a:cs typeface="+mn-cs"/>
              </a:defRPr>
            </a:lvl3pPr>
            <a:lvl4pPr marL="1600200" indent="-228600" algn="l" eaLnBrk="0" hangingPunct="0">
              <a:spcBef>
                <a:spcPct val="20000"/>
              </a:spcBef>
              <a:buChar char="–"/>
              <a:defRPr>
                <a:latin typeface="+mn-lt"/>
                <a:cs typeface="+mn-cs"/>
              </a:defRPr>
            </a:lvl4pPr>
            <a:lvl5pPr marL="2057400" indent="-228600" algn="l" eaLnBrk="0" hangingPunct="0">
              <a:spcBef>
                <a:spcPct val="20000"/>
              </a:spcBef>
              <a:buFont typeface="Times New Roman" pitchFamily="18" charset="0"/>
              <a:buChar char="»"/>
              <a:defRPr>
                <a:latin typeface="+mn-lt"/>
                <a:cs typeface="+mn-cs"/>
              </a:defRPr>
            </a:lvl5pPr>
            <a:lvl6pPr marL="2514600" indent="-228600" fontAlgn="base">
              <a:spcBef>
                <a:spcPct val="20000"/>
              </a:spcBef>
              <a:spcAft>
                <a:spcPct val="0"/>
              </a:spcAft>
              <a:buFont typeface="Times New Roman" pitchFamily="18" charset="0"/>
              <a:buChar char="»"/>
              <a:defRPr>
                <a:latin typeface="+mn-lt"/>
                <a:cs typeface="+mn-cs"/>
              </a:defRPr>
            </a:lvl6pPr>
            <a:lvl7pPr marL="2971800" indent="-228600" fontAlgn="base">
              <a:spcBef>
                <a:spcPct val="20000"/>
              </a:spcBef>
              <a:spcAft>
                <a:spcPct val="0"/>
              </a:spcAft>
              <a:buFont typeface="Times New Roman" pitchFamily="18" charset="0"/>
              <a:buChar char="»"/>
              <a:defRPr>
                <a:latin typeface="+mn-lt"/>
                <a:cs typeface="+mn-cs"/>
              </a:defRPr>
            </a:lvl7pPr>
            <a:lvl8pPr marL="3429000" indent="-228600" fontAlgn="base">
              <a:spcBef>
                <a:spcPct val="20000"/>
              </a:spcBef>
              <a:spcAft>
                <a:spcPct val="0"/>
              </a:spcAft>
              <a:buFont typeface="Times New Roman" pitchFamily="18" charset="0"/>
              <a:buChar char="»"/>
              <a:defRPr>
                <a:latin typeface="+mn-lt"/>
                <a:cs typeface="+mn-cs"/>
              </a:defRPr>
            </a:lvl8pPr>
            <a:lvl9pPr marL="3886200" indent="-228600" fontAlgn="base">
              <a:spcBef>
                <a:spcPct val="20000"/>
              </a:spcBef>
              <a:spcAft>
                <a:spcPct val="0"/>
              </a:spcAft>
              <a:buFont typeface="Times New Roman" pitchFamily="18" charset="0"/>
              <a:buChar char="»"/>
              <a:defRPr>
                <a:latin typeface="+mn-lt"/>
                <a:cs typeface="+mn-cs"/>
              </a:defRPr>
            </a:lvl9pPr>
          </a:lstStyle>
          <a:p>
            <a:r>
              <a:rPr lang="en-US" dirty="0"/>
              <a:t>General Line</a:t>
            </a:r>
          </a:p>
          <a:p>
            <a:r>
              <a:rPr lang="en-US" dirty="0"/>
              <a:t>641X   ADMINISTRATION</a:t>
            </a:r>
          </a:p>
          <a:p>
            <a:r>
              <a:rPr lang="en-US" dirty="0"/>
              <a:t>643X   BANDMASTER</a:t>
            </a:r>
          </a:p>
          <a:p>
            <a:r>
              <a:rPr lang="en-US" dirty="0"/>
              <a:t>648X   EXPLOSIVE ORDNANCE DISPOSAL</a:t>
            </a:r>
          </a:p>
          <a:p>
            <a:r>
              <a:rPr lang="en-US" dirty="0"/>
              <a:t>649X   SECURITY</a:t>
            </a:r>
          </a:p>
          <a:p>
            <a:endParaRPr lang="en-US" dirty="0"/>
          </a:p>
          <a:p>
            <a:r>
              <a:rPr lang="en-US" dirty="0"/>
              <a:t>Staff</a:t>
            </a:r>
          </a:p>
          <a:p>
            <a:r>
              <a:rPr lang="en-US" dirty="0">
                <a:solidFill>
                  <a:schemeClr val="accent6"/>
                </a:solidFill>
              </a:rPr>
              <a:t>*651X  SUPPLY CORPS</a:t>
            </a:r>
          </a:p>
          <a:p>
            <a:r>
              <a:rPr lang="en-US" dirty="0"/>
              <a:t>653X   CIVIL ENGINEER CORPS</a:t>
            </a:r>
          </a:p>
          <a:p>
            <a:endParaRPr lang="en-US" dirty="0"/>
          </a:p>
          <a:p>
            <a:endParaRPr lang="en-US" dirty="0"/>
          </a:p>
        </p:txBody>
      </p:sp>
      <p:sp>
        <p:nvSpPr>
          <p:cNvPr id="9" name="TextBox 8"/>
          <p:cNvSpPr txBox="1"/>
          <p:nvPr/>
        </p:nvSpPr>
        <p:spPr>
          <a:xfrm>
            <a:off x="1522265" y="5329805"/>
            <a:ext cx="6320531" cy="1274195"/>
          </a:xfrm>
          <a:prstGeom prst="rect">
            <a:avLst/>
          </a:prstGeom>
          <a:noFill/>
        </p:spPr>
        <p:txBody>
          <a:bodyPr wrap="square" rtlCol="0">
            <a:spAutoFit/>
          </a:bodyPr>
          <a:lstStyle/>
          <a:p>
            <a:pPr algn="l" eaLnBrk="1" hangingPunct="1">
              <a:lnSpc>
                <a:spcPct val="80000"/>
              </a:lnSpc>
              <a:buFont typeface="Wingdings" pitchFamily="2" charset="2"/>
              <a:buNone/>
            </a:pPr>
            <a:r>
              <a:rPr lang="en-US" sz="1200" kern="0" dirty="0">
                <a:solidFill>
                  <a:srgbClr val="3333CC"/>
                </a:solidFill>
                <a:cs typeface="Arial" panose="020B0604020202020204" pitchFamily="34" charset="0"/>
              </a:rPr>
              <a:t>* </a:t>
            </a:r>
            <a:r>
              <a:rPr lang="en-US" sz="1200" i="1" kern="0" dirty="0">
                <a:solidFill>
                  <a:srgbClr val="3333CC"/>
                </a:solidFill>
                <a:cs typeface="Arial" panose="020B0604020202020204" pitchFamily="34" charset="0"/>
              </a:rPr>
              <a:t>Applicants for LDO off-ramp designators must comprehend designator specific off-ramp requirements and procedures as defined in NAVADMIN 128/19 (629X) or NAVADMIN 014/18 (651X)</a:t>
            </a:r>
          </a:p>
          <a:p>
            <a:pPr algn="l" eaLnBrk="1" hangingPunct="1">
              <a:lnSpc>
                <a:spcPct val="80000"/>
              </a:lnSpc>
              <a:buFont typeface="Wingdings" pitchFamily="2" charset="2"/>
              <a:buNone/>
            </a:pPr>
            <a:endParaRPr lang="en-US" sz="1200" i="1" kern="0" dirty="0">
              <a:solidFill>
                <a:srgbClr val="3333CC"/>
              </a:solidFill>
              <a:cs typeface="Arial" panose="020B0604020202020204" pitchFamily="34" charset="0"/>
            </a:endParaRPr>
          </a:p>
          <a:p>
            <a:pPr marL="228600" indent="-228600" algn="l" eaLnBrk="1" hangingPunct="1">
              <a:lnSpc>
                <a:spcPct val="80000"/>
              </a:lnSpc>
              <a:buFont typeface="Wingdings" pitchFamily="2" charset="2"/>
              <a:buAutoNum type="arabicPeriod"/>
            </a:pPr>
            <a:r>
              <a:rPr lang="en-US" sz="1200" kern="0" dirty="0">
                <a:solidFill>
                  <a:srgbClr val="3333CC"/>
                </a:solidFill>
                <a:cs typeface="Arial" panose="020B0604020202020204" pitchFamily="34" charset="0"/>
              </a:rPr>
              <a:t>LT at 5 years for Supply to core Staff designator</a:t>
            </a:r>
          </a:p>
          <a:p>
            <a:pPr marL="228600" indent="-228600" algn="l" eaLnBrk="1" hangingPunct="1">
              <a:lnSpc>
                <a:spcPct val="80000"/>
              </a:lnSpc>
              <a:buFont typeface="Wingdings" pitchFamily="2" charset="2"/>
              <a:buAutoNum type="arabicPeriod"/>
            </a:pPr>
            <a:r>
              <a:rPr lang="en-US" sz="1200" kern="0" dirty="0">
                <a:solidFill>
                  <a:srgbClr val="3333CC"/>
                </a:solidFill>
                <a:cs typeface="Arial" panose="020B0604020202020204" pitchFamily="34" charset="0"/>
              </a:rPr>
              <a:t>LT at 4-6 years for Sub Communications to core Restricted Line </a:t>
            </a:r>
          </a:p>
          <a:p>
            <a:pPr marL="228600" indent="-228600" algn="l">
              <a:lnSpc>
                <a:spcPct val="80000"/>
              </a:lnSpc>
              <a:buFont typeface="Wingdings" pitchFamily="2" charset="2"/>
              <a:buAutoNum type="arabicPeriod"/>
            </a:pPr>
            <a:r>
              <a:rPr lang="en-US" sz="1200" kern="0" dirty="0">
                <a:solidFill>
                  <a:srgbClr val="3333CC"/>
                </a:solidFill>
                <a:cs typeface="Arial" panose="020B0604020202020204" pitchFamily="34" charset="0"/>
              </a:rPr>
              <a:t>Must have completed a baccalaureate degree</a:t>
            </a:r>
          </a:p>
          <a:p>
            <a:pPr marL="228600" indent="-228600" algn="l">
              <a:lnSpc>
                <a:spcPct val="80000"/>
              </a:lnSpc>
              <a:buFont typeface="Wingdings" pitchFamily="2" charset="2"/>
              <a:buAutoNum type="arabicPeriod"/>
            </a:pPr>
            <a:r>
              <a:rPr lang="en-US" sz="1200" kern="0" dirty="0">
                <a:solidFill>
                  <a:srgbClr val="3333CC"/>
                </a:solidFill>
                <a:cs typeface="Arial" panose="020B0604020202020204" pitchFamily="34" charset="0"/>
              </a:rPr>
              <a:t>Must have appropriate Warfare device</a:t>
            </a:r>
          </a:p>
        </p:txBody>
      </p:sp>
    </p:spTree>
    <p:extLst>
      <p:ext uri="{BB962C8B-B14F-4D97-AF65-F5344CB8AC3E}">
        <p14:creationId xmlns:p14="http://schemas.microsoft.com/office/powerpoint/2010/main" val="1806815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404AB8AB-3EBC-43BA-8934-64629AF21890}" type="slidenum">
              <a:rPr lang="en-US" smtClean="0"/>
              <a:pPr>
                <a:defRPr/>
              </a:pPr>
              <a:t>9</a:t>
            </a:fld>
            <a:endParaRPr lang="en-US"/>
          </a:p>
        </p:txBody>
      </p:sp>
      <p:sp>
        <p:nvSpPr>
          <p:cNvPr id="3" name="TextBox 2"/>
          <p:cNvSpPr txBox="1"/>
          <p:nvPr/>
        </p:nvSpPr>
        <p:spPr>
          <a:xfrm>
            <a:off x="531859" y="2537597"/>
            <a:ext cx="8305799" cy="1446550"/>
          </a:xfrm>
          <a:prstGeom prst="rect">
            <a:avLst/>
          </a:prstGeom>
          <a:noFill/>
        </p:spPr>
        <p:txBody>
          <a:bodyPr wrap="square" rtlCol="0">
            <a:spAutoFit/>
          </a:bodyPr>
          <a:lstStyle/>
          <a:p>
            <a:r>
              <a:rPr lang="en-US" sz="4400" i="1" dirty="0">
                <a:solidFill>
                  <a:srgbClr val="000066"/>
                </a:solidFill>
              </a:rPr>
              <a:t>Guidance and </a:t>
            </a:r>
          </a:p>
          <a:p>
            <a:r>
              <a:rPr lang="en-US" sz="4400" i="1" dirty="0">
                <a:solidFill>
                  <a:srgbClr val="000066"/>
                </a:solidFill>
              </a:rPr>
              <a:t>Eligibility Checklist</a:t>
            </a:r>
          </a:p>
        </p:txBody>
      </p:sp>
    </p:spTree>
    <p:extLst>
      <p:ext uri="{BB962C8B-B14F-4D97-AF65-F5344CB8AC3E}">
        <p14:creationId xmlns:p14="http://schemas.microsoft.com/office/powerpoint/2010/main" val="768723225"/>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F631A2B8DCD67242B55C200AC1DC4908" ma:contentTypeVersion="2" ma:contentTypeDescription="Create a new document." ma:contentTypeScope="" ma:versionID="bdffb06fc623821995886ea03bdbd0fe">
  <xsd:schema xmlns:xsd="http://www.w3.org/2001/XMLSchema" xmlns:xs="http://www.w3.org/2001/XMLSchema" xmlns:p="http://schemas.microsoft.com/office/2006/metadata/properties" xmlns:ns1="http://schemas.microsoft.com/sharepoint/v3" xmlns:ns2="10f1aa0a-179b-49cb-8a72-3a924897e106" targetNamespace="http://schemas.microsoft.com/office/2006/metadata/properties" ma:root="true" ma:fieldsID="caf4e9299edb4fa8ee2d743c116403eb" ns1:_="" ns2:_="">
    <xsd:import namespace="http://schemas.microsoft.com/sharepoint/v3"/>
    <xsd:import namespace="10f1aa0a-179b-49cb-8a72-3a924897e106"/>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0f1aa0a-179b-49cb-8a72-3a924897e106"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0921F6-7C78-48EE-A5C7-E594CC11503B}">
  <ds:schemaRefs>
    <ds:schemaRef ds:uri="http://purl.org/dc/dcmitype/"/>
    <ds:schemaRef ds:uri="http://schemas.microsoft.com/office/2006/documentManagement/type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infopath/2007/PartnerControls"/>
    <ds:schemaRef ds:uri="10f1aa0a-179b-49cb-8a72-3a924897e106"/>
    <ds:schemaRef ds:uri="http://www.w3.org/XML/1998/namespace"/>
  </ds:schemaRefs>
</ds:datastoreItem>
</file>

<file path=customXml/itemProps2.xml><?xml version="1.0" encoding="utf-8"?>
<ds:datastoreItem xmlns:ds="http://schemas.openxmlformats.org/officeDocument/2006/customXml" ds:itemID="{D50BB28E-B775-41C4-9EA8-DBF913BBB9E5}">
  <ds:schemaRefs>
    <ds:schemaRef ds:uri="http://schemas.microsoft.com/sharepoint/events"/>
  </ds:schemaRefs>
</ds:datastoreItem>
</file>

<file path=customXml/itemProps3.xml><?xml version="1.0" encoding="utf-8"?>
<ds:datastoreItem xmlns:ds="http://schemas.openxmlformats.org/officeDocument/2006/customXml" ds:itemID="{B8B69259-1FF1-450F-AC26-D43D771FD9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0f1aa0a-179b-49cb-8a72-3a924897e1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0A03B7A-D82B-4FB4-B286-8896D1BCC9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23762</TotalTime>
  <Words>2508</Words>
  <Application>Microsoft Office PowerPoint</Application>
  <PresentationFormat>On-screen Show (4:3)</PresentationFormat>
  <Paragraphs>462</Paragraphs>
  <Slides>23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Arial Black</vt:lpstr>
      <vt:lpstr>Times New Roman</vt:lpstr>
      <vt:lpstr>Wingdings</vt:lpstr>
      <vt:lpstr>Default Design</vt:lpstr>
      <vt:lpstr>PowerPoint Presentation</vt:lpstr>
      <vt:lpstr>PowerPoint Presentation</vt:lpstr>
      <vt:lpstr>Nuclear Power LDO Program</vt:lpstr>
      <vt:lpstr>Nuclear Power LDO Program</vt:lpstr>
      <vt:lpstr>PowerPoint Presentation</vt:lpstr>
      <vt:lpstr>PowerPoint Presentation</vt:lpstr>
      <vt:lpstr>PowerPoint Presentation</vt:lpstr>
      <vt:lpstr>LDO Designators</vt:lpstr>
      <vt:lpstr>PowerPoint Presentation</vt:lpstr>
      <vt:lpstr>PowerPoint Presentation</vt:lpstr>
      <vt:lpstr>FY-26 Guidance</vt:lpstr>
      <vt:lpstr>FY-26 Guidance</vt:lpstr>
      <vt:lpstr>Applicant Preparation</vt:lpstr>
      <vt:lpstr>PowerPoint Presentation</vt:lpstr>
      <vt:lpstr>Application  Key Elements </vt:lpstr>
      <vt:lpstr>FY-26 LDO Programs Eligibility Checklist</vt:lpstr>
      <vt:lpstr>Notional Application Timeline </vt:lpstr>
      <vt:lpstr>FY-25 Active Duty Selections</vt:lpstr>
      <vt:lpstr>Nuclear Power LDO Promotion Opportunity</vt:lpstr>
      <vt:lpstr>Nuclear Power LDO Retirement</vt:lpstr>
      <vt:lpstr>Nuclear Power LDO Retirement</vt:lpstr>
      <vt:lpstr>Nuclear Power LDO Application Requirements</vt:lpstr>
      <vt:lpstr>FY-25 Selectee Profile (LDO/CWO) “YOUR COMPETITION” (6200 Specific)</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phillip.e.davis@navy.mil</dc:creator>
  <cp:lastModifiedBy>Martin, Karl R Jr LT USN CHNAVPERS MIL TN (USA)</cp:lastModifiedBy>
  <cp:revision>904</cp:revision>
  <cp:lastPrinted>2019-08-08T20:54:34Z</cp:lastPrinted>
  <dcterms:created xsi:type="dcterms:W3CDTF">2006-01-19T13:23:02Z</dcterms:created>
  <dcterms:modified xsi:type="dcterms:W3CDTF">2024-06-10T19:06:13Z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0x010100F631A2B8DCD67242B55C200AC1DC4908</vt:lpwstr>
  </property>
  <property fmtid="{D5CDD505-2E9C-101B-9397-08002B2CF9AE}" pid="3" name="_dlc_DocIdItemGuid">
    <vt:lpwstr>1156f4f3-674c-423b-80c7-0b85eb370e7a</vt:lpwstr>
  </property>
  <property fmtid="{D5CDD505-2E9C-101B-9397-08002B2CF9AE}" pid="4" name="Order">
    <vt:r8>17600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TemplateUrl">
    <vt:lpwstr/>
  </property>
</Properties>
</file>