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5"/>
  </p:sldMasterIdLst>
  <p:notesMasterIdLst>
    <p:notesMasterId r:id="rId35"/>
  </p:notesMasterIdLst>
  <p:handoutMasterIdLst>
    <p:handoutMasterId r:id="rId36"/>
  </p:handoutMasterIdLst>
  <p:sldIdLst>
    <p:sldId id="319" r:id="rId6"/>
    <p:sldId id="258" r:id="rId7"/>
    <p:sldId id="294" r:id="rId8"/>
    <p:sldId id="303" r:id="rId9"/>
    <p:sldId id="347" r:id="rId10"/>
    <p:sldId id="304" r:id="rId11"/>
    <p:sldId id="348" r:id="rId12"/>
    <p:sldId id="345" r:id="rId13"/>
    <p:sldId id="339" r:id="rId14"/>
    <p:sldId id="350" r:id="rId15"/>
    <p:sldId id="342" r:id="rId16"/>
    <p:sldId id="337" r:id="rId17"/>
    <p:sldId id="349" r:id="rId18"/>
    <p:sldId id="312" r:id="rId19"/>
    <p:sldId id="332" r:id="rId20"/>
    <p:sldId id="333" r:id="rId21"/>
    <p:sldId id="334" r:id="rId22"/>
    <p:sldId id="307" r:id="rId23"/>
    <p:sldId id="283" r:id="rId24"/>
    <p:sldId id="346" r:id="rId25"/>
    <p:sldId id="344" r:id="rId26"/>
    <p:sldId id="330" r:id="rId27"/>
    <p:sldId id="331" r:id="rId28"/>
    <p:sldId id="324" r:id="rId29"/>
    <p:sldId id="328" r:id="rId30"/>
    <p:sldId id="329" r:id="rId31"/>
    <p:sldId id="321" r:id="rId32"/>
    <p:sldId id="323" r:id="rId33"/>
    <p:sldId id="285" r:id="rId34"/>
  </p:sldIdLst>
  <p:sldSz cx="9144000" cy="6858000" type="screen4x3"/>
  <p:notesSz cx="7023100" cy="9309100"/>
  <p:defaultTex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CC3300"/>
    <a:srgbClr val="006600"/>
    <a:srgbClr val="0000CC"/>
    <a:srgbClr val="000066"/>
    <a:srgbClr val="000099"/>
    <a:srgbClr val="FFFF99"/>
    <a:srgbClr val="FFFF66"/>
    <a:srgbClr val="CFE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8" autoAdjust="0"/>
    <p:restoredTop sz="98992" autoAdjust="0"/>
  </p:normalViewPr>
  <p:slideViewPr>
    <p:cSldViewPr snapToGrid="0">
      <p:cViewPr varScale="1">
        <p:scale>
          <a:sx n="114" d="100"/>
          <a:sy n="114" d="100"/>
        </p:scale>
        <p:origin x="-175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2"/>
    </p:cViewPr>
  </p:sorterViewPr>
  <p:notesViewPr>
    <p:cSldViewPr snapToGrid="0">
      <p:cViewPr varScale="1">
        <p:scale>
          <a:sx n="70" d="100"/>
          <a:sy n="70" d="100"/>
        </p:scale>
        <p:origin x="-2046"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2"/>
            <a:ext cx="3043665" cy="464174"/>
          </a:xfrm>
          <a:prstGeom prst="rect">
            <a:avLst/>
          </a:prstGeom>
          <a:noFill/>
          <a:ln w="9525">
            <a:noFill/>
            <a:miter lim="800000"/>
            <a:headEnd/>
            <a:tailEnd/>
          </a:ln>
          <a:effectLst/>
        </p:spPr>
        <p:txBody>
          <a:bodyPr vert="horz" wrap="square" lIns="93297" tIns="46648" rIns="93297" bIns="46648" numCol="1" anchor="t" anchorCtr="0" compatLnSpc="1">
            <a:prstTxWarp prst="textNoShape">
              <a:avLst/>
            </a:prstTxWarp>
          </a:bodyPr>
          <a:lstStyle>
            <a:lvl1pPr algn="l" defTabSz="933269">
              <a:defRPr sz="1200" b="0">
                <a:latin typeface="Times New Roman" pitchFamily="18" charset="0"/>
              </a:defRPr>
            </a:lvl1pPr>
          </a:lstStyle>
          <a:p>
            <a:pPr>
              <a:defRPr/>
            </a:pPr>
            <a:endParaRPr lang="en-US"/>
          </a:p>
        </p:txBody>
      </p:sp>
      <p:sp>
        <p:nvSpPr>
          <p:cNvPr id="9219" name="Rectangle 3"/>
          <p:cNvSpPr>
            <a:spLocks noGrp="1" noChangeArrowheads="1"/>
          </p:cNvSpPr>
          <p:nvPr>
            <p:ph type="dt" sz="quarter" idx="1"/>
          </p:nvPr>
        </p:nvSpPr>
        <p:spPr bwMode="auto">
          <a:xfrm>
            <a:off x="3979436" y="2"/>
            <a:ext cx="3043664" cy="464174"/>
          </a:xfrm>
          <a:prstGeom prst="rect">
            <a:avLst/>
          </a:prstGeom>
          <a:noFill/>
          <a:ln w="9525">
            <a:noFill/>
            <a:miter lim="800000"/>
            <a:headEnd/>
            <a:tailEnd/>
          </a:ln>
          <a:effectLst/>
        </p:spPr>
        <p:txBody>
          <a:bodyPr vert="horz" wrap="square" lIns="93297" tIns="46648" rIns="93297" bIns="46648" numCol="1" anchor="t" anchorCtr="0" compatLnSpc="1">
            <a:prstTxWarp prst="textNoShape">
              <a:avLst/>
            </a:prstTxWarp>
          </a:bodyPr>
          <a:lstStyle>
            <a:lvl1pPr algn="r" defTabSz="933269">
              <a:defRPr sz="1200" b="0">
                <a:latin typeface="Times New Roman" pitchFamily="18" charset="0"/>
              </a:defRPr>
            </a:lvl1pPr>
          </a:lstStyle>
          <a:p>
            <a:pPr>
              <a:defRPr/>
            </a:pPr>
            <a:endParaRPr lang="en-US"/>
          </a:p>
        </p:txBody>
      </p:sp>
      <p:sp>
        <p:nvSpPr>
          <p:cNvPr id="9220" name="Rectangle 4"/>
          <p:cNvSpPr>
            <a:spLocks noGrp="1" noChangeArrowheads="1"/>
          </p:cNvSpPr>
          <p:nvPr>
            <p:ph type="ftr" sz="quarter" idx="2"/>
          </p:nvPr>
        </p:nvSpPr>
        <p:spPr bwMode="auto">
          <a:xfrm>
            <a:off x="0" y="8844926"/>
            <a:ext cx="3043665" cy="464174"/>
          </a:xfrm>
          <a:prstGeom prst="rect">
            <a:avLst/>
          </a:prstGeom>
          <a:noFill/>
          <a:ln w="9525">
            <a:noFill/>
            <a:miter lim="800000"/>
            <a:headEnd/>
            <a:tailEnd/>
          </a:ln>
          <a:effectLst/>
        </p:spPr>
        <p:txBody>
          <a:bodyPr vert="horz" wrap="square" lIns="93297" tIns="46648" rIns="93297" bIns="46648" numCol="1" anchor="b" anchorCtr="0" compatLnSpc="1">
            <a:prstTxWarp prst="textNoShape">
              <a:avLst/>
            </a:prstTxWarp>
          </a:bodyPr>
          <a:lstStyle>
            <a:lvl1pPr algn="l" defTabSz="933269">
              <a:defRPr sz="1200" b="0">
                <a:latin typeface="Times New Roman" pitchFamily="18" charset="0"/>
              </a:defRPr>
            </a:lvl1pPr>
          </a:lstStyle>
          <a:p>
            <a:pPr>
              <a:defRPr/>
            </a:pPr>
            <a:endParaRPr lang="en-US"/>
          </a:p>
        </p:txBody>
      </p:sp>
      <p:sp>
        <p:nvSpPr>
          <p:cNvPr id="9221" name="Rectangle 5"/>
          <p:cNvSpPr>
            <a:spLocks noGrp="1" noChangeArrowheads="1"/>
          </p:cNvSpPr>
          <p:nvPr>
            <p:ph type="sldNum" sz="quarter" idx="3"/>
          </p:nvPr>
        </p:nvSpPr>
        <p:spPr bwMode="auto">
          <a:xfrm>
            <a:off x="3979436" y="8844926"/>
            <a:ext cx="3043664" cy="464174"/>
          </a:xfrm>
          <a:prstGeom prst="rect">
            <a:avLst/>
          </a:prstGeom>
          <a:noFill/>
          <a:ln w="9525">
            <a:noFill/>
            <a:miter lim="800000"/>
            <a:headEnd/>
            <a:tailEnd/>
          </a:ln>
          <a:effectLst/>
        </p:spPr>
        <p:txBody>
          <a:bodyPr vert="horz" wrap="square" lIns="93297" tIns="46648" rIns="93297" bIns="46648" numCol="1" anchor="b" anchorCtr="0" compatLnSpc="1">
            <a:prstTxWarp prst="textNoShape">
              <a:avLst/>
            </a:prstTxWarp>
          </a:bodyPr>
          <a:lstStyle>
            <a:lvl1pPr algn="r" defTabSz="933269">
              <a:defRPr sz="1200" b="0">
                <a:latin typeface="Times New Roman" pitchFamily="18" charset="0"/>
              </a:defRPr>
            </a:lvl1pPr>
          </a:lstStyle>
          <a:p>
            <a:pPr>
              <a:defRPr/>
            </a:pPr>
            <a:fld id="{1EB30B18-B1E4-408C-AE19-E475F506C1A7}" type="slidenum">
              <a:rPr lang="en-US"/>
              <a:pPr>
                <a:defRPr/>
              </a:pPr>
              <a:t>‹#›</a:t>
            </a:fld>
            <a:endParaRPr lang="en-US"/>
          </a:p>
        </p:txBody>
      </p:sp>
    </p:spTree>
    <p:extLst>
      <p:ext uri="{BB962C8B-B14F-4D97-AF65-F5344CB8AC3E}">
        <p14:creationId xmlns:p14="http://schemas.microsoft.com/office/powerpoint/2010/main" val="425531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2"/>
            <a:ext cx="3043665" cy="464174"/>
          </a:xfrm>
          <a:prstGeom prst="rect">
            <a:avLst/>
          </a:prstGeom>
          <a:noFill/>
          <a:ln w="9525">
            <a:noFill/>
            <a:miter lim="800000"/>
            <a:headEnd/>
            <a:tailEnd/>
          </a:ln>
          <a:effectLst/>
        </p:spPr>
        <p:txBody>
          <a:bodyPr vert="horz" wrap="square" lIns="93297" tIns="46648" rIns="93297" bIns="46648" numCol="1" anchor="t" anchorCtr="0" compatLnSpc="1">
            <a:prstTxWarp prst="textNoShape">
              <a:avLst/>
            </a:prstTxWarp>
          </a:bodyPr>
          <a:lstStyle>
            <a:lvl1pPr algn="l" defTabSz="933269">
              <a:defRPr sz="1200" b="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79436" y="2"/>
            <a:ext cx="3043664" cy="464174"/>
          </a:xfrm>
          <a:prstGeom prst="rect">
            <a:avLst/>
          </a:prstGeom>
          <a:noFill/>
          <a:ln w="9525">
            <a:noFill/>
            <a:miter lim="800000"/>
            <a:headEnd/>
            <a:tailEnd/>
          </a:ln>
          <a:effectLst/>
        </p:spPr>
        <p:txBody>
          <a:bodyPr vert="horz" wrap="square" lIns="93297" tIns="46648" rIns="93297" bIns="46648" numCol="1" anchor="t" anchorCtr="0" compatLnSpc="1">
            <a:prstTxWarp prst="textNoShape">
              <a:avLst/>
            </a:prstTxWarp>
          </a:bodyPr>
          <a:lstStyle>
            <a:lvl1pPr algn="r" defTabSz="933269">
              <a:defRPr sz="1200" b="0">
                <a:latin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4275" y="700088"/>
            <a:ext cx="4654550" cy="349091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7379" y="4422464"/>
            <a:ext cx="5148344" cy="4187174"/>
          </a:xfrm>
          <a:prstGeom prst="rect">
            <a:avLst/>
          </a:prstGeom>
          <a:noFill/>
          <a:ln w="9525">
            <a:noFill/>
            <a:miter lim="800000"/>
            <a:headEnd/>
            <a:tailEnd/>
          </a:ln>
          <a:effectLst/>
        </p:spPr>
        <p:txBody>
          <a:bodyPr vert="horz" wrap="square" lIns="93297" tIns="46648" rIns="93297" bIns="46648"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6150" name="Rectangle 6"/>
          <p:cNvSpPr>
            <a:spLocks noGrp="1" noChangeArrowheads="1"/>
          </p:cNvSpPr>
          <p:nvPr>
            <p:ph type="ftr" sz="quarter" idx="4"/>
          </p:nvPr>
        </p:nvSpPr>
        <p:spPr bwMode="auto">
          <a:xfrm>
            <a:off x="0" y="8844926"/>
            <a:ext cx="3043665" cy="464174"/>
          </a:xfrm>
          <a:prstGeom prst="rect">
            <a:avLst/>
          </a:prstGeom>
          <a:noFill/>
          <a:ln w="9525">
            <a:noFill/>
            <a:miter lim="800000"/>
            <a:headEnd/>
            <a:tailEnd/>
          </a:ln>
          <a:effectLst/>
        </p:spPr>
        <p:txBody>
          <a:bodyPr vert="horz" wrap="square" lIns="93297" tIns="46648" rIns="93297" bIns="46648" numCol="1" anchor="b" anchorCtr="0" compatLnSpc="1">
            <a:prstTxWarp prst="textNoShape">
              <a:avLst/>
            </a:prstTxWarp>
          </a:bodyPr>
          <a:lstStyle>
            <a:lvl1pPr algn="l" defTabSz="933269">
              <a:defRPr sz="1200" b="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79436" y="8844926"/>
            <a:ext cx="3043664" cy="464174"/>
          </a:xfrm>
          <a:prstGeom prst="rect">
            <a:avLst/>
          </a:prstGeom>
          <a:noFill/>
          <a:ln w="9525">
            <a:noFill/>
            <a:miter lim="800000"/>
            <a:headEnd/>
            <a:tailEnd/>
          </a:ln>
          <a:effectLst/>
        </p:spPr>
        <p:txBody>
          <a:bodyPr vert="horz" wrap="square" lIns="93297" tIns="46648" rIns="93297" bIns="46648" numCol="1" anchor="b" anchorCtr="0" compatLnSpc="1">
            <a:prstTxWarp prst="textNoShape">
              <a:avLst/>
            </a:prstTxWarp>
          </a:bodyPr>
          <a:lstStyle>
            <a:lvl1pPr algn="r" defTabSz="933269">
              <a:defRPr sz="1200" b="0">
                <a:latin typeface="Times New Roman" pitchFamily="18" charset="0"/>
              </a:defRPr>
            </a:lvl1pPr>
          </a:lstStyle>
          <a:p>
            <a:pPr>
              <a:defRPr/>
            </a:pPr>
            <a:fld id="{B6D6946E-320B-4325-8E04-50F0DEE45CD9}" type="slidenum">
              <a:rPr lang="en-US"/>
              <a:pPr>
                <a:defRPr/>
              </a:pPr>
              <a:t>‹#›</a:t>
            </a:fld>
            <a:endParaRPr lang="en-US"/>
          </a:p>
        </p:txBody>
      </p:sp>
    </p:spTree>
    <p:extLst>
      <p:ext uri="{BB962C8B-B14F-4D97-AF65-F5344CB8AC3E}">
        <p14:creationId xmlns:p14="http://schemas.microsoft.com/office/powerpoint/2010/main" val="2872085808"/>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30000"/>
      </a:spcBef>
      <a:spcAft>
        <a:spcPct val="0"/>
      </a:spcAft>
      <a:buChar char="•"/>
      <a:defRPr sz="1400" kern="1200">
        <a:solidFill>
          <a:schemeClr val="tx1"/>
        </a:solidFill>
        <a:latin typeface="Arial" charset="0"/>
        <a:ea typeface="+mn-ea"/>
        <a:cs typeface="Times New Roman" pitchFamily="18" charset="0"/>
      </a:defRPr>
    </a:lvl1pPr>
    <a:lvl2pPr marL="463550" indent="-169863"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2pPr>
    <a:lvl3pPr marL="11430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3pPr>
    <a:lvl4pPr marL="16002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3F3D6236-66D1-440A-B569-44B61938E546}" type="slidenum">
              <a:rPr lang="en-US" smtClean="0"/>
              <a:pPr/>
              <a:t>1</a:t>
            </a:fld>
            <a:endParaRPr lang="en-US" smtClean="0"/>
          </a:p>
        </p:txBody>
      </p:sp>
      <p:sp>
        <p:nvSpPr>
          <p:cNvPr id="5123" name="Rectangle 2"/>
          <p:cNvSpPr>
            <a:spLocks noGrp="1" noRot="1" noChangeAspect="1" noChangeArrowheads="1" noTextEdit="1"/>
          </p:cNvSpPr>
          <p:nvPr>
            <p:ph type="sldImg"/>
          </p:nvPr>
        </p:nvSpPr>
        <p:spPr>
          <a:xfrm>
            <a:off x="1184275" y="700088"/>
            <a:ext cx="4654550" cy="3490912"/>
          </a:xfrm>
          <a:ln/>
        </p:spPr>
      </p:sp>
      <p:sp>
        <p:nvSpPr>
          <p:cNvPr id="5124" name="Rectangle 4"/>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C16C88-8FD6-457D-8F96-90868437154E}"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1187450" y="700088"/>
            <a:ext cx="4654550" cy="3490912"/>
          </a:xfrm>
          <a:ln/>
        </p:spPr>
      </p:sp>
      <p:sp>
        <p:nvSpPr>
          <p:cNvPr id="11268" name="Rectangle 3"/>
          <p:cNvSpPr>
            <a:spLocks noGrp="1" noChangeArrowheads="1"/>
          </p:cNvSpPr>
          <p:nvPr>
            <p:ph type="body" idx="1"/>
          </p:nvPr>
        </p:nvSpPr>
        <p:spPr>
          <a:xfrm>
            <a:off x="936947" y="4421824"/>
            <a:ext cx="5149209" cy="4187502"/>
          </a:xfrm>
          <a:noFill/>
          <a:ln/>
        </p:spPr>
        <p:txBody>
          <a:bodyPr lIns="90984" tIns="45490" rIns="90984" bIns="45490"/>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C16C88-8FD6-457D-8F96-90868437154E}"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1187450" y="700088"/>
            <a:ext cx="4654550" cy="3490912"/>
          </a:xfrm>
          <a:ln/>
        </p:spPr>
      </p:sp>
      <p:sp>
        <p:nvSpPr>
          <p:cNvPr id="11268" name="Rectangle 3"/>
          <p:cNvSpPr>
            <a:spLocks noGrp="1" noChangeArrowheads="1"/>
          </p:cNvSpPr>
          <p:nvPr>
            <p:ph type="body" idx="1"/>
          </p:nvPr>
        </p:nvSpPr>
        <p:spPr>
          <a:xfrm>
            <a:off x="936947" y="4421824"/>
            <a:ext cx="5149209" cy="4187502"/>
          </a:xfrm>
          <a:noFill/>
          <a:ln/>
        </p:spPr>
        <p:txBody>
          <a:bodyPr lIns="90984" tIns="45490" rIns="90984" bIns="45490"/>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3980131"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0" name="Rectangle 3"/>
          <p:cNvSpPr>
            <a:spLocks noChangeArrowheads="1"/>
          </p:cNvSpPr>
          <p:nvPr/>
        </p:nvSpPr>
        <p:spPr bwMode="auto">
          <a:xfrm>
            <a:off x="3980131" y="8849095"/>
            <a:ext cx="3042969" cy="461609"/>
          </a:xfrm>
          <a:prstGeom prst="rect">
            <a:avLst/>
          </a:prstGeom>
          <a:noFill/>
          <a:ln w="9525">
            <a:noFill/>
            <a:miter lim="800000"/>
            <a:headEnd/>
            <a:tailEnd/>
          </a:ln>
        </p:spPr>
        <p:txBody>
          <a:bodyPr lIns="19242" tIns="0" rIns="19242" bIns="0" anchor="b"/>
          <a:lstStyle/>
          <a:p>
            <a:pPr algn="r" defTabSz="917802"/>
            <a:r>
              <a:rPr lang="en-US" sz="1000" i="1" dirty="0"/>
              <a:t>12</a:t>
            </a:r>
          </a:p>
        </p:txBody>
      </p:sp>
      <p:sp>
        <p:nvSpPr>
          <p:cNvPr id="55301" name="Rectangle 4"/>
          <p:cNvSpPr>
            <a:spLocks noChangeArrowheads="1"/>
          </p:cNvSpPr>
          <p:nvPr/>
        </p:nvSpPr>
        <p:spPr bwMode="auto">
          <a:xfrm>
            <a:off x="0" y="8849095"/>
            <a:ext cx="3042969" cy="461609"/>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2" name="Rectangle 5"/>
          <p:cNvSpPr>
            <a:spLocks noChangeArrowheads="1"/>
          </p:cNvSpPr>
          <p:nvPr/>
        </p:nvSpPr>
        <p:spPr bwMode="auto">
          <a:xfrm>
            <a:off x="0"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3" name="Rectangle 6"/>
          <p:cNvSpPr>
            <a:spLocks noChangeArrowheads="1"/>
          </p:cNvSpPr>
          <p:nvPr/>
        </p:nvSpPr>
        <p:spPr bwMode="auto">
          <a:xfrm>
            <a:off x="3980131"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4" name="Rectangle 7"/>
          <p:cNvSpPr>
            <a:spLocks noChangeArrowheads="1"/>
          </p:cNvSpPr>
          <p:nvPr/>
        </p:nvSpPr>
        <p:spPr bwMode="auto">
          <a:xfrm>
            <a:off x="3980131" y="8847491"/>
            <a:ext cx="3042969" cy="463212"/>
          </a:xfrm>
          <a:prstGeom prst="rect">
            <a:avLst/>
          </a:prstGeom>
          <a:noFill/>
          <a:ln w="9525">
            <a:noFill/>
            <a:miter lim="800000"/>
            <a:headEnd/>
            <a:tailEnd/>
          </a:ln>
        </p:spPr>
        <p:txBody>
          <a:bodyPr lIns="19242" tIns="0" rIns="19242" bIns="0" anchor="b"/>
          <a:lstStyle/>
          <a:p>
            <a:pPr algn="r" defTabSz="917802"/>
            <a:r>
              <a:rPr lang="en-US" sz="1000" i="1" dirty="0"/>
              <a:t>12</a:t>
            </a:r>
          </a:p>
        </p:txBody>
      </p:sp>
      <p:sp>
        <p:nvSpPr>
          <p:cNvPr id="55305" name="Rectangle 8"/>
          <p:cNvSpPr>
            <a:spLocks noChangeArrowheads="1"/>
          </p:cNvSpPr>
          <p:nvPr/>
        </p:nvSpPr>
        <p:spPr bwMode="auto">
          <a:xfrm>
            <a:off x="0" y="8847491"/>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6" name="Rectangle 9"/>
          <p:cNvSpPr>
            <a:spLocks noChangeArrowheads="1"/>
          </p:cNvSpPr>
          <p:nvPr/>
        </p:nvSpPr>
        <p:spPr bwMode="auto">
          <a:xfrm>
            <a:off x="0"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7" name="Rectangle 10"/>
          <p:cNvSpPr>
            <a:spLocks noGrp="1" noRot="1" noChangeAspect="1" noChangeArrowheads="1" noTextEdit="1"/>
          </p:cNvSpPr>
          <p:nvPr>
            <p:ph type="sldImg"/>
          </p:nvPr>
        </p:nvSpPr>
        <p:spPr>
          <a:xfrm>
            <a:off x="1193800" y="704850"/>
            <a:ext cx="4633913" cy="3475038"/>
          </a:xfrm>
          <a:ln w="12700" cap="flat">
            <a:solidFill>
              <a:schemeClr val="tx1"/>
            </a:solidFill>
          </a:ln>
        </p:spPr>
      </p:sp>
      <p:sp>
        <p:nvSpPr>
          <p:cNvPr id="55308" name="Rectangle 11"/>
          <p:cNvSpPr>
            <a:spLocks noGrp="1" noChangeArrowheads="1"/>
          </p:cNvSpPr>
          <p:nvPr>
            <p:ph type="body" idx="1"/>
          </p:nvPr>
        </p:nvSpPr>
        <p:spPr>
          <a:xfrm>
            <a:off x="935557" y="4418940"/>
            <a:ext cx="5151988" cy="4188133"/>
          </a:xfrm>
          <a:noFill/>
          <a:ln/>
        </p:spPr>
        <p:txBody>
          <a:bodyPr lIns="93010" tIns="46505" rIns="93010" bIns="46505"/>
          <a:lstStyle/>
          <a:p>
            <a:pPr eaLnBrk="1" hangingPunct="1"/>
            <a:r>
              <a:rPr lang="en-US" dirty="0" smtClean="0"/>
              <a:t>CO’s must control Interview Appraisal Board process and establish and</a:t>
            </a:r>
            <a:r>
              <a:rPr lang="en-US" baseline="0" dirty="0" smtClean="0"/>
              <a:t> appoint board members or a command coordinator that ensures Interview Appraisals are not hand-picked by member.  Interview boards must provide honest feedback to the member and to the CO on member’s qualifications and abilities as outlined per the instruction.  If not ready, then DO NOT recommend at the command level, don’t leave this up to the board to filter out.  </a:t>
            </a:r>
            <a:r>
              <a:rPr lang="en-US" dirty="0" smtClean="0"/>
              <a:t>Highlight</a:t>
            </a:r>
            <a:r>
              <a:rPr lang="en-US" baseline="0" dirty="0" smtClean="0"/>
              <a:t> accomplishments and qualifications here.  Read the precepts from past boards (online).  If there is any issue that needs to be brought to the boards attention, this is the best place to address it.</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C16C88-8FD6-457D-8F96-90868437154E}"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1187450" y="700088"/>
            <a:ext cx="4654550" cy="3490912"/>
          </a:xfrm>
          <a:ln/>
        </p:spPr>
      </p:sp>
      <p:sp>
        <p:nvSpPr>
          <p:cNvPr id="11268" name="Rectangle 3"/>
          <p:cNvSpPr>
            <a:spLocks noGrp="1" noChangeArrowheads="1"/>
          </p:cNvSpPr>
          <p:nvPr>
            <p:ph type="body" idx="1"/>
          </p:nvPr>
        </p:nvSpPr>
        <p:spPr>
          <a:xfrm>
            <a:off x="936947" y="4421823"/>
            <a:ext cx="5149209" cy="4187502"/>
          </a:xfrm>
          <a:noFill/>
          <a:ln/>
        </p:spPr>
        <p:txBody>
          <a:bodyPr lIns="90990" tIns="45494" rIns="90990" bIns="45494"/>
          <a:lstStyle/>
          <a:p>
            <a:pPr marL="225763" indent="-225763" eaLnBrk="1" hangingPunct="1">
              <a:lnSpc>
                <a:spcPct val="75000"/>
              </a:lnSpc>
              <a:buClr>
                <a:schemeClr val="tx2">
                  <a:lumMod val="50000"/>
                </a:schemeClr>
              </a:buClr>
              <a:buFont typeface="Wingdings" pitchFamily="2" charset="2"/>
              <a:buChar char="§"/>
            </a:pPr>
            <a:r>
              <a:rPr lang="en-US" sz="2400" dirty="0"/>
              <a:t>Changes in accession windows will:</a:t>
            </a:r>
          </a:p>
          <a:p>
            <a:pPr marL="567587" lvl="1" indent="-225763" eaLnBrk="1" hangingPunct="1">
              <a:lnSpc>
                <a:spcPct val="75000"/>
              </a:lnSpc>
              <a:buClr>
                <a:schemeClr val="tx2">
                  <a:lumMod val="50000"/>
                </a:schemeClr>
              </a:buClr>
              <a:buFont typeface="Wingdings" pitchFamily="2" charset="2"/>
              <a:buChar char="§"/>
            </a:pPr>
            <a:r>
              <a:rPr lang="en-US" sz="2100" dirty="0"/>
              <a:t>Create a more predictable inventory for career progression</a:t>
            </a:r>
          </a:p>
          <a:p>
            <a:pPr marL="567587" lvl="1" indent="-225763" eaLnBrk="1" hangingPunct="1">
              <a:lnSpc>
                <a:spcPct val="75000"/>
              </a:lnSpc>
              <a:buClr>
                <a:schemeClr val="tx2">
                  <a:lumMod val="50000"/>
                </a:schemeClr>
              </a:buClr>
              <a:buFont typeface="Wingdings" pitchFamily="2" charset="2"/>
              <a:buChar char="§"/>
            </a:pPr>
            <a:r>
              <a:rPr lang="en-US" sz="2100" dirty="0"/>
              <a:t>Provides time for all LDOs to compete for Captain and all CWOs to  compete for CWO4 (most for CWO5) </a:t>
            </a:r>
          </a:p>
          <a:p>
            <a:pPr marL="567587" lvl="1" indent="-225763" eaLnBrk="1" hangingPunct="1">
              <a:lnSpc>
                <a:spcPct val="75000"/>
              </a:lnSpc>
              <a:buClr>
                <a:schemeClr val="tx2">
                  <a:lumMod val="50000"/>
                </a:schemeClr>
              </a:buClr>
              <a:buFont typeface="Wingdings" pitchFamily="2" charset="2"/>
              <a:buChar char="§"/>
            </a:pPr>
            <a:r>
              <a:rPr lang="en-US" sz="2100" dirty="0"/>
              <a:t>Minimizes “early” selections from “clogging” the promotion pipeline </a:t>
            </a:r>
          </a:p>
          <a:p>
            <a:pPr marL="225763" indent="-225763" eaLnBrk="1" hangingPunct="1">
              <a:lnSpc>
                <a:spcPct val="75000"/>
              </a:lnSpc>
              <a:buClr>
                <a:schemeClr val="tx2">
                  <a:lumMod val="50000"/>
                </a:schemeClr>
              </a:buClr>
              <a:buFont typeface="Wingdings" pitchFamily="2" charset="2"/>
              <a:buChar char="§"/>
            </a:pPr>
            <a:endParaRPr lang="en-US" sz="2400" dirty="0"/>
          </a:p>
        </p:txBody>
      </p:sp>
    </p:spTree>
    <p:extLst>
      <p:ext uri="{BB962C8B-B14F-4D97-AF65-F5344CB8AC3E}">
        <p14:creationId xmlns:p14="http://schemas.microsoft.com/office/powerpoint/2010/main" val="372192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These</a:t>
            </a:r>
            <a:r>
              <a:rPr lang="en-US" baseline="0" dirty="0" smtClean="0"/>
              <a:t> are listed in order of relevance to typical board weighting.  Must have good </a:t>
            </a:r>
            <a:r>
              <a:rPr lang="en-US" baseline="0" dirty="0" err="1" smtClean="0"/>
              <a:t>evals</a:t>
            </a:r>
            <a:r>
              <a:rPr lang="en-US" baseline="0" dirty="0" smtClean="0"/>
              <a:t>, soft breakouts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3980131"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0" name="Rectangle 3"/>
          <p:cNvSpPr>
            <a:spLocks noChangeArrowheads="1"/>
          </p:cNvSpPr>
          <p:nvPr/>
        </p:nvSpPr>
        <p:spPr bwMode="auto">
          <a:xfrm>
            <a:off x="3980131" y="8849095"/>
            <a:ext cx="3042969" cy="461609"/>
          </a:xfrm>
          <a:prstGeom prst="rect">
            <a:avLst/>
          </a:prstGeom>
          <a:noFill/>
          <a:ln w="9525">
            <a:noFill/>
            <a:miter lim="800000"/>
            <a:headEnd/>
            <a:tailEnd/>
          </a:ln>
        </p:spPr>
        <p:txBody>
          <a:bodyPr lIns="19242" tIns="0" rIns="19242" bIns="0" anchor="b"/>
          <a:lstStyle/>
          <a:p>
            <a:pPr algn="r" defTabSz="917802"/>
            <a:r>
              <a:rPr lang="en-US" sz="1000" i="1" dirty="0"/>
              <a:t>12</a:t>
            </a:r>
          </a:p>
        </p:txBody>
      </p:sp>
      <p:sp>
        <p:nvSpPr>
          <p:cNvPr id="55301" name="Rectangle 4"/>
          <p:cNvSpPr>
            <a:spLocks noChangeArrowheads="1"/>
          </p:cNvSpPr>
          <p:nvPr/>
        </p:nvSpPr>
        <p:spPr bwMode="auto">
          <a:xfrm>
            <a:off x="0" y="8849095"/>
            <a:ext cx="3042969" cy="461609"/>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2" name="Rectangle 5"/>
          <p:cNvSpPr>
            <a:spLocks noChangeArrowheads="1"/>
          </p:cNvSpPr>
          <p:nvPr/>
        </p:nvSpPr>
        <p:spPr bwMode="auto">
          <a:xfrm>
            <a:off x="0"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3" name="Rectangle 6"/>
          <p:cNvSpPr>
            <a:spLocks noChangeArrowheads="1"/>
          </p:cNvSpPr>
          <p:nvPr/>
        </p:nvSpPr>
        <p:spPr bwMode="auto">
          <a:xfrm>
            <a:off x="3980131"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4" name="Rectangle 7"/>
          <p:cNvSpPr>
            <a:spLocks noChangeArrowheads="1"/>
          </p:cNvSpPr>
          <p:nvPr/>
        </p:nvSpPr>
        <p:spPr bwMode="auto">
          <a:xfrm>
            <a:off x="3980131" y="8847491"/>
            <a:ext cx="3042969" cy="463212"/>
          </a:xfrm>
          <a:prstGeom prst="rect">
            <a:avLst/>
          </a:prstGeom>
          <a:noFill/>
          <a:ln w="9525">
            <a:noFill/>
            <a:miter lim="800000"/>
            <a:headEnd/>
            <a:tailEnd/>
          </a:ln>
        </p:spPr>
        <p:txBody>
          <a:bodyPr lIns="19242" tIns="0" rIns="19242" bIns="0" anchor="b"/>
          <a:lstStyle/>
          <a:p>
            <a:pPr algn="r" defTabSz="917802"/>
            <a:r>
              <a:rPr lang="en-US" sz="1000" i="1" dirty="0"/>
              <a:t>12</a:t>
            </a:r>
          </a:p>
        </p:txBody>
      </p:sp>
      <p:sp>
        <p:nvSpPr>
          <p:cNvPr id="55305" name="Rectangle 8"/>
          <p:cNvSpPr>
            <a:spLocks noChangeArrowheads="1"/>
          </p:cNvSpPr>
          <p:nvPr/>
        </p:nvSpPr>
        <p:spPr bwMode="auto">
          <a:xfrm>
            <a:off x="0" y="8847491"/>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6" name="Rectangle 9"/>
          <p:cNvSpPr>
            <a:spLocks noChangeArrowheads="1"/>
          </p:cNvSpPr>
          <p:nvPr/>
        </p:nvSpPr>
        <p:spPr bwMode="auto">
          <a:xfrm>
            <a:off x="0"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7" name="Rectangle 10"/>
          <p:cNvSpPr>
            <a:spLocks noGrp="1" noRot="1" noChangeAspect="1" noChangeArrowheads="1" noTextEdit="1"/>
          </p:cNvSpPr>
          <p:nvPr>
            <p:ph type="sldImg"/>
          </p:nvPr>
        </p:nvSpPr>
        <p:spPr>
          <a:xfrm>
            <a:off x="1193800" y="704850"/>
            <a:ext cx="4633913" cy="3475038"/>
          </a:xfrm>
          <a:ln w="12700" cap="flat">
            <a:solidFill>
              <a:schemeClr val="tx1"/>
            </a:solidFill>
          </a:ln>
        </p:spPr>
      </p:sp>
      <p:sp>
        <p:nvSpPr>
          <p:cNvPr id="55308" name="Rectangle 11"/>
          <p:cNvSpPr>
            <a:spLocks noGrp="1" noChangeArrowheads="1"/>
          </p:cNvSpPr>
          <p:nvPr>
            <p:ph type="body" idx="1"/>
          </p:nvPr>
        </p:nvSpPr>
        <p:spPr>
          <a:xfrm>
            <a:off x="935557" y="4418940"/>
            <a:ext cx="5151988" cy="4188133"/>
          </a:xfrm>
          <a:noFill/>
          <a:ln/>
        </p:spPr>
        <p:txBody>
          <a:bodyPr lIns="93010" tIns="46505" rIns="93010" bIns="46505"/>
          <a:lstStyle/>
          <a:p>
            <a:pPr eaLnBrk="1" hangingPunct="1"/>
            <a:r>
              <a:rPr lang="en-US" dirty="0" smtClean="0"/>
              <a:t>CO’s must control Interview Appraisal Board process and establish and</a:t>
            </a:r>
            <a:r>
              <a:rPr lang="en-US" baseline="0" dirty="0" smtClean="0"/>
              <a:t> appoint board members or a command coordinator that ensures Interview Appraisals are not hand-picked by member.  Interview boards must provide honest feedback to the member and to the CO on member’s qualifications and abilities as outlined per the instruction.  If not ready, then DO NOT recommend at the command level, don’t leave this up to the board to filter out.  </a:t>
            </a:r>
            <a:r>
              <a:rPr lang="en-US" dirty="0" smtClean="0"/>
              <a:t>Highlight</a:t>
            </a:r>
            <a:r>
              <a:rPr lang="en-US" baseline="0" dirty="0" smtClean="0"/>
              <a:t> accomplishments and qualifications here.  Read the precepts from past boards (online).  If there is any issue that needs to be brought to the boards attention, this is the best place to address it.</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3980131"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0" name="Rectangle 3"/>
          <p:cNvSpPr>
            <a:spLocks noChangeArrowheads="1"/>
          </p:cNvSpPr>
          <p:nvPr/>
        </p:nvSpPr>
        <p:spPr bwMode="auto">
          <a:xfrm>
            <a:off x="3980131" y="8849095"/>
            <a:ext cx="3042969" cy="461609"/>
          </a:xfrm>
          <a:prstGeom prst="rect">
            <a:avLst/>
          </a:prstGeom>
          <a:noFill/>
          <a:ln w="9525">
            <a:noFill/>
            <a:miter lim="800000"/>
            <a:headEnd/>
            <a:tailEnd/>
          </a:ln>
        </p:spPr>
        <p:txBody>
          <a:bodyPr lIns="19242" tIns="0" rIns="19242" bIns="0" anchor="b"/>
          <a:lstStyle/>
          <a:p>
            <a:pPr algn="r" defTabSz="917802"/>
            <a:r>
              <a:rPr lang="en-US" sz="1000" i="1" dirty="0"/>
              <a:t>12</a:t>
            </a:r>
          </a:p>
        </p:txBody>
      </p:sp>
      <p:sp>
        <p:nvSpPr>
          <p:cNvPr id="55301" name="Rectangle 4"/>
          <p:cNvSpPr>
            <a:spLocks noChangeArrowheads="1"/>
          </p:cNvSpPr>
          <p:nvPr/>
        </p:nvSpPr>
        <p:spPr bwMode="auto">
          <a:xfrm>
            <a:off x="0" y="8849095"/>
            <a:ext cx="3042969" cy="461609"/>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2" name="Rectangle 5"/>
          <p:cNvSpPr>
            <a:spLocks noChangeArrowheads="1"/>
          </p:cNvSpPr>
          <p:nvPr/>
        </p:nvSpPr>
        <p:spPr bwMode="auto">
          <a:xfrm>
            <a:off x="0"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3" name="Rectangle 6"/>
          <p:cNvSpPr>
            <a:spLocks noChangeArrowheads="1"/>
          </p:cNvSpPr>
          <p:nvPr/>
        </p:nvSpPr>
        <p:spPr bwMode="auto">
          <a:xfrm>
            <a:off x="3980131"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4" name="Rectangle 7"/>
          <p:cNvSpPr>
            <a:spLocks noChangeArrowheads="1"/>
          </p:cNvSpPr>
          <p:nvPr/>
        </p:nvSpPr>
        <p:spPr bwMode="auto">
          <a:xfrm>
            <a:off x="3980131" y="8847491"/>
            <a:ext cx="3042969" cy="463212"/>
          </a:xfrm>
          <a:prstGeom prst="rect">
            <a:avLst/>
          </a:prstGeom>
          <a:noFill/>
          <a:ln w="9525">
            <a:noFill/>
            <a:miter lim="800000"/>
            <a:headEnd/>
            <a:tailEnd/>
          </a:ln>
        </p:spPr>
        <p:txBody>
          <a:bodyPr lIns="19242" tIns="0" rIns="19242" bIns="0" anchor="b"/>
          <a:lstStyle/>
          <a:p>
            <a:pPr algn="r" defTabSz="917802"/>
            <a:r>
              <a:rPr lang="en-US" sz="1000" i="1" dirty="0"/>
              <a:t>12</a:t>
            </a:r>
          </a:p>
        </p:txBody>
      </p:sp>
      <p:sp>
        <p:nvSpPr>
          <p:cNvPr id="55305" name="Rectangle 8"/>
          <p:cNvSpPr>
            <a:spLocks noChangeArrowheads="1"/>
          </p:cNvSpPr>
          <p:nvPr/>
        </p:nvSpPr>
        <p:spPr bwMode="auto">
          <a:xfrm>
            <a:off x="0" y="8847491"/>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6" name="Rectangle 9"/>
          <p:cNvSpPr>
            <a:spLocks noChangeArrowheads="1"/>
          </p:cNvSpPr>
          <p:nvPr/>
        </p:nvSpPr>
        <p:spPr bwMode="auto">
          <a:xfrm>
            <a:off x="0"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7" name="Rectangle 10"/>
          <p:cNvSpPr>
            <a:spLocks noGrp="1" noRot="1" noChangeAspect="1" noChangeArrowheads="1" noTextEdit="1"/>
          </p:cNvSpPr>
          <p:nvPr>
            <p:ph type="sldImg"/>
          </p:nvPr>
        </p:nvSpPr>
        <p:spPr>
          <a:xfrm>
            <a:off x="1193800" y="704850"/>
            <a:ext cx="4633913" cy="3475038"/>
          </a:xfrm>
          <a:ln w="12700" cap="flat">
            <a:solidFill>
              <a:schemeClr val="tx1"/>
            </a:solidFill>
          </a:ln>
        </p:spPr>
      </p:sp>
      <p:sp>
        <p:nvSpPr>
          <p:cNvPr id="55308" name="Rectangle 11"/>
          <p:cNvSpPr>
            <a:spLocks noGrp="1" noChangeArrowheads="1"/>
          </p:cNvSpPr>
          <p:nvPr>
            <p:ph type="body" idx="1"/>
          </p:nvPr>
        </p:nvSpPr>
        <p:spPr>
          <a:xfrm>
            <a:off x="935557" y="4418940"/>
            <a:ext cx="5151988" cy="4188133"/>
          </a:xfrm>
          <a:noFill/>
          <a:ln/>
        </p:spPr>
        <p:txBody>
          <a:bodyPr lIns="93010" tIns="46505" rIns="93010" bIns="46505"/>
          <a:lstStyle/>
          <a:p>
            <a:pPr eaLnBrk="1" hangingPunct="1"/>
            <a:r>
              <a:rPr lang="en-US" dirty="0" smtClean="0"/>
              <a:t>CO’s must control Interview Appraisal Board process and establish and</a:t>
            </a:r>
            <a:r>
              <a:rPr lang="en-US" baseline="0" dirty="0" smtClean="0"/>
              <a:t> appoint board members or a command coordinator that ensures Interview Appraisals are not hand-picked by member.  Interview boards must provide honest feedback to the member and to the CO on member’s qualifications and abilities as outlined per the instruction.  If not ready, then DO NOT recommend at the command level, don’t leave this up to the board to filter out.  </a:t>
            </a:r>
            <a:r>
              <a:rPr lang="en-US" dirty="0" smtClean="0"/>
              <a:t>Highlight</a:t>
            </a:r>
            <a:r>
              <a:rPr lang="en-US" baseline="0" dirty="0" smtClean="0"/>
              <a:t> accomplishments and qualifications here.  Read the precepts from past boards (online).  If there is any issue that needs to be brought to the boards attention, this is the best place to address it.</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ChangeArrowheads="1"/>
          </p:cNvSpPr>
          <p:nvPr/>
        </p:nvSpPr>
        <p:spPr bwMode="auto">
          <a:xfrm>
            <a:off x="3981742" y="-1602"/>
            <a:ext cx="3042968" cy="466417"/>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60420" name="Rectangle 3"/>
          <p:cNvSpPr>
            <a:spLocks noChangeArrowheads="1"/>
          </p:cNvSpPr>
          <p:nvPr/>
        </p:nvSpPr>
        <p:spPr bwMode="auto">
          <a:xfrm>
            <a:off x="3981742" y="8844289"/>
            <a:ext cx="3042968" cy="466417"/>
          </a:xfrm>
          <a:prstGeom prst="rect">
            <a:avLst/>
          </a:prstGeom>
          <a:noFill/>
          <a:ln w="9525">
            <a:noFill/>
            <a:miter lim="800000"/>
            <a:headEnd/>
            <a:tailEnd/>
          </a:ln>
        </p:spPr>
        <p:txBody>
          <a:bodyPr lIns="19711" tIns="0" rIns="19711" bIns="0" anchor="b"/>
          <a:lstStyle/>
          <a:p>
            <a:pPr algn="r" defTabSz="943475"/>
            <a:r>
              <a:rPr lang="en-US" sz="1000" i="1" dirty="0"/>
              <a:t>20</a:t>
            </a:r>
          </a:p>
        </p:txBody>
      </p:sp>
      <p:sp>
        <p:nvSpPr>
          <p:cNvPr id="60421" name="Rectangle 4"/>
          <p:cNvSpPr>
            <a:spLocks noChangeArrowheads="1"/>
          </p:cNvSpPr>
          <p:nvPr/>
        </p:nvSpPr>
        <p:spPr bwMode="auto">
          <a:xfrm>
            <a:off x="-1608" y="8844289"/>
            <a:ext cx="3042969" cy="466417"/>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60422" name="Rectangle 5"/>
          <p:cNvSpPr>
            <a:spLocks noChangeArrowheads="1"/>
          </p:cNvSpPr>
          <p:nvPr/>
        </p:nvSpPr>
        <p:spPr bwMode="auto">
          <a:xfrm>
            <a:off x="-1608" y="-1602"/>
            <a:ext cx="3042969" cy="466417"/>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60423" name="Rectangle 6"/>
          <p:cNvSpPr>
            <a:spLocks noGrp="1" noRot="1" noChangeAspect="1" noChangeArrowheads="1" noTextEdit="1"/>
          </p:cNvSpPr>
          <p:nvPr>
            <p:ph type="sldImg"/>
          </p:nvPr>
        </p:nvSpPr>
        <p:spPr>
          <a:xfrm>
            <a:off x="1225550" y="741363"/>
            <a:ext cx="4586288" cy="3438525"/>
          </a:xfrm>
          <a:ln w="12700" cap="flat">
            <a:solidFill>
              <a:schemeClr val="tx1"/>
            </a:solidFill>
          </a:ln>
        </p:spPr>
      </p:sp>
      <p:sp>
        <p:nvSpPr>
          <p:cNvPr id="60424" name="Rectangle 7"/>
          <p:cNvSpPr>
            <a:spLocks noGrp="1" noChangeArrowheads="1"/>
          </p:cNvSpPr>
          <p:nvPr>
            <p:ph type="body" idx="1"/>
          </p:nvPr>
        </p:nvSpPr>
        <p:spPr>
          <a:xfrm>
            <a:off x="781238" y="4420540"/>
            <a:ext cx="5618158" cy="3686455"/>
          </a:xfrm>
          <a:noFill/>
          <a:ln/>
        </p:spPr>
        <p:txBody>
          <a:bodyPr lIns="91988" tIns="47636" rIns="91988" bIns="47636"/>
          <a:lstStyle/>
          <a:p>
            <a:pPr defTabSz="904965" eaLnBrk="1" hangingPunct="1"/>
            <a:endParaRPr lang="en-US" sz="16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3" name="Group 9"/>
          <p:cNvGrpSpPr>
            <a:grpSpLocks/>
          </p:cNvGrpSpPr>
          <p:nvPr userDrawn="1"/>
        </p:nvGrpSpPr>
        <p:grpSpPr bwMode="auto">
          <a:xfrm>
            <a:off x="228600" y="1325563"/>
            <a:ext cx="8686800" cy="76200"/>
            <a:chOff x="274320" y="1173480"/>
            <a:chExt cx="8686800" cy="76200"/>
          </a:xfrm>
        </p:grpSpPr>
        <p:sp>
          <p:nvSpPr>
            <p:cNvPr id="4" name="Line 7"/>
            <p:cNvSpPr>
              <a:spLocks noChangeShapeType="1"/>
            </p:cNvSpPr>
            <p:nvPr/>
          </p:nvSpPr>
          <p:spPr bwMode="auto">
            <a:xfrm>
              <a:off x="350520" y="1173480"/>
              <a:ext cx="8534400" cy="0"/>
            </a:xfrm>
            <a:prstGeom prst="line">
              <a:avLst/>
            </a:prstGeom>
            <a:noFill/>
            <a:ln w="31750">
              <a:solidFill>
                <a:srgbClr val="000080"/>
              </a:solidFill>
              <a:round/>
              <a:headEnd/>
              <a:tailEnd/>
            </a:ln>
            <a:effectLst/>
          </p:spPr>
          <p:txBody>
            <a:bodyPr/>
            <a:lstStyle/>
            <a:p>
              <a:pPr>
                <a:defRPr/>
              </a:pPr>
              <a:endParaRPr lang="en-US" sz="1400" b="0">
                <a:cs typeface="+mn-cs"/>
              </a:endParaRPr>
            </a:p>
          </p:txBody>
        </p:sp>
        <p:sp>
          <p:nvSpPr>
            <p:cNvPr id="5" name="Line 8"/>
            <p:cNvSpPr>
              <a:spLocks noChangeShapeType="1"/>
            </p:cNvSpPr>
            <p:nvPr/>
          </p:nvSpPr>
          <p:spPr bwMode="auto">
            <a:xfrm>
              <a:off x="274320" y="1249680"/>
              <a:ext cx="8686800" cy="0"/>
            </a:xfrm>
            <a:prstGeom prst="line">
              <a:avLst/>
            </a:prstGeom>
            <a:noFill/>
            <a:ln w="31750">
              <a:solidFill>
                <a:srgbClr val="FF0000"/>
              </a:solidFill>
              <a:round/>
              <a:headEnd/>
              <a:tailEnd/>
            </a:ln>
            <a:effectLst/>
          </p:spPr>
          <p:txBody>
            <a:bodyPr/>
            <a:lstStyle/>
            <a:p>
              <a:pPr>
                <a:defRPr/>
              </a:pPr>
              <a:endParaRPr lang="en-US" sz="1400" b="0">
                <a:cs typeface="+mn-cs"/>
              </a:endParaRPr>
            </a:p>
          </p:txBody>
        </p:sp>
      </p:grpSp>
      <p:sp>
        <p:nvSpPr>
          <p:cNvPr id="6" name="Text Box 10"/>
          <p:cNvSpPr txBox="1">
            <a:spLocks noChangeArrowheads="1"/>
          </p:cNvSpPr>
          <p:nvPr userDrawn="1"/>
        </p:nvSpPr>
        <p:spPr bwMode="auto">
          <a:xfrm>
            <a:off x="141538" y="6446839"/>
            <a:ext cx="1090362" cy="276999"/>
          </a:xfrm>
          <a:prstGeom prst="rect">
            <a:avLst/>
          </a:prstGeom>
          <a:noFill/>
          <a:ln w="9525">
            <a:noFill/>
            <a:miter lim="800000"/>
            <a:headEnd/>
            <a:tailEnd/>
          </a:ln>
          <a:effectLst/>
        </p:spPr>
        <p:txBody>
          <a:bodyPr wrap="none">
            <a:spAutoFit/>
          </a:bodyPr>
          <a:lstStyle/>
          <a:p>
            <a:pPr algn="r">
              <a:defRPr/>
            </a:pPr>
            <a:r>
              <a:rPr lang="en-US" sz="1200" dirty="0">
                <a:solidFill>
                  <a:srgbClr val="00CC00"/>
                </a:solidFill>
                <a:latin typeface="+mn-lt"/>
              </a:rPr>
              <a:t>Unclassified</a:t>
            </a:r>
          </a:p>
        </p:txBody>
      </p:sp>
      <p:sp>
        <p:nvSpPr>
          <p:cNvPr id="9" name="Title 1"/>
          <p:cNvSpPr>
            <a:spLocks noGrp="1"/>
          </p:cNvSpPr>
          <p:nvPr>
            <p:ph type="title"/>
          </p:nvPr>
        </p:nvSpPr>
        <p:spPr>
          <a:xfrm>
            <a:off x="749300" y="76200"/>
            <a:ext cx="7645400" cy="1143000"/>
          </a:xfrm>
        </p:spPr>
        <p:txBody>
          <a:bodyPr/>
          <a:lstStyle>
            <a:lvl1pPr algn="ctr">
              <a:defRPr sz="3600"/>
            </a:lvl1pPr>
          </a:lstStyle>
          <a:p>
            <a:r>
              <a:rPr lang="en-US" dirty="0" smtClean="0"/>
              <a:t>Click to edit Master title style</a:t>
            </a:r>
            <a:endParaRPr lang="en-US" dirty="0"/>
          </a:p>
        </p:txBody>
      </p:sp>
      <p:sp>
        <p:nvSpPr>
          <p:cNvPr id="11" name="Text Placeholder 10"/>
          <p:cNvSpPr>
            <a:spLocks noGrp="1"/>
          </p:cNvSpPr>
          <p:nvPr>
            <p:ph type="body" sz="quarter" idx="11"/>
          </p:nvPr>
        </p:nvSpPr>
        <p:spPr>
          <a:xfrm>
            <a:off x="1515270" y="4429125"/>
            <a:ext cx="6113463" cy="1980640"/>
          </a:xfrm>
        </p:spPr>
        <p:txBody>
          <a:bodyPr/>
          <a:lstStyle>
            <a:lvl1pPr marL="0" indent="0" algn="ctr">
              <a:buNone/>
              <a:defRPr/>
            </a:lvl1pPr>
            <a:lvl2pPr marL="0" indent="0" algn="ctr">
              <a:buNone/>
              <a:defRPr/>
            </a:lvl2pPr>
            <a:lvl3pPr marL="0" indent="0" algn="ctr">
              <a:buNone/>
              <a:defRPr/>
            </a:lvl3pPr>
            <a:lvl4pPr algn="ctr">
              <a:buNone/>
              <a:defRPr/>
            </a:lvl4pPr>
            <a:lvl5pPr marL="0" indent="0" algn="ctr">
              <a:buNone/>
              <a:defRPr b="1"/>
            </a:lvl5pPr>
          </a:lstStyle>
          <a:p>
            <a:pPr lvl="0"/>
            <a:r>
              <a:rPr lang="en-US" dirty="0" smtClean="0"/>
              <a:t>Click to edit Master text styles</a:t>
            </a:r>
          </a:p>
          <a:p>
            <a:pPr lvl="1"/>
            <a:r>
              <a:rPr lang="en-US" dirty="0" smtClean="0"/>
              <a:t>Second level</a:t>
            </a:r>
          </a:p>
          <a:p>
            <a:pPr lvl="4"/>
            <a:endParaRPr lang="en-US" dirty="0" smtClean="0"/>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FC63BB6-36FC-44DC-B3C1-E02F664611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u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04AB8AB-3EBC-43BA-8934-64629AF2189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4"/>
          <p:cNvSpPr>
            <a:spLocks noGrp="1" noChangeArrowheads="1"/>
          </p:cNvSpPr>
          <p:nvPr>
            <p:ph type="ftr" sz="quarter" idx="10"/>
          </p:nvPr>
        </p:nvSpPr>
        <p:spPr>
          <a:xfrm>
            <a:off x="8582025" y="6510338"/>
            <a:ext cx="533400" cy="323850"/>
          </a:xfrm>
          <a:prstGeom prst="rect">
            <a:avLst/>
          </a:prstGeom>
          <a:ln/>
        </p:spPr>
        <p:txBody>
          <a:bodyPr/>
          <a:lstStyle>
            <a:lvl1pPr>
              <a:defRPr/>
            </a:lvl1pPr>
          </a:lstStyle>
          <a:p>
            <a:pPr>
              <a:defRPr/>
            </a:pPr>
            <a:endParaRPr lang="en-US" dirty="0">
              <a:solidFill>
                <a:srgbClr val="0000CC"/>
              </a:solidFill>
            </a:endParaRPr>
          </a:p>
        </p:txBody>
      </p:sp>
    </p:spTree>
    <p:extLst>
      <p:ext uri="{BB962C8B-B14F-4D97-AF65-F5344CB8AC3E}">
        <p14:creationId xmlns:p14="http://schemas.microsoft.com/office/powerpoint/2010/main" val="138383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09688" y="76200"/>
            <a:ext cx="764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509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0" name="Rectangle 6"/>
          <p:cNvSpPr>
            <a:spLocks noGrp="1" noChangeArrowheads="1"/>
          </p:cNvSpPr>
          <p:nvPr>
            <p:ph type="sldNum" sz="quarter" idx="4"/>
          </p:nvPr>
        </p:nvSpPr>
        <p:spPr bwMode="auto">
          <a:xfrm>
            <a:off x="8472488" y="6604000"/>
            <a:ext cx="671512"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Arial" charset="0"/>
              </a:defRPr>
            </a:lvl1pPr>
          </a:lstStyle>
          <a:p>
            <a:pPr>
              <a:defRPr/>
            </a:pPr>
            <a:fld id="{404AB8AB-3EBC-43BA-8934-64629AF21890}" type="slidenum">
              <a:rPr lang="en-US"/>
              <a:pPr>
                <a:defRPr/>
              </a:pPr>
              <a:t>‹#›</a:t>
            </a:fld>
            <a:endParaRPr lang="en-US"/>
          </a:p>
        </p:txBody>
      </p:sp>
      <p:grpSp>
        <p:nvGrpSpPr>
          <p:cNvPr id="1029" name="Group 9"/>
          <p:cNvGrpSpPr>
            <a:grpSpLocks/>
          </p:cNvGrpSpPr>
          <p:nvPr userDrawn="1"/>
        </p:nvGrpSpPr>
        <p:grpSpPr bwMode="auto">
          <a:xfrm>
            <a:off x="228600" y="1173163"/>
            <a:ext cx="8686800" cy="76200"/>
            <a:chOff x="274320" y="1173480"/>
            <a:chExt cx="8686800" cy="76200"/>
          </a:xfrm>
        </p:grpSpPr>
        <p:sp>
          <p:nvSpPr>
            <p:cNvPr id="12" name="Line 7"/>
            <p:cNvSpPr>
              <a:spLocks noChangeShapeType="1"/>
            </p:cNvSpPr>
            <p:nvPr/>
          </p:nvSpPr>
          <p:spPr bwMode="auto">
            <a:xfrm>
              <a:off x="350520" y="1173480"/>
              <a:ext cx="8534400" cy="0"/>
            </a:xfrm>
            <a:prstGeom prst="line">
              <a:avLst/>
            </a:prstGeom>
            <a:noFill/>
            <a:ln w="31750">
              <a:solidFill>
                <a:srgbClr val="000080"/>
              </a:solidFill>
              <a:round/>
              <a:headEnd/>
              <a:tailEnd/>
            </a:ln>
            <a:effectLst/>
          </p:spPr>
          <p:txBody>
            <a:bodyPr/>
            <a:lstStyle/>
            <a:p>
              <a:pPr algn="l">
                <a:defRPr/>
              </a:pPr>
              <a:endParaRPr lang="en-US" sz="1400" b="0">
                <a:cs typeface="+mn-cs"/>
              </a:endParaRPr>
            </a:p>
          </p:txBody>
        </p:sp>
        <p:sp>
          <p:nvSpPr>
            <p:cNvPr id="13" name="Line 8"/>
            <p:cNvSpPr>
              <a:spLocks noChangeShapeType="1"/>
            </p:cNvSpPr>
            <p:nvPr/>
          </p:nvSpPr>
          <p:spPr bwMode="auto">
            <a:xfrm>
              <a:off x="274320" y="1249680"/>
              <a:ext cx="8686800" cy="0"/>
            </a:xfrm>
            <a:prstGeom prst="line">
              <a:avLst/>
            </a:prstGeom>
            <a:noFill/>
            <a:ln w="31750">
              <a:solidFill>
                <a:srgbClr val="FF0000"/>
              </a:solidFill>
              <a:round/>
              <a:headEnd/>
              <a:tailEnd/>
            </a:ln>
            <a:effectLst/>
          </p:spPr>
          <p:txBody>
            <a:bodyPr/>
            <a:lstStyle/>
            <a:p>
              <a:pPr algn="l">
                <a:defRPr/>
              </a:pPr>
              <a:endParaRPr lang="en-US" sz="1400" b="0">
                <a:cs typeface="+mn-cs"/>
              </a:endParaRPr>
            </a:p>
          </p:txBody>
        </p:sp>
      </p:grpSp>
      <p:pic>
        <p:nvPicPr>
          <p:cNvPr id="15" name="Picture 4"/>
          <p:cNvPicPr>
            <a:picLocks noChangeAspect="1" noChangeArrowheads="1"/>
          </p:cNvPicPr>
          <p:nvPr userDrawn="1"/>
        </p:nvPicPr>
        <p:blipFill>
          <a:blip r:embed="rId6" cstate="print"/>
          <a:srcRect/>
          <a:stretch>
            <a:fillRect/>
          </a:stretch>
        </p:blipFill>
        <p:spPr bwMode="auto">
          <a:xfrm>
            <a:off x="242176" y="149013"/>
            <a:ext cx="870632" cy="867707"/>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Lst>
  <p:hf hdr="0" ftr="0" dt="0"/>
  <p:txStyles>
    <p:titleStyle>
      <a:lvl1pPr algn="r" rtl="0" eaLnBrk="0" fontAlgn="base" hangingPunct="0">
        <a:spcBef>
          <a:spcPct val="0"/>
        </a:spcBef>
        <a:spcAft>
          <a:spcPct val="0"/>
        </a:spcAft>
        <a:defRPr sz="3200" b="1" i="1">
          <a:solidFill>
            <a:srgbClr val="000066"/>
          </a:solidFill>
          <a:latin typeface="+mj-lt"/>
          <a:ea typeface="+mj-ea"/>
          <a:cs typeface="+mj-cs"/>
        </a:defRPr>
      </a:lvl1pPr>
      <a:lvl2pPr algn="r" rtl="0" eaLnBrk="0" fontAlgn="base" hangingPunct="0">
        <a:spcBef>
          <a:spcPct val="0"/>
        </a:spcBef>
        <a:spcAft>
          <a:spcPct val="0"/>
        </a:spcAft>
        <a:defRPr sz="3200" b="1" i="1">
          <a:solidFill>
            <a:srgbClr val="000066"/>
          </a:solidFill>
          <a:latin typeface="Arial" charset="0"/>
          <a:cs typeface="Times New Roman" pitchFamily="18" charset="0"/>
        </a:defRPr>
      </a:lvl2pPr>
      <a:lvl3pPr algn="r" rtl="0" eaLnBrk="0" fontAlgn="base" hangingPunct="0">
        <a:spcBef>
          <a:spcPct val="0"/>
        </a:spcBef>
        <a:spcAft>
          <a:spcPct val="0"/>
        </a:spcAft>
        <a:defRPr sz="3200" b="1" i="1">
          <a:solidFill>
            <a:srgbClr val="000066"/>
          </a:solidFill>
          <a:latin typeface="Arial" charset="0"/>
          <a:cs typeface="Times New Roman" pitchFamily="18" charset="0"/>
        </a:defRPr>
      </a:lvl3pPr>
      <a:lvl4pPr algn="r" rtl="0" eaLnBrk="0" fontAlgn="base" hangingPunct="0">
        <a:spcBef>
          <a:spcPct val="0"/>
        </a:spcBef>
        <a:spcAft>
          <a:spcPct val="0"/>
        </a:spcAft>
        <a:defRPr sz="3200" b="1" i="1">
          <a:solidFill>
            <a:srgbClr val="000066"/>
          </a:solidFill>
          <a:latin typeface="Arial" charset="0"/>
          <a:cs typeface="Times New Roman" pitchFamily="18" charset="0"/>
        </a:defRPr>
      </a:lvl4pPr>
      <a:lvl5pPr algn="r" rtl="0" eaLnBrk="0" fontAlgn="base" hangingPunct="0">
        <a:spcBef>
          <a:spcPct val="0"/>
        </a:spcBef>
        <a:spcAft>
          <a:spcPct val="0"/>
        </a:spcAft>
        <a:defRPr sz="3200" b="1" i="1">
          <a:solidFill>
            <a:srgbClr val="000066"/>
          </a:solidFill>
          <a:latin typeface="Arial" charset="0"/>
          <a:cs typeface="Times New Roman" pitchFamily="18" charset="0"/>
        </a:defRPr>
      </a:lvl5pPr>
      <a:lvl6pPr marL="457200" algn="r" rtl="0" fontAlgn="base">
        <a:spcBef>
          <a:spcPct val="0"/>
        </a:spcBef>
        <a:spcAft>
          <a:spcPct val="0"/>
        </a:spcAft>
        <a:defRPr sz="3200" b="1" i="1">
          <a:solidFill>
            <a:srgbClr val="000066"/>
          </a:solidFill>
          <a:latin typeface="Arial" charset="0"/>
          <a:cs typeface="Times New Roman" pitchFamily="18" charset="0"/>
        </a:defRPr>
      </a:lvl6pPr>
      <a:lvl7pPr marL="914400" algn="r" rtl="0" fontAlgn="base">
        <a:spcBef>
          <a:spcPct val="0"/>
        </a:spcBef>
        <a:spcAft>
          <a:spcPct val="0"/>
        </a:spcAft>
        <a:defRPr sz="3200" b="1" i="1">
          <a:solidFill>
            <a:srgbClr val="000066"/>
          </a:solidFill>
          <a:latin typeface="Arial" charset="0"/>
          <a:cs typeface="Times New Roman" pitchFamily="18" charset="0"/>
        </a:defRPr>
      </a:lvl7pPr>
      <a:lvl8pPr marL="1371600" algn="r" rtl="0" fontAlgn="base">
        <a:spcBef>
          <a:spcPct val="0"/>
        </a:spcBef>
        <a:spcAft>
          <a:spcPct val="0"/>
        </a:spcAft>
        <a:defRPr sz="3200" b="1" i="1">
          <a:solidFill>
            <a:srgbClr val="000066"/>
          </a:solidFill>
          <a:latin typeface="Arial" charset="0"/>
          <a:cs typeface="Times New Roman" pitchFamily="18" charset="0"/>
        </a:defRPr>
      </a:lvl8pPr>
      <a:lvl9pPr marL="1828800" algn="r" rtl="0" fontAlgn="base">
        <a:spcBef>
          <a:spcPct val="0"/>
        </a:spcBef>
        <a:spcAft>
          <a:spcPct val="0"/>
        </a:spcAft>
        <a:defRPr sz="3200" b="1" i="1">
          <a:solidFill>
            <a:srgbClr val="000066"/>
          </a:solidFill>
          <a:latin typeface="Arial" charset="0"/>
          <a:cs typeface="Times New Roman" pitchFamily="18" charset="0"/>
        </a:defRPr>
      </a:lvl9pPr>
    </p:titleStyle>
    <p:bodyStyle>
      <a:lvl1pPr marL="290513" indent="-290513" algn="l" rtl="0" eaLnBrk="0" fontAlgn="base" hangingPunct="0">
        <a:spcBef>
          <a:spcPct val="20000"/>
        </a:spcBef>
        <a:spcAft>
          <a:spcPct val="0"/>
        </a:spcAft>
        <a:buFont typeface="Wingdings" pitchFamily="2" charset="2"/>
        <a:buChar char="§"/>
        <a:defRPr sz="2400" b="1">
          <a:solidFill>
            <a:schemeClr val="tx1"/>
          </a:solidFill>
          <a:latin typeface="+mn-lt"/>
          <a:ea typeface="+mn-ea"/>
          <a:cs typeface="+mn-cs"/>
        </a:defRPr>
      </a:lvl1pPr>
      <a:lvl2pPr marL="630238" indent="-225425"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9"/>
          <p:cNvGrpSpPr>
            <a:grpSpLocks/>
          </p:cNvGrpSpPr>
          <p:nvPr/>
        </p:nvGrpSpPr>
        <p:grpSpPr bwMode="auto">
          <a:xfrm>
            <a:off x="228600" y="1325563"/>
            <a:ext cx="8686800" cy="76200"/>
            <a:chOff x="274320" y="1173480"/>
            <a:chExt cx="8686800" cy="76200"/>
          </a:xfrm>
        </p:grpSpPr>
        <p:sp>
          <p:nvSpPr>
            <p:cNvPr id="12" name="Line 7"/>
            <p:cNvSpPr>
              <a:spLocks noChangeShapeType="1"/>
            </p:cNvSpPr>
            <p:nvPr/>
          </p:nvSpPr>
          <p:spPr bwMode="auto">
            <a:xfrm>
              <a:off x="350520" y="1173480"/>
              <a:ext cx="8534400" cy="0"/>
            </a:xfrm>
            <a:prstGeom prst="line">
              <a:avLst/>
            </a:prstGeom>
            <a:noFill/>
            <a:ln w="31750">
              <a:solidFill>
                <a:srgbClr val="000080"/>
              </a:solidFill>
              <a:round/>
              <a:headEnd/>
              <a:tailEnd/>
            </a:ln>
            <a:effectLst/>
          </p:spPr>
          <p:txBody>
            <a:bodyPr/>
            <a:lstStyle/>
            <a:p>
              <a:pPr>
                <a:defRPr/>
              </a:pPr>
              <a:endParaRPr lang="en-US" sz="1400" b="0">
                <a:cs typeface="+mn-cs"/>
              </a:endParaRPr>
            </a:p>
          </p:txBody>
        </p:sp>
        <p:sp>
          <p:nvSpPr>
            <p:cNvPr id="13" name="Line 8"/>
            <p:cNvSpPr>
              <a:spLocks noChangeShapeType="1"/>
            </p:cNvSpPr>
            <p:nvPr/>
          </p:nvSpPr>
          <p:spPr bwMode="auto">
            <a:xfrm>
              <a:off x="274320" y="1249680"/>
              <a:ext cx="8686800" cy="0"/>
            </a:xfrm>
            <a:prstGeom prst="line">
              <a:avLst/>
            </a:prstGeom>
            <a:noFill/>
            <a:ln w="31750">
              <a:solidFill>
                <a:srgbClr val="FF0000"/>
              </a:solidFill>
              <a:round/>
              <a:headEnd/>
              <a:tailEnd/>
            </a:ln>
            <a:effectLst/>
          </p:spPr>
          <p:txBody>
            <a:bodyPr/>
            <a:lstStyle/>
            <a:p>
              <a:pPr>
                <a:defRPr/>
              </a:pPr>
              <a:endParaRPr lang="en-US" sz="1400" b="0">
                <a:cs typeface="+mn-cs"/>
              </a:endParaRPr>
            </a:p>
          </p:txBody>
        </p:sp>
      </p:grpSp>
      <p:sp>
        <p:nvSpPr>
          <p:cNvPr id="15" name="Text Box 10"/>
          <p:cNvSpPr txBox="1">
            <a:spLocks noChangeArrowheads="1"/>
          </p:cNvSpPr>
          <p:nvPr/>
        </p:nvSpPr>
        <p:spPr bwMode="auto">
          <a:xfrm>
            <a:off x="141538" y="6446839"/>
            <a:ext cx="1090362" cy="276999"/>
          </a:xfrm>
          <a:prstGeom prst="rect">
            <a:avLst/>
          </a:prstGeom>
          <a:noFill/>
          <a:ln w="9525">
            <a:noFill/>
            <a:miter lim="800000"/>
            <a:headEnd/>
            <a:tailEnd/>
          </a:ln>
          <a:effectLst/>
        </p:spPr>
        <p:txBody>
          <a:bodyPr wrap="none">
            <a:spAutoFit/>
          </a:bodyPr>
          <a:lstStyle/>
          <a:p>
            <a:pPr algn="r">
              <a:defRPr/>
            </a:pPr>
            <a:r>
              <a:rPr lang="en-US" sz="1200" dirty="0">
                <a:solidFill>
                  <a:srgbClr val="00CC00"/>
                </a:solidFill>
                <a:latin typeface="+mn-lt"/>
              </a:rPr>
              <a:t>Unclassified</a:t>
            </a:r>
          </a:p>
        </p:txBody>
      </p:sp>
      <p:sp>
        <p:nvSpPr>
          <p:cNvPr id="2052" name="Title 1"/>
          <p:cNvSpPr>
            <a:spLocks/>
          </p:cNvSpPr>
          <p:nvPr/>
        </p:nvSpPr>
        <p:spPr bwMode="auto">
          <a:xfrm>
            <a:off x="88270" y="186212"/>
            <a:ext cx="8904808" cy="949325"/>
          </a:xfrm>
          <a:prstGeom prst="rect">
            <a:avLst/>
          </a:prstGeom>
          <a:noFill/>
          <a:ln w="9525">
            <a:noFill/>
            <a:miter lim="800000"/>
            <a:headEnd/>
            <a:tailEnd/>
          </a:ln>
        </p:spPr>
        <p:txBody>
          <a:bodyPr anchor="ctr"/>
          <a:lstStyle/>
          <a:p>
            <a:r>
              <a:rPr lang="en-US" sz="2800" i="1" dirty="0" smtClean="0">
                <a:solidFill>
                  <a:srgbClr val="000066"/>
                </a:solidFill>
              </a:rPr>
              <a:t>Recruiting Our Future Leaders  </a:t>
            </a:r>
          </a:p>
        </p:txBody>
      </p:sp>
      <p:sp>
        <p:nvSpPr>
          <p:cNvPr id="2053" name="Subtitle 2"/>
          <p:cNvSpPr>
            <a:spLocks/>
          </p:cNvSpPr>
          <p:nvPr/>
        </p:nvSpPr>
        <p:spPr bwMode="auto">
          <a:xfrm>
            <a:off x="141538" y="4843460"/>
            <a:ext cx="8915400" cy="1204915"/>
          </a:xfrm>
          <a:prstGeom prst="rect">
            <a:avLst/>
          </a:prstGeom>
          <a:noFill/>
          <a:ln w="9525">
            <a:noFill/>
            <a:miter lim="800000"/>
            <a:headEnd/>
            <a:tailEnd/>
          </a:ln>
        </p:spPr>
        <p:txBody>
          <a:bodyPr anchor="ctr"/>
          <a:lstStyle/>
          <a:p>
            <a:pPr algn="l">
              <a:defRPr/>
            </a:pPr>
            <a:r>
              <a:rPr lang="en-US" sz="1800" i="1" dirty="0" smtClean="0">
                <a:solidFill>
                  <a:srgbClr val="000066"/>
                </a:solidFill>
              </a:rPr>
              <a:t>CAPT Ed Callahan </a:t>
            </a:r>
            <a:r>
              <a:rPr lang="en-US" sz="1800" i="1" dirty="0">
                <a:solidFill>
                  <a:srgbClr val="000066"/>
                </a:solidFill>
              </a:rPr>
              <a:t>– LDO and CWO Community </a:t>
            </a:r>
            <a:r>
              <a:rPr lang="en-US" sz="1800" i="1" dirty="0" smtClean="0">
                <a:solidFill>
                  <a:srgbClr val="000066"/>
                </a:solidFill>
              </a:rPr>
              <a:t>Manager</a:t>
            </a:r>
          </a:p>
          <a:p>
            <a:pPr algn="l">
              <a:defRPr/>
            </a:pPr>
            <a:r>
              <a:rPr lang="en-US" sz="1800" i="1" dirty="0">
                <a:solidFill>
                  <a:srgbClr val="000066"/>
                </a:solidFill>
              </a:rPr>
              <a:t>LT Shanique Howard – Assistant LDO and CWO Community Manager</a:t>
            </a:r>
          </a:p>
          <a:p>
            <a:pPr algn="l">
              <a:defRPr/>
            </a:pPr>
            <a:r>
              <a:rPr lang="en-US" sz="1800" i="1" dirty="0" smtClean="0">
                <a:solidFill>
                  <a:srgbClr val="000066"/>
                </a:solidFill>
              </a:rPr>
              <a:t>CWO5 </a:t>
            </a:r>
            <a:r>
              <a:rPr lang="en-US" sz="1800" i="1" dirty="0">
                <a:solidFill>
                  <a:srgbClr val="000066"/>
                </a:solidFill>
              </a:rPr>
              <a:t>Hector Sandoval – </a:t>
            </a:r>
            <a:r>
              <a:rPr lang="en-US" sz="1800" i="1" dirty="0" smtClean="0">
                <a:solidFill>
                  <a:srgbClr val="000066"/>
                </a:solidFill>
              </a:rPr>
              <a:t>CWO </a:t>
            </a:r>
            <a:r>
              <a:rPr lang="en-US" sz="1800" i="1" dirty="0">
                <a:solidFill>
                  <a:srgbClr val="000066"/>
                </a:solidFill>
              </a:rPr>
              <a:t>Community </a:t>
            </a:r>
            <a:r>
              <a:rPr lang="en-US" sz="1800" i="1" dirty="0" smtClean="0">
                <a:solidFill>
                  <a:srgbClr val="000066"/>
                </a:solidFill>
              </a:rPr>
              <a:t>Manager</a:t>
            </a:r>
          </a:p>
          <a:p>
            <a:pPr algn="l">
              <a:defRPr/>
            </a:pPr>
            <a:r>
              <a:rPr lang="en-US" sz="1800" i="1" dirty="0" smtClean="0">
                <a:solidFill>
                  <a:srgbClr val="000066"/>
                </a:solidFill>
              </a:rPr>
              <a:t>Mr. Mitch </a:t>
            </a:r>
            <a:r>
              <a:rPr lang="en-US" sz="1800" i="1" dirty="0">
                <a:solidFill>
                  <a:srgbClr val="000066"/>
                </a:solidFill>
              </a:rPr>
              <a:t>Allen – </a:t>
            </a:r>
            <a:r>
              <a:rPr lang="en-US" sz="1800" i="1" dirty="0" smtClean="0">
                <a:solidFill>
                  <a:srgbClr val="000066"/>
                </a:solidFill>
              </a:rPr>
              <a:t>Civilian Assistant LDO and CWO </a:t>
            </a:r>
            <a:r>
              <a:rPr lang="en-US" sz="1800" i="1" dirty="0">
                <a:solidFill>
                  <a:srgbClr val="000066"/>
                </a:solidFill>
              </a:rPr>
              <a:t>Community </a:t>
            </a:r>
            <a:r>
              <a:rPr lang="en-US" sz="1800" i="1" dirty="0" smtClean="0">
                <a:solidFill>
                  <a:srgbClr val="000066"/>
                </a:solidFill>
              </a:rPr>
              <a:t>Manager</a:t>
            </a:r>
          </a:p>
        </p:txBody>
      </p:sp>
      <p:pic>
        <p:nvPicPr>
          <p:cNvPr id="1028" name="Picture 4"/>
          <p:cNvPicPr>
            <a:picLocks noChangeAspect="1" noChangeArrowheads="1"/>
          </p:cNvPicPr>
          <p:nvPr/>
        </p:nvPicPr>
        <p:blipFill>
          <a:blip r:embed="rId3" cstate="print"/>
          <a:srcRect/>
          <a:stretch>
            <a:fillRect/>
          </a:stretch>
        </p:blipFill>
        <p:spPr bwMode="auto">
          <a:xfrm>
            <a:off x="304800" y="132942"/>
            <a:ext cx="990429" cy="987101"/>
          </a:xfrm>
          <a:prstGeom prst="rect">
            <a:avLst/>
          </a:prstGeom>
          <a:noFill/>
          <a:ln w="9525">
            <a:noFill/>
            <a:miter lim="800000"/>
            <a:headEnd/>
            <a:tailEnd/>
          </a:ln>
          <a:effectLst/>
        </p:spPr>
      </p:pic>
      <p:pic>
        <p:nvPicPr>
          <p:cNvPr id="9" name="Picture 4"/>
          <p:cNvPicPr>
            <a:picLocks noChangeAspect="1" noChangeArrowheads="1"/>
          </p:cNvPicPr>
          <p:nvPr/>
        </p:nvPicPr>
        <p:blipFill>
          <a:blip r:embed="rId3" cstate="print"/>
          <a:srcRect/>
          <a:stretch>
            <a:fillRect/>
          </a:stretch>
        </p:blipFill>
        <p:spPr bwMode="auto">
          <a:xfrm>
            <a:off x="7731149" y="132942"/>
            <a:ext cx="990429" cy="987101"/>
          </a:xfrm>
          <a:prstGeom prst="rect">
            <a:avLst/>
          </a:prstGeom>
          <a:noFill/>
          <a:ln w="9525">
            <a:noFill/>
            <a:miter lim="800000"/>
            <a:headEnd/>
            <a:tailEnd/>
          </a:ln>
          <a:effectLst/>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1314" y="1815049"/>
            <a:ext cx="4207615" cy="2763825"/>
          </a:xfrm>
          <a:prstGeom prst="rect">
            <a:avLst/>
          </a:prstGeom>
          <a:noFill/>
          <a:ln>
            <a:noFill/>
          </a:ln>
        </p:spPr>
      </p:pic>
      <p:sp>
        <p:nvSpPr>
          <p:cNvPr id="14" name="TextBox 1"/>
          <p:cNvSpPr txBox="1"/>
          <p:nvPr/>
        </p:nvSpPr>
        <p:spPr>
          <a:xfrm>
            <a:off x="0" y="1436535"/>
            <a:ext cx="9144000" cy="246221"/>
          </a:xfrm>
          <a:prstGeom prst="rect">
            <a:avLst/>
          </a:prstGeom>
          <a:solidFill>
            <a:srgbClr val="FFFF00"/>
          </a:solidFill>
        </p:spPr>
        <p:txBody>
          <a:bodyPr wrap="square" rtlCol="0">
            <a:spAutoFit/>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pPr algn="l"/>
            <a:r>
              <a:rPr lang="en-US" sz="1000" dirty="0" smtClean="0"/>
              <a:t>NPC </a:t>
            </a:r>
            <a:r>
              <a:rPr lang="en-US" sz="1000" dirty="0"/>
              <a:t>&gt; Officer &gt; Community Managers &gt; Active OCM &gt; LDO/CWO OCM &gt; Applicant </a:t>
            </a:r>
            <a:r>
              <a:rPr lang="en-US" sz="1000" dirty="0" smtClean="0"/>
              <a:t>Information &gt; </a:t>
            </a:r>
            <a:r>
              <a:rPr lang="en-US" sz="1000" u="sng" dirty="0" smtClean="0"/>
              <a:t>CURRENT LDO/CWO RECRUITING BRIEF</a:t>
            </a:r>
            <a:r>
              <a:rPr lang="en-US" sz="1000" dirty="0" smtClean="0"/>
              <a:t> &gt; Open</a:t>
            </a:r>
            <a:endParaRPr lang="en-US" sz="1000" dirty="0"/>
          </a:p>
        </p:txBody>
      </p:sp>
    </p:spTree>
    <p:extLst>
      <p:ext uri="{BB962C8B-B14F-4D97-AF65-F5344CB8AC3E}">
        <p14:creationId xmlns:p14="http://schemas.microsoft.com/office/powerpoint/2010/main" val="104507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LDO and CWO Discrete Requirements</a:t>
            </a:r>
          </a:p>
        </p:txBody>
      </p:sp>
      <p:sp>
        <p:nvSpPr>
          <p:cNvPr id="4" name="Slide Number Placeholder 3"/>
          <p:cNvSpPr>
            <a:spLocks noGrp="1"/>
          </p:cNvSpPr>
          <p:nvPr>
            <p:ph type="sldNum" sz="quarter" idx="10"/>
          </p:nvPr>
        </p:nvSpPr>
        <p:spPr/>
        <p:txBody>
          <a:bodyPr/>
          <a:lstStyle/>
          <a:p>
            <a:pPr>
              <a:defRPr/>
            </a:pPr>
            <a:fld id="{7FC63BB6-36FC-44DC-B3C1-E02F6646114A}" type="slidenum">
              <a:rPr lang="en-US" smtClean="0"/>
              <a:pPr>
                <a:defRPr/>
              </a:pPr>
              <a:t>10</a:t>
            </a:fld>
            <a:endParaRPr lang="en-US"/>
          </a:p>
        </p:txBody>
      </p:sp>
      <p:sp>
        <p:nvSpPr>
          <p:cNvPr id="5" name="TextBox 4"/>
          <p:cNvSpPr txBox="1"/>
          <p:nvPr/>
        </p:nvSpPr>
        <p:spPr>
          <a:xfrm>
            <a:off x="254000" y="1305472"/>
            <a:ext cx="8636000" cy="276999"/>
          </a:xfrm>
          <a:prstGeom prst="rect">
            <a:avLst/>
          </a:prstGeom>
          <a:solidFill>
            <a:srgbClr val="FFFF00"/>
          </a:solidFill>
        </p:spPr>
        <p:txBody>
          <a:bodyPr wrap="square" rtlCol="0">
            <a:spAutoFit/>
          </a:bodyPr>
          <a:lstStyle/>
          <a:p>
            <a:pPr algn="l"/>
            <a:r>
              <a:rPr lang="en-US" sz="1200" dirty="0"/>
              <a:t>Navy Personnel Command &gt; Officer &gt; Community Managers &gt; Active OCM &gt; LDO/CWO OCM &gt; Applicant </a:t>
            </a:r>
            <a:r>
              <a:rPr lang="en-US" sz="1200" dirty="0" smtClean="0"/>
              <a:t>Information</a:t>
            </a:r>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1668743"/>
            <a:ext cx="8568267" cy="4875990"/>
          </a:xfrm>
          <a:prstGeom prst="rect">
            <a:avLst/>
          </a:prstGeom>
        </p:spPr>
      </p:pic>
      <p:sp>
        <p:nvSpPr>
          <p:cNvPr id="8" name="Left Arrow 7"/>
          <p:cNvSpPr/>
          <p:nvPr/>
        </p:nvSpPr>
        <p:spPr bwMode="auto">
          <a:xfrm rot="20645707">
            <a:off x="5431918" y="4000218"/>
            <a:ext cx="422498" cy="186035"/>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2192128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590" y="1263803"/>
            <a:ext cx="8721025" cy="5594196"/>
          </a:xfrm>
          <a:prstGeom prst="rect">
            <a:avLst/>
          </a:prstGeom>
        </p:spPr>
      </p:pic>
      <p:sp>
        <p:nvSpPr>
          <p:cNvPr id="3074" name="Title 1"/>
          <p:cNvSpPr>
            <a:spLocks noGrp="1"/>
          </p:cNvSpPr>
          <p:nvPr>
            <p:ph type="title"/>
          </p:nvPr>
        </p:nvSpPr>
        <p:spPr>
          <a:xfrm>
            <a:off x="1291215" y="242454"/>
            <a:ext cx="7645400" cy="1143000"/>
          </a:xfrm>
        </p:spPr>
        <p:txBody>
          <a:bodyPr/>
          <a:lstStyle/>
          <a:p>
            <a:r>
              <a:rPr lang="en-US" dirty="0" smtClean="0"/>
              <a:t>LDO and CWO </a:t>
            </a:r>
            <a:r>
              <a:rPr lang="en-US" dirty="0"/>
              <a:t>Discrete </a:t>
            </a:r>
            <a:r>
              <a:rPr lang="en-US" dirty="0" smtClean="0"/>
              <a:t>Requirements</a:t>
            </a:r>
            <a:r>
              <a:rPr lang="en-US" dirty="0"/>
              <a:t/>
            </a:r>
            <a:br>
              <a:rPr lang="en-US" dirty="0"/>
            </a:br>
            <a:endParaRPr lang="en-US" dirty="0" smtClean="0"/>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11</a:t>
            </a:fld>
            <a:endParaRPr lang="en-US" dirty="0" smtClean="0"/>
          </a:p>
        </p:txBody>
      </p:sp>
    </p:spTree>
    <p:extLst>
      <p:ext uri="{BB962C8B-B14F-4D97-AF65-F5344CB8AC3E}">
        <p14:creationId xmlns:p14="http://schemas.microsoft.com/office/powerpoint/2010/main" val="1853344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04AB8AB-3EBC-43BA-8934-64629AF21890}" type="slidenum">
              <a:rPr lang="en-US" smtClean="0"/>
              <a:pPr>
                <a:defRPr/>
              </a:pPr>
              <a:t>12</a:t>
            </a:fld>
            <a:endParaRPr lang="en-US"/>
          </a:p>
        </p:txBody>
      </p:sp>
      <p:sp>
        <p:nvSpPr>
          <p:cNvPr id="3" name="TextBox 2"/>
          <p:cNvSpPr txBox="1"/>
          <p:nvPr/>
        </p:nvSpPr>
        <p:spPr>
          <a:xfrm>
            <a:off x="531859" y="2537597"/>
            <a:ext cx="8305799" cy="1323439"/>
          </a:xfrm>
          <a:prstGeom prst="rect">
            <a:avLst/>
          </a:prstGeom>
          <a:noFill/>
        </p:spPr>
        <p:txBody>
          <a:bodyPr wrap="square" rtlCol="0">
            <a:spAutoFit/>
          </a:bodyPr>
          <a:lstStyle/>
          <a:p>
            <a:r>
              <a:rPr lang="en-US" sz="4000" i="1" dirty="0" smtClean="0">
                <a:solidFill>
                  <a:srgbClr val="000066"/>
                </a:solidFill>
              </a:rPr>
              <a:t>Guidance and </a:t>
            </a:r>
          </a:p>
          <a:p>
            <a:r>
              <a:rPr lang="en-US" sz="4000" i="1" dirty="0" smtClean="0">
                <a:solidFill>
                  <a:srgbClr val="000066"/>
                </a:solidFill>
              </a:rPr>
              <a:t>Eligibility Checklist</a:t>
            </a:r>
            <a:endParaRPr lang="en-US" sz="4000" i="1" dirty="0">
              <a:solidFill>
                <a:srgbClr val="000066"/>
              </a:solidFill>
            </a:endParaRPr>
          </a:p>
        </p:txBody>
      </p:sp>
    </p:spTree>
    <p:extLst>
      <p:ext uri="{BB962C8B-B14F-4D97-AF65-F5344CB8AC3E}">
        <p14:creationId xmlns:p14="http://schemas.microsoft.com/office/powerpoint/2010/main" val="1201033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2133600"/>
            <a:ext cx="7772400" cy="457200"/>
          </a:xfrm>
          <a:prstGeom prst="rect">
            <a:avLst/>
          </a:prstGeom>
          <a:noFill/>
          <a:ln w="9525">
            <a:noFill/>
            <a:miter lim="800000"/>
            <a:headEnd/>
            <a:tailEnd/>
          </a:ln>
        </p:spPr>
        <p:txBody>
          <a:bodyPr>
            <a:spAutoFit/>
          </a:bodyPr>
          <a:lstStyle/>
          <a:p>
            <a:pPr algn="l">
              <a:spcBef>
                <a:spcPts val="1200"/>
              </a:spcBef>
              <a:buFontTx/>
              <a:buChar char="•"/>
            </a:pPr>
            <a:endParaRPr lang="en-US" sz="2400"/>
          </a:p>
        </p:txBody>
      </p:sp>
      <p:sp>
        <p:nvSpPr>
          <p:cNvPr id="5124" name="Rectangle 4"/>
          <p:cNvSpPr>
            <a:spLocks noGrp="1" noChangeArrowheads="1"/>
          </p:cNvSpPr>
          <p:nvPr>
            <p:ph type="body" idx="1"/>
          </p:nvPr>
        </p:nvSpPr>
        <p:spPr>
          <a:xfrm>
            <a:off x="285366" y="1385180"/>
            <a:ext cx="8573267" cy="4935233"/>
          </a:xfrm>
        </p:spPr>
        <p:txBody>
          <a:bodyPr/>
          <a:lstStyle/>
          <a:p>
            <a:pPr marL="225425" indent="-225425" eaLnBrk="1" hangingPunct="1">
              <a:lnSpc>
                <a:spcPct val="75000"/>
              </a:lnSpc>
              <a:buClr>
                <a:schemeClr val="tx2">
                  <a:lumMod val="50000"/>
                </a:schemeClr>
              </a:buClr>
              <a:buFont typeface="Wingdings" pitchFamily="2" charset="2"/>
              <a:buChar char="§"/>
            </a:pPr>
            <a:endParaRPr lang="en-US" dirty="0" smtClean="0"/>
          </a:p>
          <a:p>
            <a:pPr marL="225425" indent="-225425" eaLnBrk="1" hangingPunct="1">
              <a:lnSpc>
                <a:spcPct val="75000"/>
              </a:lnSpc>
              <a:buClr>
                <a:schemeClr val="tx2">
                  <a:lumMod val="50000"/>
                </a:schemeClr>
              </a:buClr>
              <a:buFont typeface="Wingdings" pitchFamily="2" charset="2"/>
              <a:buChar char="§"/>
            </a:pPr>
            <a:r>
              <a:rPr lang="en-US" dirty="0" smtClean="0"/>
              <a:t>Time in Service (TIS) windows (Computed to </a:t>
            </a:r>
            <a:r>
              <a:rPr lang="en-US" dirty="0" smtClean="0">
                <a:solidFill>
                  <a:srgbClr val="FF0000"/>
                </a:solidFill>
              </a:rPr>
              <a:t>01OCT20</a:t>
            </a:r>
            <a:r>
              <a:rPr lang="en-US" dirty="0" smtClean="0"/>
              <a:t>)</a:t>
            </a:r>
          </a:p>
          <a:p>
            <a:pPr marL="225425" indent="-225425" eaLnBrk="1" hangingPunct="1">
              <a:lnSpc>
                <a:spcPct val="75000"/>
              </a:lnSpc>
              <a:buClr>
                <a:schemeClr val="tx2">
                  <a:lumMod val="50000"/>
                </a:schemeClr>
              </a:buClr>
              <a:buFont typeface="Wingdings" pitchFamily="2" charset="2"/>
              <a:buChar char="§"/>
            </a:pPr>
            <a:endParaRPr lang="en-US" dirty="0"/>
          </a:p>
          <a:p>
            <a:pPr marL="566737" lvl="1" indent="-225425" eaLnBrk="1" hangingPunct="1">
              <a:lnSpc>
                <a:spcPct val="75000"/>
              </a:lnSpc>
              <a:buClr>
                <a:schemeClr val="tx2">
                  <a:lumMod val="50000"/>
                </a:schemeClr>
              </a:buClr>
              <a:buFont typeface="Wingdings" pitchFamily="2" charset="2"/>
              <a:buChar char="§"/>
            </a:pPr>
            <a:r>
              <a:rPr lang="en-US" b="1" dirty="0" smtClean="0"/>
              <a:t>8 to 14 </a:t>
            </a:r>
            <a:r>
              <a:rPr lang="en-US" b="1" dirty="0"/>
              <a:t>years for </a:t>
            </a:r>
            <a:r>
              <a:rPr lang="en-US" b="1" dirty="0" smtClean="0"/>
              <a:t>LDO (non-nuclear)   </a:t>
            </a:r>
            <a:r>
              <a:rPr lang="en-US" b="1" dirty="0" smtClean="0">
                <a:solidFill>
                  <a:srgbClr val="FF0000"/>
                </a:solidFill>
              </a:rPr>
              <a:t>[OCT 12 – OCT 06]</a:t>
            </a:r>
          </a:p>
          <a:p>
            <a:pPr marL="566737" lvl="1" indent="-225425" eaLnBrk="1" hangingPunct="1">
              <a:lnSpc>
                <a:spcPct val="75000"/>
              </a:lnSpc>
              <a:buClr>
                <a:schemeClr val="tx2">
                  <a:lumMod val="50000"/>
                </a:schemeClr>
              </a:buClr>
              <a:buFont typeface="Wingdings" pitchFamily="2" charset="2"/>
              <a:buChar char="§"/>
            </a:pPr>
            <a:r>
              <a:rPr lang="en-US" b="1" dirty="0" smtClean="0"/>
              <a:t>8 to 16 years for LDO (nuclear)           </a:t>
            </a:r>
            <a:r>
              <a:rPr lang="en-US" b="1" dirty="0" smtClean="0">
                <a:solidFill>
                  <a:srgbClr val="FF0000"/>
                </a:solidFill>
              </a:rPr>
              <a:t>[OCT 12 – OCT 04]</a:t>
            </a:r>
          </a:p>
          <a:p>
            <a:pPr marL="566737" lvl="1" indent="-225425" eaLnBrk="1" hangingPunct="1">
              <a:lnSpc>
                <a:spcPct val="75000"/>
              </a:lnSpc>
              <a:buClr>
                <a:schemeClr val="tx2">
                  <a:lumMod val="50000"/>
                </a:schemeClr>
              </a:buClr>
              <a:buFont typeface="Wingdings" pitchFamily="2" charset="2"/>
              <a:buChar char="§"/>
            </a:pPr>
            <a:r>
              <a:rPr lang="en-US" b="1" dirty="0" smtClean="0"/>
              <a:t>14 to 20 years for CWO (E7 and E8)   </a:t>
            </a:r>
            <a:r>
              <a:rPr lang="en-US" b="1" dirty="0" smtClean="0">
                <a:solidFill>
                  <a:srgbClr val="FF0000"/>
                </a:solidFill>
              </a:rPr>
              <a:t>[OCT 06 – OCT 00]</a:t>
            </a:r>
          </a:p>
          <a:p>
            <a:pPr marL="566737" lvl="1" indent="-225425" eaLnBrk="1" hangingPunct="1">
              <a:lnSpc>
                <a:spcPct val="75000"/>
              </a:lnSpc>
              <a:buClr>
                <a:schemeClr val="tx2">
                  <a:lumMod val="50000"/>
                </a:schemeClr>
              </a:buClr>
              <a:buFont typeface="Wingdings" pitchFamily="2" charset="2"/>
              <a:buChar char="§"/>
            </a:pPr>
            <a:r>
              <a:rPr lang="en-US" b="1" dirty="0" smtClean="0"/>
              <a:t>14 to 22 </a:t>
            </a:r>
            <a:r>
              <a:rPr lang="en-US" b="1" dirty="0"/>
              <a:t>years for </a:t>
            </a:r>
            <a:r>
              <a:rPr lang="en-US" b="1" dirty="0" smtClean="0"/>
              <a:t>CWO (E9)                </a:t>
            </a:r>
            <a:r>
              <a:rPr lang="en-US" b="1" dirty="0" smtClean="0">
                <a:solidFill>
                  <a:srgbClr val="FF0000"/>
                </a:solidFill>
              </a:rPr>
              <a:t>[OCT 06 – OCT 98]</a:t>
            </a:r>
          </a:p>
          <a:p>
            <a:pPr marL="566737" lvl="1" indent="-225425" eaLnBrk="1" hangingPunct="1">
              <a:lnSpc>
                <a:spcPct val="75000"/>
              </a:lnSpc>
              <a:buClr>
                <a:schemeClr val="tx2">
                  <a:lumMod val="50000"/>
                </a:schemeClr>
              </a:buClr>
              <a:buFont typeface="Wingdings" pitchFamily="2" charset="2"/>
              <a:buChar char="§"/>
            </a:pPr>
            <a:endParaRPr lang="en-US" sz="2400" b="1" dirty="0" smtClean="0"/>
          </a:p>
          <a:p>
            <a:pPr marL="566737" lvl="1" eaLnBrk="1" hangingPunct="1">
              <a:lnSpc>
                <a:spcPct val="75000"/>
              </a:lnSpc>
              <a:buClr>
                <a:schemeClr val="tx2">
                  <a:lumMod val="50000"/>
                </a:schemeClr>
              </a:buClr>
              <a:buFont typeface="Wingdings" pitchFamily="2" charset="2"/>
              <a:buChar char="§"/>
            </a:pPr>
            <a:r>
              <a:rPr lang="en-US" sz="2400" b="1" u="sng" dirty="0"/>
              <a:t>TIS waivers for LDO and CWO will not be </a:t>
            </a:r>
            <a:r>
              <a:rPr lang="en-US" sz="2400" b="1" u="sng" dirty="0" smtClean="0"/>
              <a:t>considered</a:t>
            </a:r>
            <a:endParaRPr lang="en-US" sz="2400" b="1" dirty="0" smtClean="0"/>
          </a:p>
          <a:p>
            <a:pPr marL="566737" lvl="1" eaLnBrk="1" hangingPunct="1">
              <a:lnSpc>
                <a:spcPct val="75000"/>
              </a:lnSpc>
              <a:buClr>
                <a:schemeClr val="tx2">
                  <a:lumMod val="50000"/>
                </a:schemeClr>
              </a:buClr>
              <a:buFont typeface="Wingdings" pitchFamily="2" charset="2"/>
              <a:buChar char="§"/>
            </a:pPr>
            <a:endParaRPr lang="en-US" sz="2400" b="1" dirty="0" smtClean="0"/>
          </a:p>
          <a:p>
            <a:pPr marL="566737" lvl="1" eaLnBrk="1" hangingPunct="1">
              <a:lnSpc>
                <a:spcPct val="75000"/>
              </a:lnSpc>
              <a:buClr>
                <a:schemeClr val="tx2">
                  <a:lumMod val="50000"/>
                </a:schemeClr>
              </a:buClr>
              <a:buFont typeface="Wingdings" pitchFamily="2" charset="2"/>
              <a:buChar char="§"/>
            </a:pPr>
            <a:r>
              <a:rPr lang="en-US" sz="2400" b="1" dirty="0" smtClean="0"/>
              <a:t>Why?</a:t>
            </a:r>
            <a:endParaRPr lang="en-US" sz="2400" b="1" dirty="0"/>
          </a:p>
          <a:p>
            <a:pPr marL="1079499" lvl="2" eaLnBrk="1" hangingPunct="1">
              <a:lnSpc>
                <a:spcPct val="75000"/>
              </a:lnSpc>
              <a:buClr>
                <a:schemeClr val="tx2">
                  <a:lumMod val="50000"/>
                </a:schemeClr>
              </a:buClr>
              <a:buFont typeface="Wingdings" pitchFamily="2" charset="2"/>
              <a:buChar char="§"/>
            </a:pPr>
            <a:endParaRPr lang="en-US" sz="2200" b="1" dirty="0" smtClean="0"/>
          </a:p>
          <a:p>
            <a:pPr marL="1079499" lvl="2" eaLnBrk="1" hangingPunct="1">
              <a:lnSpc>
                <a:spcPct val="75000"/>
              </a:lnSpc>
              <a:buClr>
                <a:schemeClr val="tx2">
                  <a:lumMod val="50000"/>
                </a:schemeClr>
              </a:buClr>
              <a:buFont typeface="Wingdings" pitchFamily="2" charset="2"/>
              <a:buChar char="§"/>
            </a:pPr>
            <a:r>
              <a:rPr lang="en-US" sz="2200" b="1" dirty="0" smtClean="0"/>
              <a:t>In </a:t>
            </a:r>
            <a:r>
              <a:rPr lang="en-US" sz="2200" b="1" dirty="0"/>
              <a:t>order to support career </a:t>
            </a:r>
            <a:r>
              <a:rPr lang="en-US" sz="2200" b="1" dirty="0" smtClean="0"/>
              <a:t>progression/promotion </a:t>
            </a:r>
            <a:r>
              <a:rPr lang="en-US" sz="2200" b="1" dirty="0"/>
              <a:t>models and maximize Navy’s return on </a:t>
            </a:r>
            <a:r>
              <a:rPr lang="en-US" sz="2200" b="1" dirty="0" smtClean="0"/>
              <a:t>investment.</a:t>
            </a:r>
            <a:endParaRPr lang="en-US" sz="2200" b="1" dirty="0"/>
          </a:p>
        </p:txBody>
      </p:sp>
      <p:sp>
        <p:nvSpPr>
          <p:cNvPr id="9" name="Title 1"/>
          <p:cNvSpPr txBox="1">
            <a:spLocks/>
          </p:cNvSpPr>
          <p:nvPr/>
        </p:nvSpPr>
        <p:spPr bwMode="auto">
          <a:xfrm>
            <a:off x="914400" y="195486"/>
            <a:ext cx="8229600" cy="10281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b="1">
                <a:solidFill>
                  <a:schemeClr val="bg2"/>
                </a:solidFill>
                <a:latin typeface="+mj-lt"/>
                <a:ea typeface="+mj-ea"/>
                <a:cs typeface="+mj-cs"/>
              </a:defRPr>
            </a:lvl1pPr>
            <a:lvl2pPr algn="l" rtl="0" eaLnBrk="0" fontAlgn="base" hangingPunct="0">
              <a:lnSpc>
                <a:spcPct val="85000"/>
              </a:lnSpc>
              <a:spcBef>
                <a:spcPct val="0"/>
              </a:spcBef>
              <a:spcAft>
                <a:spcPct val="0"/>
              </a:spcAft>
              <a:defRPr sz="3000" b="1">
                <a:solidFill>
                  <a:schemeClr val="bg2"/>
                </a:solidFill>
                <a:latin typeface="Times New Roman" pitchFamily="18" charset="0"/>
              </a:defRPr>
            </a:lvl2pPr>
            <a:lvl3pPr algn="l" rtl="0" eaLnBrk="0" fontAlgn="base" hangingPunct="0">
              <a:lnSpc>
                <a:spcPct val="85000"/>
              </a:lnSpc>
              <a:spcBef>
                <a:spcPct val="0"/>
              </a:spcBef>
              <a:spcAft>
                <a:spcPct val="0"/>
              </a:spcAft>
              <a:defRPr sz="3000" b="1">
                <a:solidFill>
                  <a:schemeClr val="bg2"/>
                </a:solidFill>
                <a:latin typeface="Times New Roman" pitchFamily="18" charset="0"/>
              </a:defRPr>
            </a:lvl3pPr>
            <a:lvl4pPr algn="l" rtl="0" eaLnBrk="0" fontAlgn="base" hangingPunct="0">
              <a:lnSpc>
                <a:spcPct val="85000"/>
              </a:lnSpc>
              <a:spcBef>
                <a:spcPct val="0"/>
              </a:spcBef>
              <a:spcAft>
                <a:spcPct val="0"/>
              </a:spcAft>
              <a:defRPr sz="3000" b="1">
                <a:solidFill>
                  <a:schemeClr val="bg2"/>
                </a:solidFill>
                <a:latin typeface="Times New Roman" pitchFamily="18" charset="0"/>
              </a:defRPr>
            </a:lvl4pPr>
            <a:lvl5pPr algn="l" rtl="0" eaLnBrk="0" fontAlgn="base" hangingPunct="0">
              <a:lnSpc>
                <a:spcPct val="85000"/>
              </a:lnSpc>
              <a:spcBef>
                <a:spcPct val="0"/>
              </a:spcBef>
              <a:spcAft>
                <a:spcPct val="0"/>
              </a:spcAft>
              <a:defRPr sz="3000" b="1">
                <a:solidFill>
                  <a:schemeClr val="bg2"/>
                </a:solidFill>
                <a:latin typeface="Times New Roman" pitchFamily="18" charset="0"/>
              </a:defRPr>
            </a:lvl5pPr>
            <a:lvl6pPr marL="457200" algn="l" rtl="0" eaLnBrk="0" fontAlgn="base" hangingPunct="0">
              <a:lnSpc>
                <a:spcPct val="85000"/>
              </a:lnSpc>
              <a:spcBef>
                <a:spcPct val="0"/>
              </a:spcBef>
              <a:spcAft>
                <a:spcPct val="0"/>
              </a:spcAft>
              <a:defRPr sz="3000" b="1">
                <a:solidFill>
                  <a:schemeClr val="bg2"/>
                </a:solidFill>
                <a:latin typeface="Times New Roman" pitchFamily="18" charset="0"/>
              </a:defRPr>
            </a:lvl6pPr>
            <a:lvl7pPr marL="914400" algn="l" rtl="0" eaLnBrk="0" fontAlgn="base" hangingPunct="0">
              <a:lnSpc>
                <a:spcPct val="85000"/>
              </a:lnSpc>
              <a:spcBef>
                <a:spcPct val="0"/>
              </a:spcBef>
              <a:spcAft>
                <a:spcPct val="0"/>
              </a:spcAft>
              <a:defRPr sz="3000" b="1">
                <a:solidFill>
                  <a:schemeClr val="bg2"/>
                </a:solidFill>
                <a:latin typeface="Times New Roman" pitchFamily="18" charset="0"/>
              </a:defRPr>
            </a:lvl7pPr>
            <a:lvl8pPr marL="1371600" algn="l" rtl="0" eaLnBrk="0" fontAlgn="base" hangingPunct="0">
              <a:lnSpc>
                <a:spcPct val="85000"/>
              </a:lnSpc>
              <a:spcBef>
                <a:spcPct val="0"/>
              </a:spcBef>
              <a:spcAft>
                <a:spcPct val="0"/>
              </a:spcAft>
              <a:defRPr sz="3000" b="1">
                <a:solidFill>
                  <a:schemeClr val="bg2"/>
                </a:solidFill>
                <a:latin typeface="Times New Roman" pitchFamily="18" charset="0"/>
              </a:defRPr>
            </a:lvl8pPr>
            <a:lvl9pPr marL="1828800" algn="l" rtl="0" eaLnBrk="0" fontAlgn="base" hangingPunct="0">
              <a:lnSpc>
                <a:spcPct val="85000"/>
              </a:lnSpc>
              <a:spcBef>
                <a:spcPct val="0"/>
              </a:spcBef>
              <a:spcAft>
                <a:spcPct val="0"/>
              </a:spcAft>
              <a:defRPr sz="3000" b="1">
                <a:solidFill>
                  <a:schemeClr val="bg2"/>
                </a:solidFill>
                <a:latin typeface="Times New Roman" pitchFamily="18" charset="0"/>
              </a:defRPr>
            </a:lvl9pPr>
          </a:lstStyle>
          <a:p>
            <a:pPr algn="r"/>
            <a:r>
              <a:rPr lang="en-US" sz="3200" i="1" dirty="0" smtClean="0">
                <a:solidFill>
                  <a:srgbClr val="000066"/>
                </a:solidFill>
                <a:cs typeface="Times New Roman" pitchFamily="18" charset="0"/>
              </a:rPr>
              <a:t> FY-21 Accession </a:t>
            </a:r>
            <a:r>
              <a:rPr lang="en-US" sz="3200" i="1" dirty="0">
                <a:solidFill>
                  <a:srgbClr val="000066"/>
                </a:solidFill>
                <a:cs typeface="Times New Roman" pitchFamily="18" charset="0"/>
              </a:rPr>
              <a:t>Windows</a:t>
            </a:r>
          </a:p>
          <a:p>
            <a:pPr algn="r"/>
            <a:endParaRPr lang="en-US" sz="1800" i="1" dirty="0" smtClean="0">
              <a:solidFill>
                <a:srgbClr val="000066"/>
              </a:solidFill>
            </a:endParaRPr>
          </a:p>
        </p:txBody>
      </p:sp>
      <p:sp>
        <p:nvSpPr>
          <p:cNvPr id="2" name="Slide Number Placeholder 1"/>
          <p:cNvSpPr>
            <a:spLocks noGrp="1"/>
          </p:cNvSpPr>
          <p:nvPr>
            <p:ph type="sldNum" sz="quarter" idx="10"/>
          </p:nvPr>
        </p:nvSpPr>
        <p:spPr>
          <a:xfrm>
            <a:off x="8281988" y="6518275"/>
            <a:ext cx="671512" cy="254000"/>
          </a:xfrm>
        </p:spPr>
        <p:txBody>
          <a:bodyPr/>
          <a:lstStyle/>
          <a:p>
            <a:pPr>
              <a:defRPr/>
            </a:pPr>
            <a:fld id="{7FC63BB6-36FC-44DC-B3C1-E02F6646114A}" type="slidenum">
              <a:rPr lang="en-US" sz="1200" smtClean="0"/>
              <a:pPr>
                <a:defRPr/>
              </a:pPr>
              <a:t>13</a:t>
            </a:fld>
            <a:endParaRPr lang="en-US" sz="1200" dirty="0"/>
          </a:p>
        </p:txBody>
      </p:sp>
    </p:spTree>
    <p:extLst>
      <p:ext uri="{BB962C8B-B14F-4D97-AF65-F5344CB8AC3E}">
        <p14:creationId xmlns:p14="http://schemas.microsoft.com/office/powerpoint/2010/main" val="339325587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Guidance</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14</a:t>
            </a:fld>
            <a:endParaRPr lang="en-US" dirty="0" smtClean="0"/>
          </a:p>
        </p:txBody>
      </p:sp>
      <p:sp>
        <p:nvSpPr>
          <p:cNvPr id="8" name="Content Placeholder 5"/>
          <p:cNvSpPr>
            <a:spLocks noGrp="1"/>
          </p:cNvSpPr>
          <p:nvPr>
            <p:ph idx="1"/>
          </p:nvPr>
        </p:nvSpPr>
        <p:spPr>
          <a:xfrm>
            <a:off x="326899" y="1219200"/>
            <a:ext cx="8481345" cy="5464098"/>
          </a:xfrm>
        </p:spPr>
        <p:txBody>
          <a:bodyPr/>
          <a:lstStyle/>
          <a:p>
            <a:pPr>
              <a:buFont typeface="Arial" panose="020B0604020202020204" pitchFamily="34" charset="0"/>
              <a:buChar char="•"/>
            </a:pPr>
            <a:r>
              <a:rPr lang="en-US" sz="1800" dirty="0" smtClean="0"/>
              <a:t>Review Enlisted </a:t>
            </a:r>
            <a:r>
              <a:rPr lang="en-US" sz="1800" dirty="0"/>
              <a:t>to Officer Commissioning Programs Application Administrative Manual </a:t>
            </a:r>
            <a:r>
              <a:rPr lang="en-US" sz="1800" dirty="0" smtClean="0"/>
              <a:t>OPNAVINST 1420.1B, </a:t>
            </a:r>
            <a:r>
              <a:rPr lang="en-US" sz="1800" dirty="0" err="1" smtClean="0"/>
              <a:t>Ch</a:t>
            </a:r>
            <a:r>
              <a:rPr lang="en-US" sz="1800" dirty="0" smtClean="0"/>
              <a:t> 2, and 7</a:t>
            </a:r>
          </a:p>
          <a:p>
            <a:pPr>
              <a:buFont typeface="Arial" panose="020B0604020202020204" pitchFamily="34" charset="0"/>
              <a:buChar char="•"/>
            </a:pPr>
            <a:r>
              <a:rPr lang="en-US" sz="1800" b="1" dirty="0" smtClean="0"/>
              <a:t>Applicable NAVADMINs </a:t>
            </a:r>
            <a:r>
              <a:rPr lang="en-US" sz="1800" dirty="0"/>
              <a:t>supersede </a:t>
            </a:r>
            <a:r>
              <a:rPr lang="en-US" sz="1800" dirty="0" smtClean="0"/>
              <a:t>conflicts with OPNAVINST 1420.1B</a:t>
            </a:r>
          </a:p>
          <a:p>
            <a:pPr>
              <a:buFont typeface="Arial" panose="020B0604020202020204" pitchFamily="34" charset="0"/>
              <a:buChar char="•"/>
            </a:pPr>
            <a:endParaRPr lang="en-US" sz="1800" dirty="0" smtClean="0"/>
          </a:p>
          <a:p>
            <a:pPr>
              <a:buFont typeface="Arial" panose="020B0604020202020204" pitchFamily="34" charset="0"/>
              <a:buChar char="•"/>
            </a:pPr>
            <a:r>
              <a:rPr lang="en-US" sz="1800" b="1" dirty="0" smtClean="0"/>
              <a:t>NAVADMIN 147/18 (FY 20 Active LDO and CWO ISP Board) Highlights</a:t>
            </a:r>
          </a:p>
          <a:p>
            <a:pPr lvl="1">
              <a:buFont typeface="Arial" panose="020B0604020202020204" pitchFamily="34" charset="0"/>
              <a:buChar char="•"/>
            </a:pPr>
            <a:r>
              <a:rPr lang="en-US" sz="1600" b="1" dirty="0" smtClean="0"/>
              <a:t>LDO applicants for 651X, 681X, and 682X can apply up to 15 </a:t>
            </a:r>
            <a:r>
              <a:rPr lang="en-US" sz="1600" b="1" dirty="0" err="1" smtClean="0"/>
              <a:t>yrs</a:t>
            </a:r>
            <a:r>
              <a:rPr lang="en-US" sz="1600" b="1" dirty="0" smtClean="0"/>
              <a:t> TIS</a:t>
            </a:r>
          </a:p>
          <a:p>
            <a:pPr lvl="1">
              <a:buFont typeface="Arial" panose="020B0604020202020204" pitchFamily="34" charset="0"/>
              <a:buChar char="•"/>
            </a:pPr>
            <a:r>
              <a:rPr lang="en-US" sz="1600" b="1" dirty="0" smtClean="0"/>
              <a:t>Navy Divers (ND) can apply for 623X Submarine Engineer</a:t>
            </a:r>
          </a:p>
          <a:p>
            <a:pPr lvl="1">
              <a:buFont typeface="Arial" panose="020B0604020202020204" pitchFamily="34" charset="0"/>
              <a:buChar char="•"/>
            </a:pPr>
            <a:r>
              <a:rPr lang="en-US" sz="1600" b="1" dirty="0" smtClean="0"/>
              <a:t>Cyber Warrant applicants refer to NAVADMIN 140/18 for requirements</a:t>
            </a:r>
          </a:p>
          <a:p>
            <a:pPr lvl="1">
              <a:buFont typeface="Arial" panose="020B0604020202020204" pitchFamily="34" charset="0"/>
              <a:buChar char="•"/>
            </a:pPr>
            <a:r>
              <a:rPr lang="en-US" sz="1600" b="1" dirty="0" smtClean="0"/>
              <a:t>Minimum grade for interview appraisal board member must be a LT or CWO3</a:t>
            </a:r>
          </a:p>
          <a:p>
            <a:pPr lvl="1">
              <a:buFont typeface="Arial" panose="020B0604020202020204" pitchFamily="34" charset="0"/>
              <a:buChar char="•"/>
            </a:pPr>
            <a:r>
              <a:rPr lang="en-US" sz="1600" b="1" dirty="0" smtClean="0"/>
              <a:t>Three interview appraisals (NAVCRUIT 1131/5 - Rev 05/2017)</a:t>
            </a:r>
          </a:p>
          <a:p>
            <a:pPr lvl="1">
              <a:buFont typeface="Arial" panose="020B0604020202020204" pitchFamily="34" charset="0"/>
              <a:buChar char="•"/>
            </a:pPr>
            <a:r>
              <a:rPr lang="en-US" sz="1600" b="1" dirty="0" smtClean="0"/>
              <a:t>Application submission via email</a:t>
            </a:r>
          </a:p>
          <a:p>
            <a:pPr lvl="1">
              <a:buFont typeface="Arial" panose="020B0604020202020204" pitchFamily="34" charset="0"/>
              <a:buChar char="•"/>
            </a:pPr>
            <a:endParaRPr lang="en-US" sz="1600" b="1" dirty="0" smtClean="0"/>
          </a:p>
          <a:p>
            <a:pPr lvl="0">
              <a:buFont typeface="Arial" panose="020B0604020202020204" pitchFamily="34" charset="0"/>
              <a:buChar char="•"/>
            </a:pPr>
            <a:r>
              <a:rPr lang="en-US" sz="1800" dirty="0" smtClean="0">
                <a:solidFill>
                  <a:srgbClr val="000000"/>
                </a:solidFill>
              </a:rPr>
              <a:t>Applying </a:t>
            </a:r>
            <a:r>
              <a:rPr lang="en-US" sz="1800" dirty="0">
                <a:solidFill>
                  <a:srgbClr val="000000"/>
                </a:solidFill>
              </a:rPr>
              <a:t>for additional </a:t>
            </a:r>
            <a:r>
              <a:rPr lang="en-US" sz="1800" dirty="0" smtClean="0">
                <a:solidFill>
                  <a:srgbClr val="000000"/>
                </a:solidFill>
              </a:rPr>
              <a:t>designators</a:t>
            </a:r>
            <a:endParaRPr lang="en-US" sz="1800" dirty="0">
              <a:solidFill>
                <a:srgbClr val="000000"/>
              </a:solidFill>
            </a:endParaRPr>
          </a:p>
          <a:p>
            <a:pPr lvl="1">
              <a:buFont typeface="Arial" panose="020B0604020202020204" pitchFamily="34" charset="0"/>
              <a:buChar char="•"/>
            </a:pPr>
            <a:r>
              <a:rPr lang="en-US" sz="1600" b="1" dirty="0">
                <a:solidFill>
                  <a:srgbClr val="000000"/>
                </a:solidFill>
              </a:rPr>
              <a:t>Must have documented </a:t>
            </a:r>
            <a:r>
              <a:rPr lang="en-US" sz="1600" b="1" u="sng" dirty="0">
                <a:solidFill>
                  <a:srgbClr val="000000"/>
                </a:solidFill>
              </a:rPr>
              <a:t>technical</a:t>
            </a:r>
            <a:r>
              <a:rPr lang="en-US" sz="1600" b="1" dirty="0">
                <a:solidFill>
                  <a:srgbClr val="000000"/>
                </a:solidFill>
              </a:rPr>
              <a:t> and </a:t>
            </a:r>
            <a:r>
              <a:rPr lang="en-US" sz="1600" b="1" u="sng" dirty="0">
                <a:solidFill>
                  <a:srgbClr val="000000"/>
                </a:solidFill>
              </a:rPr>
              <a:t>leadership</a:t>
            </a:r>
            <a:r>
              <a:rPr lang="en-US" sz="1600" b="1" dirty="0">
                <a:solidFill>
                  <a:srgbClr val="000000"/>
                </a:solidFill>
              </a:rPr>
              <a:t> experience</a:t>
            </a:r>
          </a:p>
          <a:p>
            <a:pPr lvl="1">
              <a:buFont typeface="Arial" panose="020B0604020202020204" pitchFamily="34" charset="0"/>
              <a:buChar char="•"/>
            </a:pPr>
            <a:r>
              <a:rPr lang="en-US" sz="1600" b="1" dirty="0">
                <a:solidFill>
                  <a:srgbClr val="000000"/>
                </a:solidFill>
              </a:rPr>
              <a:t>A degree is not a substitute for </a:t>
            </a:r>
            <a:r>
              <a:rPr lang="en-US" sz="1600" b="1" u="sng" dirty="0">
                <a:solidFill>
                  <a:srgbClr val="000000"/>
                </a:solidFill>
              </a:rPr>
              <a:t>technical</a:t>
            </a:r>
            <a:r>
              <a:rPr lang="en-US" sz="1600" b="1" dirty="0">
                <a:solidFill>
                  <a:srgbClr val="000000"/>
                </a:solidFill>
              </a:rPr>
              <a:t> experience</a:t>
            </a:r>
          </a:p>
          <a:p>
            <a:pPr lvl="1">
              <a:buFont typeface="Arial" panose="020B0604020202020204" pitchFamily="34" charset="0"/>
              <a:buChar char="•"/>
            </a:pPr>
            <a:r>
              <a:rPr lang="en-US" sz="1600" b="1" dirty="0"/>
              <a:t>OPNAVINST 1420.1B </a:t>
            </a:r>
            <a:r>
              <a:rPr lang="en-US" sz="1600" b="1" dirty="0" smtClean="0"/>
              <a:t>(</a:t>
            </a:r>
            <a:r>
              <a:rPr lang="en-US" sz="1600" b="1" dirty="0" err="1" smtClean="0"/>
              <a:t>Ch</a:t>
            </a:r>
            <a:r>
              <a:rPr lang="en-US" sz="1600" b="1" dirty="0" smtClean="0"/>
              <a:t> </a:t>
            </a:r>
            <a:r>
              <a:rPr lang="en-US" sz="1600" b="1" dirty="0"/>
              <a:t>7, </a:t>
            </a:r>
            <a:r>
              <a:rPr lang="en-US" sz="1600" b="1" dirty="0" smtClean="0"/>
              <a:t>para </a:t>
            </a:r>
            <a:r>
              <a:rPr lang="en-US" sz="1600" b="1" dirty="0"/>
              <a:t>18) outlines normal </a:t>
            </a:r>
            <a:r>
              <a:rPr lang="en-US" sz="1600" b="1" dirty="0" smtClean="0"/>
              <a:t>path</a:t>
            </a:r>
            <a:endParaRPr lang="en-US" sz="1600" b="1" dirty="0"/>
          </a:p>
        </p:txBody>
      </p:sp>
      <p:sp>
        <p:nvSpPr>
          <p:cNvPr id="2" name="TextBox 1"/>
          <p:cNvSpPr txBox="1"/>
          <p:nvPr/>
        </p:nvSpPr>
        <p:spPr>
          <a:xfrm>
            <a:off x="5317817" y="4817327"/>
            <a:ext cx="3305794" cy="307777"/>
          </a:xfrm>
          <a:prstGeom prst="rect">
            <a:avLst/>
          </a:prstGeom>
          <a:noFill/>
        </p:spPr>
        <p:txBody>
          <a:bodyPr wrap="square" rtlCol="0">
            <a:spAutoFit/>
          </a:bodyPr>
          <a:lstStyle/>
          <a:p>
            <a:r>
              <a:rPr lang="en-US" sz="1400" u="sng" dirty="0">
                <a:solidFill>
                  <a:srgbClr val="0000FF"/>
                </a:solidFill>
              </a:rPr>
              <a:t>FY-21 </a:t>
            </a:r>
            <a:r>
              <a:rPr lang="en-US" sz="1400" u="sng" dirty="0" err="1">
                <a:solidFill>
                  <a:srgbClr val="0000FF"/>
                </a:solidFill>
              </a:rPr>
              <a:t>NAVADMIN</a:t>
            </a:r>
            <a:r>
              <a:rPr lang="en-US" sz="1400" u="sng" dirty="0">
                <a:solidFill>
                  <a:srgbClr val="0000FF"/>
                </a:solidFill>
              </a:rPr>
              <a:t> </a:t>
            </a:r>
            <a:r>
              <a:rPr lang="en-US" sz="1400" u="sng" dirty="0" smtClean="0">
                <a:solidFill>
                  <a:srgbClr val="0000FF"/>
                </a:solidFill>
              </a:rPr>
              <a:t>is </a:t>
            </a:r>
            <a:r>
              <a:rPr lang="en-US" sz="1400" u="sng" dirty="0" err="1" smtClean="0">
                <a:solidFill>
                  <a:srgbClr val="0000FF"/>
                </a:solidFill>
              </a:rPr>
              <a:t>en</a:t>
            </a:r>
            <a:r>
              <a:rPr lang="en-US" sz="1400" u="sng" dirty="0" smtClean="0">
                <a:solidFill>
                  <a:srgbClr val="0000FF"/>
                </a:solidFill>
              </a:rPr>
              <a:t> route</a:t>
            </a:r>
            <a:endParaRPr lang="en-US" sz="1400" u="sng" dirty="0">
              <a:solidFill>
                <a:srgbClr val="0000FF"/>
              </a:solidFill>
            </a:endParaRPr>
          </a:p>
        </p:txBody>
      </p:sp>
    </p:spTree>
    <p:extLst>
      <p:ext uri="{BB962C8B-B14F-4D97-AF65-F5344CB8AC3E}">
        <p14:creationId xmlns:p14="http://schemas.microsoft.com/office/powerpoint/2010/main" val="1944636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990600" y="1981200"/>
            <a:ext cx="7162800" cy="4114800"/>
          </a:xfrm>
          <a:prstGeom prst="rect">
            <a:avLst/>
          </a:prstGeom>
          <a:noFill/>
          <a:ln w="9525">
            <a:noFill/>
            <a:miter lim="800000"/>
            <a:headEnd/>
            <a:tailEnd/>
          </a:ln>
        </p:spPr>
        <p:txBody>
          <a:bodyPr lIns="92075" tIns="46038" rIns="92075" bIns="46038"/>
          <a:lstStyle/>
          <a:p>
            <a:pPr marL="342900" indent="-342900">
              <a:spcBef>
                <a:spcPct val="20000"/>
              </a:spcBef>
              <a:buFontTx/>
              <a:buChar char="•"/>
            </a:pPr>
            <a:endParaRPr lang="en-US" sz="3200" b="0" dirty="0">
              <a:solidFill>
                <a:schemeClr val="accent2"/>
              </a:solidFill>
            </a:endParaRPr>
          </a:p>
          <a:p>
            <a:pPr marL="342900" indent="-342900">
              <a:spcBef>
                <a:spcPct val="20000"/>
              </a:spcBef>
              <a:buFontTx/>
              <a:buChar char="•"/>
            </a:pPr>
            <a:endParaRPr lang="en-US" sz="3200" b="0" dirty="0"/>
          </a:p>
          <a:p>
            <a:pPr marL="742950" lvl="1" indent="-285750">
              <a:spcBef>
                <a:spcPct val="20000"/>
              </a:spcBef>
              <a:buFontTx/>
              <a:buChar char="–"/>
            </a:pPr>
            <a:endParaRPr lang="en-US" sz="2800" b="0" dirty="0"/>
          </a:p>
        </p:txBody>
      </p:sp>
      <p:sp>
        <p:nvSpPr>
          <p:cNvPr id="166915" name="Rectangle 3"/>
          <p:cNvSpPr>
            <a:spLocks noChangeArrowheads="1"/>
          </p:cNvSpPr>
          <p:nvPr/>
        </p:nvSpPr>
        <p:spPr bwMode="auto">
          <a:xfrm>
            <a:off x="0" y="1676400"/>
            <a:ext cx="9067800" cy="4953000"/>
          </a:xfrm>
          <a:prstGeom prst="rect">
            <a:avLst/>
          </a:prstGeom>
          <a:noFill/>
          <a:ln w="9525">
            <a:noFill/>
            <a:miter lim="800000"/>
            <a:headEnd/>
            <a:tailEnd/>
          </a:ln>
          <a:effectLst/>
        </p:spPr>
        <p:txBody>
          <a:bodyPr lIns="92075" tIns="46038" rIns="92075" bIns="46038"/>
          <a:lstStyle/>
          <a:p>
            <a:pPr marL="342900" indent="-342900">
              <a:spcBef>
                <a:spcPct val="20000"/>
              </a:spcBef>
              <a:defRPr/>
            </a:pPr>
            <a:r>
              <a:rPr lang="en-US" sz="2800" dirty="0">
                <a:solidFill>
                  <a:srgbClr val="7E0418"/>
                </a:solidFill>
              </a:rPr>
              <a:t>  </a:t>
            </a:r>
            <a:endParaRPr lang="en-US" sz="3200" dirty="0">
              <a:solidFill>
                <a:schemeClr val="accent2"/>
              </a:solidFill>
              <a:effectLst>
                <a:outerShdw blurRad="38100" dist="38100" dir="2700000" algn="tl">
                  <a:srgbClr val="C0C0C0"/>
                </a:outerShdw>
              </a:effectLst>
            </a:endParaRPr>
          </a:p>
        </p:txBody>
      </p:sp>
      <p:sp>
        <p:nvSpPr>
          <p:cNvPr id="166916" name="Rectangle 4"/>
          <p:cNvSpPr>
            <a:spLocks noChangeArrowheads="1"/>
          </p:cNvSpPr>
          <p:nvPr/>
        </p:nvSpPr>
        <p:spPr bwMode="auto">
          <a:xfrm>
            <a:off x="190500" y="0"/>
            <a:ext cx="8763000" cy="1181100"/>
          </a:xfrm>
          <a:prstGeom prst="rect">
            <a:avLst/>
          </a:prstGeom>
          <a:noFill/>
          <a:ln w="9525">
            <a:noFill/>
            <a:miter lim="800000"/>
            <a:headEnd/>
            <a:tailEnd/>
          </a:ln>
          <a:effectLst/>
        </p:spPr>
        <p:txBody>
          <a:bodyPr lIns="92075" tIns="46038" rIns="92075" bIns="46038" anchor="b"/>
          <a:lstStyle/>
          <a:p>
            <a:pPr algn="ctr">
              <a:defRPr/>
            </a:pPr>
            <a:r>
              <a:rPr lang="en-US" sz="4400" dirty="0">
                <a:solidFill>
                  <a:schemeClr val="tx2"/>
                </a:solidFill>
                <a:effectLst>
                  <a:outerShdw blurRad="38100" dist="38100" dir="2700000" algn="tl">
                    <a:srgbClr val="C0C0C0"/>
                  </a:outerShdw>
                </a:effectLst>
              </a:rPr>
              <a:t>            </a:t>
            </a:r>
            <a:endParaRPr lang="en-US" sz="4800" dirty="0">
              <a:solidFill>
                <a:srgbClr val="002578"/>
              </a:solidFill>
              <a:effectLst>
                <a:outerShdw blurRad="38100" dist="38100" dir="2700000" algn="tl">
                  <a:srgbClr val="C0C0C0"/>
                </a:outerShdw>
              </a:effectLst>
            </a:endParaRPr>
          </a:p>
        </p:txBody>
      </p:sp>
      <p:sp>
        <p:nvSpPr>
          <p:cNvPr id="16390" name="Rectangle 5"/>
          <p:cNvSpPr>
            <a:spLocks noChangeArrowheads="1"/>
          </p:cNvSpPr>
          <p:nvPr/>
        </p:nvSpPr>
        <p:spPr bwMode="auto">
          <a:xfrm>
            <a:off x="190500" y="1237224"/>
            <a:ext cx="8617744" cy="5150876"/>
          </a:xfrm>
          <a:prstGeom prst="rect">
            <a:avLst/>
          </a:prstGeom>
          <a:noFill/>
          <a:ln w="9525">
            <a:noFill/>
            <a:miter lim="800000"/>
            <a:headEnd/>
            <a:tailEnd/>
          </a:ln>
        </p:spPr>
        <p:txBody>
          <a:bodyPr lIns="92075" tIns="46038" rIns="92075" bIns="46038"/>
          <a:lstStyle/>
          <a:p>
            <a:pPr marL="461963" lvl="1" indent="-461963" algn="l">
              <a:spcBef>
                <a:spcPct val="50000"/>
              </a:spcBef>
              <a:buClr>
                <a:schemeClr val="tx1"/>
              </a:buClr>
              <a:buFont typeface="Arial" panose="020B0604020202020204" pitchFamily="34" charset="0"/>
              <a:buChar char="•"/>
            </a:pPr>
            <a:r>
              <a:rPr lang="en-US" dirty="0" smtClean="0"/>
              <a:t>Never too early to start preparing – even as an E4 </a:t>
            </a:r>
          </a:p>
          <a:p>
            <a:pPr marL="461963" indent="-461963" algn="l" eaLnBrk="1" hangingPunct="1">
              <a:spcBef>
                <a:spcPct val="50000"/>
              </a:spcBef>
              <a:buClr>
                <a:schemeClr val="tx1"/>
              </a:buClr>
              <a:buFont typeface="Arial" panose="020B0604020202020204" pitchFamily="34" charset="0"/>
              <a:buChar char="•"/>
            </a:pPr>
            <a:r>
              <a:rPr lang="en-US" b="1" dirty="0" smtClean="0">
                <a:latin typeface="+mn-lt"/>
                <a:cs typeface="+mn-cs"/>
              </a:rPr>
              <a:t>Make </a:t>
            </a:r>
            <a:r>
              <a:rPr lang="en-US" b="1" dirty="0">
                <a:latin typeface="+mn-lt"/>
                <a:cs typeface="+mn-cs"/>
              </a:rPr>
              <a:t>your </a:t>
            </a:r>
            <a:r>
              <a:rPr lang="en-US" b="1" dirty="0" smtClean="0">
                <a:latin typeface="+mn-lt"/>
                <a:cs typeface="+mn-cs"/>
              </a:rPr>
              <a:t>chain of command </a:t>
            </a:r>
            <a:r>
              <a:rPr lang="en-US" b="1" dirty="0">
                <a:latin typeface="+mn-lt"/>
                <a:cs typeface="+mn-cs"/>
              </a:rPr>
              <a:t>aware of your goals </a:t>
            </a:r>
            <a:endParaRPr lang="en-US" b="1" dirty="0" smtClean="0">
              <a:latin typeface="+mn-lt"/>
              <a:cs typeface="+mn-cs"/>
            </a:endParaRPr>
          </a:p>
          <a:p>
            <a:pPr marL="461963" lvl="1" indent="-461963" algn="l">
              <a:spcBef>
                <a:spcPct val="50000"/>
              </a:spcBef>
              <a:buClr>
                <a:schemeClr val="tx1"/>
              </a:buClr>
              <a:buFont typeface="Arial" panose="020B0604020202020204" pitchFamily="34" charset="0"/>
              <a:buChar char="•"/>
            </a:pPr>
            <a:r>
              <a:rPr lang="en-US" dirty="0" smtClean="0"/>
              <a:t>Develop </a:t>
            </a:r>
            <a:r>
              <a:rPr lang="en-US" dirty="0"/>
              <a:t>a </a:t>
            </a:r>
            <a:r>
              <a:rPr lang="en-US" u="sng" dirty="0"/>
              <a:t>strong resume</a:t>
            </a:r>
            <a:r>
              <a:rPr lang="en-US" dirty="0"/>
              <a:t> with </a:t>
            </a:r>
            <a:r>
              <a:rPr lang="en-US" u="sng" dirty="0" smtClean="0"/>
              <a:t>diversity</a:t>
            </a:r>
            <a:r>
              <a:rPr lang="en-US" dirty="0" smtClean="0"/>
              <a:t> </a:t>
            </a:r>
            <a:r>
              <a:rPr lang="en-US" dirty="0"/>
              <a:t>of </a:t>
            </a:r>
            <a:r>
              <a:rPr lang="en-US" dirty="0" smtClean="0"/>
              <a:t>jobs</a:t>
            </a:r>
          </a:p>
          <a:p>
            <a:pPr marL="461963" lvl="1" indent="-461963" algn="l">
              <a:spcBef>
                <a:spcPct val="50000"/>
              </a:spcBef>
              <a:buClr>
                <a:schemeClr val="tx1"/>
              </a:buClr>
              <a:buFont typeface="Arial" panose="020B0604020202020204" pitchFamily="34" charset="0"/>
              <a:buChar char="•"/>
            </a:pPr>
            <a:r>
              <a:rPr lang="en-US" dirty="0"/>
              <a:t>Excel in your Rating Specialty </a:t>
            </a:r>
            <a:endParaRPr lang="en-US" dirty="0" smtClean="0"/>
          </a:p>
          <a:p>
            <a:pPr marL="919163" lvl="2" indent="-461963" algn="l">
              <a:spcBef>
                <a:spcPct val="50000"/>
              </a:spcBef>
              <a:buClr>
                <a:schemeClr val="tx1"/>
              </a:buClr>
              <a:buFont typeface="Arial" panose="020B0604020202020204" pitchFamily="34" charset="0"/>
              <a:buChar char="•"/>
            </a:pPr>
            <a:r>
              <a:rPr lang="en-US" dirty="0" smtClean="0">
                <a:latin typeface="+mn-lt"/>
                <a:cs typeface="+mn-cs"/>
              </a:rPr>
              <a:t>Evaluations – Breakouts / Superior performance aligned with discrete requirements</a:t>
            </a:r>
          </a:p>
          <a:p>
            <a:pPr marL="4763" indent="-461963" algn="l">
              <a:spcBef>
                <a:spcPct val="50000"/>
              </a:spcBef>
              <a:buClr>
                <a:schemeClr val="tx1"/>
              </a:buClr>
              <a:buFont typeface="Arial" panose="020B0604020202020204" pitchFamily="34" charset="0"/>
              <a:buChar char="•"/>
            </a:pPr>
            <a:r>
              <a:rPr lang="en-US" b="1" dirty="0" smtClean="0">
                <a:latin typeface="+mn-lt"/>
                <a:cs typeface="+mn-cs"/>
              </a:rPr>
              <a:t>Sea duty, Shore duty, </a:t>
            </a:r>
            <a:r>
              <a:rPr lang="en-US" dirty="0" smtClean="0">
                <a:latin typeface="+mn-lt"/>
                <a:cs typeface="+mn-cs"/>
              </a:rPr>
              <a:t>Overseas, Special Programs, Warfare</a:t>
            </a:r>
            <a:br>
              <a:rPr lang="en-US" dirty="0" smtClean="0">
                <a:latin typeface="+mn-lt"/>
                <a:cs typeface="+mn-cs"/>
              </a:rPr>
            </a:br>
            <a:r>
              <a:rPr lang="en-US" dirty="0" smtClean="0">
                <a:latin typeface="+mn-lt"/>
                <a:cs typeface="+mn-cs"/>
              </a:rPr>
              <a:t>       </a:t>
            </a:r>
            <a:r>
              <a:rPr lang="en-US" dirty="0" err="1" smtClean="0">
                <a:latin typeface="+mn-lt"/>
                <a:cs typeface="+mn-cs"/>
              </a:rPr>
              <a:t>Qual</a:t>
            </a:r>
            <a:r>
              <a:rPr lang="en-US" dirty="0" smtClean="0">
                <a:latin typeface="+mn-lt"/>
                <a:cs typeface="+mn-cs"/>
              </a:rPr>
              <a:t>(s), Watch Station </a:t>
            </a:r>
            <a:r>
              <a:rPr lang="en-US" dirty="0" err="1" smtClean="0">
                <a:latin typeface="+mn-lt"/>
                <a:cs typeface="+mn-cs"/>
              </a:rPr>
              <a:t>Qual</a:t>
            </a:r>
            <a:r>
              <a:rPr lang="en-US" dirty="0" smtClean="0">
                <a:latin typeface="+mn-lt"/>
                <a:cs typeface="+mn-cs"/>
              </a:rPr>
              <a:t>(s)/Certifications</a:t>
            </a:r>
            <a:endParaRPr lang="en-US" dirty="0">
              <a:latin typeface="+mn-lt"/>
              <a:cs typeface="+mn-cs"/>
            </a:endParaRPr>
          </a:p>
          <a:p>
            <a:pPr marL="4763" indent="-461963" algn="l">
              <a:spcBef>
                <a:spcPct val="50000"/>
              </a:spcBef>
              <a:buClr>
                <a:schemeClr val="tx1"/>
              </a:buClr>
              <a:buFont typeface="Arial" panose="020B0604020202020204" pitchFamily="34" charset="0"/>
              <a:buChar char="•"/>
            </a:pPr>
            <a:r>
              <a:rPr lang="en-US" dirty="0" smtClean="0"/>
              <a:t>Successful LPO or LCPO tours</a:t>
            </a:r>
          </a:p>
          <a:p>
            <a:pPr marL="4763" indent="-461963" algn="l">
              <a:spcBef>
                <a:spcPct val="50000"/>
              </a:spcBef>
              <a:buClr>
                <a:schemeClr val="tx1"/>
              </a:buClr>
              <a:buFont typeface="Arial" panose="020B0604020202020204" pitchFamily="34" charset="0"/>
              <a:buChar char="•"/>
            </a:pPr>
            <a:r>
              <a:rPr lang="en-US" dirty="0" smtClean="0"/>
              <a:t>Work with an LDO/CWO Mentor to help you through the process</a:t>
            </a:r>
            <a:endParaRPr lang="en-US" dirty="0"/>
          </a:p>
          <a:p>
            <a:pPr marL="461963" lvl="2" indent="-461963" algn="l" eaLnBrk="1" hangingPunct="1">
              <a:spcBef>
                <a:spcPct val="50000"/>
              </a:spcBef>
              <a:buClr>
                <a:schemeClr val="tx1"/>
              </a:buClr>
              <a:buFont typeface="Arial" panose="020B0604020202020204" pitchFamily="34" charset="0"/>
              <a:buChar char="•"/>
            </a:pPr>
            <a:r>
              <a:rPr lang="en-US" sz="2800" b="1" u="sng" dirty="0" smtClean="0">
                <a:latin typeface="+mn-lt"/>
                <a:cs typeface="+mn-cs"/>
              </a:rPr>
              <a:t>Maximize your opportunities</a:t>
            </a:r>
            <a:r>
              <a:rPr lang="en-US" sz="2800" b="1" dirty="0" smtClean="0">
                <a:latin typeface="+mn-lt"/>
                <a:cs typeface="+mn-cs"/>
              </a:rPr>
              <a:t>!</a:t>
            </a:r>
            <a:endParaRPr lang="en-US" sz="2800" b="1" dirty="0">
              <a:latin typeface="+mn-lt"/>
              <a:cs typeface="+mn-cs"/>
            </a:endParaRPr>
          </a:p>
        </p:txBody>
      </p:sp>
      <p:sp>
        <p:nvSpPr>
          <p:cNvPr id="16391" name="Rectangle 6"/>
          <p:cNvSpPr>
            <a:spLocks noGrp="1" noChangeArrowheads="1"/>
          </p:cNvSpPr>
          <p:nvPr>
            <p:ph type="title"/>
          </p:nvPr>
        </p:nvSpPr>
        <p:spPr>
          <a:xfrm>
            <a:off x="2289866" y="292443"/>
            <a:ext cx="6339012" cy="888657"/>
          </a:xfrm>
        </p:spPr>
        <p:txBody>
          <a:bodyPr/>
          <a:lstStyle/>
          <a:p>
            <a:pPr eaLnBrk="1" hangingPunct="1"/>
            <a:r>
              <a:rPr lang="en-US" dirty="0" smtClean="0"/>
              <a:t>Applicant Preparation</a:t>
            </a:r>
            <a:endParaRPr lang="en-US" dirty="0"/>
          </a:p>
        </p:txBody>
      </p:sp>
      <p:sp>
        <p:nvSpPr>
          <p:cNvPr id="7" name="Rectangle 6"/>
          <p:cNvSpPr>
            <a:spLocks noChangeArrowheads="1"/>
          </p:cNvSpPr>
          <p:nvPr/>
        </p:nvSpPr>
        <p:spPr bwMode="auto">
          <a:xfrm>
            <a:off x="1721511" y="6280150"/>
            <a:ext cx="5555721" cy="349250"/>
          </a:xfrm>
          <a:prstGeom prst="rect">
            <a:avLst/>
          </a:prstGeom>
          <a:solidFill>
            <a:srgbClr val="000066"/>
          </a:solidFill>
          <a:ln w="9525">
            <a:solidFill>
              <a:schemeClr val="tx1"/>
            </a:solidFill>
            <a:miter lim="800000"/>
            <a:headEnd/>
            <a:tailEnd/>
          </a:ln>
        </p:spPr>
        <p:txBody>
          <a:bodyPr anchor="ctr"/>
          <a:lstStyle/>
          <a:p>
            <a:pPr eaLnBrk="0" hangingPunct="0"/>
            <a:r>
              <a:rPr lang="en-US" sz="2400" dirty="0" smtClean="0">
                <a:solidFill>
                  <a:schemeClr val="bg1"/>
                </a:solidFill>
              </a:rPr>
              <a:t>DOES </a:t>
            </a:r>
            <a:r>
              <a:rPr lang="en-US" sz="2400" dirty="0">
                <a:solidFill>
                  <a:schemeClr val="bg1"/>
                </a:solidFill>
              </a:rPr>
              <a:t>YOUR </a:t>
            </a:r>
            <a:r>
              <a:rPr lang="en-US" sz="2400" dirty="0" smtClean="0">
                <a:solidFill>
                  <a:schemeClr val="bg1"/>
                </a:solidFill>
              </a:rPr>
              <a:t>RECORD STACK UP?</a:t>
            </a:r>
            <a:endParaRPr lang="en-US" sz="2400" dirty="0">
              <a:solidFill>
                <a:schemeClr val="bg1"/>
              </a:solidFill>
            </a:endParaRPr>
          </a:p>
        </p:txBody>
      </p:sp>
      <p:sp>
        <p:nvSpPr>
          <p:cNvPr id="8" name="Slide Number Placeholder 3"/>
          <p:cNvSpPr txBox="1">
            <a:spLocks/>
          </p:cNvSpPr>
          <p:nvPr/>
        </p:nvSpPr>
        <p:spPr>
          <a:xfrm>
            <a:off x="8472488" y="6604000"/>
            <a:ext cx="671512" cy="254000"/>
          </a:xfrm>
          <a:prstGeom prst="rect">
            <a:avLst/>
          </a:prstGeom>
          <a:noFill/>
          <a:ln/>
        </p:spPr>
        <p:txBody>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fld id="{B0BB38EC-F85E-46FB-A8B0-130705254437}" type="slidenum">
              <a:rPr lang="en-US" sz="1000" b="0" smtClean="0"/>
              <a:pPr/>
              <a:t>15</a:t>
            </a:fld>
            <a:endParaRPr lang="en-US" sz="1000" b="0" dirty="0" smtClean="0"/>
          </a:p>
        </p:txBody>
      </p:sp>
      <p:sp>
        <p:nvSpPr>
          <p:cNvPr id="3" name="TextBox 2"/>
          <p:cNvSpPr txBox="1"/>
          <p:nvPr/>
        </p:nvSpPr>
        <p:spPr>
          <a:xfrm>
            <a:off x="4013191" y="2527078"/>
            <a:ext cx="3935450" cy="523220"/>
          </a:xfrm>
          <a:prstGeom prst="rect">
            <a:avLst/>
          </a:prstGeom>
          <a:noFill/>
        </p:spPr>
        <p:txBody>
          <a:bodyPr wrap="square" rtlCol="0">
            <a:spAutoFit/>
          </a:bodyPr>
          <a:lstStyle/>
          <a:p>
            <a:pPr marL="457200" lvl="2" algn="l">
              <a:spcBef>
                <a:spcPct val="50000"/>
              </a:spcBef>
              <a:buClr>
                <a:schemeClr val="tx1"/>
              </a:buClr>
            </a:pPr>
            <a:r>
              <a:rPr lang="en-US" sz="2800" dirty="0">
                <a:solidFill>
                  <a:schemeClr val="accent6">
                    <a:lumMod val="75000"/>
                  </a:schemeClr>
                </a:solidFill>
              </a:rPr>
              <a:t>(Master your craft)</a:t>
            </a:r>
          </a:p>
        </p:txBody>
      </p:sp>
    </p:spTree>
    <p:extLst>
      <p:ext uri="{BB962C8B-B14F-4D97-AF65-F5344CB8AC3E}">
        <p14:creationId xmlns:p14="http://schemas.microsoft.com/office/powerpoint/2010/main" val="4032827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spcBef>
                <a:spcPct val="20000"/>
              </a:spcBef>
              <a:buFontTx/>
              <a:buChar char="•"/>
            </a:pPr>
            <a:endParaRPr lang="en-US"/>
          </a:p>
        </p:txBody>
      </p:sp>
      <p:sp>
        <p:nvSpPr>
          <p:cNvPr id="128006" name="Rectangle 6"/>
          <p:cNvSpPr>
            <a:spLocks noGrp="1" noChangeArrowheads="1"/>
          </p:cNvSpPr>
          <p:nvPr>
            <p:ph type="title"/>
          </p:nvPr>
        </p:nvSpPr>
        <p:spPr>
          <a:xfrm>
            <a:off x="4229673" y="211295"/>
            <a:ext cx="4438135" cy="876300"/>
          </a:xfrm>
        </p:spPr>
        <p:txBody>
          <a:bodyPr lIns="92075" tIns="46038" rIns="92075" bIns="46038" anchor="b"/>
          <a:lstStyle/>
          <a:p>
            <a:pPr eaLnBrk="1" hangingPunct="1">
              <a:defRPr/>
            </a:pPr>
            <a:r>
              <a:rPr lang="en-US" dirty="0" smtClean="0"/>
              <a:t>Application </a:t>
            </a:r>
            <a:br>
              <a:rPr lang="en-US" dirty="0" smtClean="0"/>
            </a:br>
            <a:r>
              <a:rPr lang="en-US" dirty="0" smtClean="0"/>
              <a:t>Key Elements </a:t>
            </a:r>
            <a:endParaRPr lang="en-US" dirty="0"/>
          </a:p>
        </p:txBody>
      </p:sp>
      <p:sp>
        <p:nvSpPr>
          <p:cNvPr id="21511" name="Rectangle 7"/>
          <p:cNvSpPr>
            <a:spLocks noGrp="1" noChangeArrowheads="1"/>
          </p:cNvSpPr>
          <p:nvPr>
            <p:ph type="body" idx="1"/>
          </p:nvPr>
        </p:nvSpPr>
        <p:spPr>
          <a:xfrm>
            <a:off x="228599" y="1295399"/>
            <a:ext cx="8728969" cy="5476875"/>
          </a:xfrm>
        </p:spPr>
        <p:txBody>
          <a:bodyPr lIns="92075" tIns="46038" rIns="92075" bIns="46038"/>
          <a:lstStyle/>
          <a:p>
            <a:pPr eaLnBrk="1" hangingPunct="1">
              <a:buClr>
                <a:schemeClr val="tx1"/>
              </a:buClr>
              <a:buFont typeface="Arial" panose="020B0604020202020204" pitchFamily="34" charset="0"/>
              <a:buChar char="•"/>
            </a:pPr>
            <a:r>
              <a:rPr lang="en-US" b="1" u="sng" dirty="0" smtClean="0"/>
              <a:t>CO’s Endorsement</a:t>
            </a:r>
            <a:endParaRPr lang="en-US" b="1" dirty="0" smtClean="0"/>
          </a:p>
          <a:p>
            <a:pPr lvl="1" eaLnBrk="1" hangingPunct="1">
              <a:buClr>
                <a:schemeClr val="tx1"/>
              </a:buClr>
              <a:buFont typeface="Arial" panose="020B0604020202020204" pitchFamily="34" charset="0"/>
              <a:buChar char="•"/>
            </a:pPr>
            <a:endParaRPr lang="en-US" sz="1800" b="1" dirty="0" smtClean="0"/>
          </a:p>
          <a:p>
            <a:pPr lvl="1" eaLnBrk="1" hangingPunct="1">
              <a:buClr>
                <a:schemeClr val="tx1"/>
              </a:buClr>
              <a:buFont typeface="Arial" panose="020B0604020202020204" pitchFamily="34" charset="0"/>
              <a:buChar char="•"/>
            </a:pPr>
            <a:r>
              <a:rPr lang="en-US" sz="1800" b="1" dirty="0" smtClean="0"/>
              <a:t>Acknowledges your leadership potential and technical performance</a:t>
            </a:r>
          </a:p>
          <a:p>
            <a:pPr lvl="1" eaLnBrk="1" hangingPunct="1">
              <a:buClr>
                <a:schemeClr val="tx1"/>
              </a:buClr>
              <a:buFont typeface="Arial" panose="020B0604020202020204" pitchFamily="34" charset="0"/>
              <a:buChar char="•"/>
            </a:pPr>
            <a:r>
              <a:rPr lang="en-US" sz="1800" b="1" dirty="0" smtClean="0"/>
              <a:t>Can </a:t>
            </a:r>
            <a:r>
              <a:rPr lang="en-US" sz="1800" b="1" u="sng" dirty="0" smtClean="0"/>
              <a:t>highlight </a:t>
            </a:r>
            <a:r>
              <a:rPr lang="en-US" sz="1800" b="1" dirty="0" smtClean="0"/>
              <a:t>qualifications (utilize the discrete requirements)</a:t>
            </a:r>
          </a:p>
          <a:p>
            <a:pPr lvl="1" eaLnBrk="1" hangingPunct="1">
              <a:buClr>
                <a:schemeClr val="tx1"/>
              </a:buClr>
              <a:buFont typeface="Arial" panose="020B0604020202020204" pitchFamily="34" charset="0"/>
              <a:buChar char="•"/>
            </a:pPr>
            <a:r>
              <a:rPr lang="en-US" sz="1800" b="1" dirty="0" smtClean="0"/>
              <a:t>Can address past negatives (if needed) and waivers if applicable</a:t>
            </a:r>
            <a:endParaRPr lang="en-US" sz="1800" b="1" u="sng" dirty="0" smtClean="0"/>
          </a:p>
          <a:p>
            <a:pPr eaLnBrk="1" hangingPunct="1">
              <a:buClr>
                <a:schemeClr val="tx1"/>
              </a:buClr>
              <a:buFont typeface="Arial" panose="020B0604020202020204" pitchFamily="34" charset="0"/>
              <a:buChar char="•"/>
            </a:pPr>
            <a:endParaRPr lang="en-US" sz="2000" b="1" u="sng" dirty="0" smtClean="0"/>
          </a:p>
          <a:p>
            <a:pPr eaLnBrk="1" hangingPunct="1">
              <a:buClr>
                <a:schemeClr val="tx1"/>
              </a:buClr>
              <a:buFont typeface="Arial" panose="020B0604020202020204" pitchFamily="34" charset="0"/>
              <a:buChar char="•"/>
            </a:pPr>
            <a:r>
              <a:rPr lang="en-US" b="1" u="sng" dirty="0" smtClean="0"/>
              <a:t>Personal Statements</a:t>
            </a:r>
            <a:endParaRPr lang="en-US" u="sng" dirty="0"/>
          </a:p>
          <a:p>
            <a:pPr lvl="1" eaLnBrk="1" hangingPunct="1">
              <a:buClr>
                <a:schemeClr val="tx1"/>
              </a:buClr>
              <a:buFont typeface="Arial" panose="020B0604020202020204" pitchFamily="34" charset="0"/>
              <a:buChar char="•"/>
            </a:pPr>
            <a:endParaRPr lang="en-US" sz="1800" b="1" dirty="0" smtClean="0"/>
          </a:p>
          <a:p>
            <a:pPr lvl="1" eaLnBrk="1" hangingPunct="1">
              <a:buClr>
                <a:schemeClr val="tx1"/>
              </a:buClr>
              <a:buFont typeface="Arial" panose="020B0604020202020204" pitchFamily="34" charset="0"/>
              <a:buChar char="•"/>
            </a:pPr>
            <a:r>
              <a:rPr lang="en-US" sz="1800" b="1" dirty="0" smtClean="0"/>
              <a:t>Your opportunity to speak directly to the board</a:t>
            </a:r>
          </a:p>
          <a:p>
            <a:pPr lvl="1" eaLnBrk="1" hangingPunct="1">
              <a:buClr>
                <a:schemeClr val="tx1"/>
              </a:buClr>
              <a:buFont typeface="Arial" panose="020B0604020202020204" pitchFamily="34" charset="0"/>
              <a:buChar char="•"/>
            </a:pPr>
            <a:r>
              <a:rPr lang="en-US" sz="1800" b="1" dirty="0" smtClean="0"/>
              <a:t>Be “</a:t>
            </a:r>
            <a:r>
              <a:rPr lang="en-US" b="1" dirty="0" smtClean="0">
                <a:solidFill>
                  <a:srgbClr val="0000FF"/>
                </a:solidFill>
              </a:rPr>
              <a:t>ORIGINAL</a:t>
            </a:r>
            <a:r>
              <a:rPr lang="en-US" sz="1800" b="1" dirty="0" smtClean="0"/>
              <a:t>”, make it your statement vice a plagiarized copy</a:t>
            </a:r>
          </a:p>
          <a:p>
            <a:pPr lvl="1" eaLnBrk="1" hangingPunct="1">
              <a:buClr>
                <a:schemeClr val="tx1"/>
              </a:buClr>
              <a:buFont typeface="Arial" panose="020B0604020202020204" pitchFamily="34" charset="0"/>
              <a:buChar char="•"/>
            </a:pPr>
            <a:r>
              <a:rPr lang="en-US" sz="1800" b="1" dirty="0" smtClean="0"/>
              <a:t>Reason applying for a commission</a:t>
            </a:r>
          </a:p>
          <a:p>
            <a:pPr lvl="1" eaLnBrk="1" hangingPunct="1">
              <a:buClr>
                <a:schemeClr val="tx1"/>
              </a:buClr>
              <a:buFont typeface="Arial" panose="020B0604020202020204" pitchFamily="34" charset="0"/>
              <a:buChar char="•"/>
            </a:pPr>
            <a:r>
              <a:rPr lang="en-US" sz="1800" b="1" dirty="0" smtClean="0"/>
              <a:t>Personal and professional goals</a:t>
            </a:r>
          </a:p>
          <a:p>
            <a:pPr lvl="1" eaLnBrk="1" hangingPunct="1">
              <a:buClr>
                <a:schemeClr val="tx1"/>
              </a:buClr>
              <a:buFont typeface="Arial" panose="020B0604020202020204" pitchFamily="34" charset="0"/>
              <a:buChar char="•"/>
            </a:pPr>
            <a:r>
              <a:rPr lang="en-US" sz="1800" b="1" dirty="0" smtClean="0"/>
              <a:t>Strengths/personal characteristics </a:t>
            </a:r>
            <a:r>
              <a:rPr lang="en-US" sz="1800" b="1" u="sng" dirty="0" smtClean="0"/>
              <a:t>YOU</a:t>
            </a:r>
            <a:r>
              <a:rPr lang="en-US" sz="1800" b="1" dirty="0" smtClean="0"/>
              <a:t> possess which will contribute to success as an LDO or CWO (highlight your leadership potential)</a:t>
            </a:r>
          </a:p>
          <a:p>
            <a:pPr marL="914400" lvl="2" indent="0" eaLnBrk="1" hangingPunct="1">
              <a:buClr>
                <a:schemeClr val="tx1"/>
              </a:buClr>
              <a:buNone/>
            </a:pPr>
            <a:endParaRPr lang="en-US" sz="1800" b="1" dirty="0" smtClean="0"/>
          </a:p>
          <a:p>
            <a:pPr marL="404813" lvl="1" indent="0" eaLnBrk="1" hangingPunct="1">
              <a:buClr>
                <a:schemeClr val="tx1"/>
              </a:buClr>
              <a:buNone/>
            </a:pPr>
            <a:endParaRPr lang="en-US" sz="1800" b="1" dirty="0" smtClean="0"/>
          </a:p>
          <a:p>
            <a:pPr eaLnBrk="1" hangingPunct="1">
              <a:buClr>
                <a:schemeClr val="tx1"/>
              </a:buClr>
              <a:buFont typeface="Arial" panose="020B0604020202020204" pitchFamily="34" charset="0"/>
              <a:buChar char="•"/>
            </a:pPr>
            <a:endParaRPr lang="en-US" sz="2000" b="1" dirty="0" smtClean="0"/>
          </a:p>
        </p:txBody>
      </p:sp>
      <p:sp>
        <p:nvSpPr>
          <p:cNvPr id="2" name="Slide Number Placeholder 1"/>
          <p:cNvSpPr>
            <a:spLocks noGrp="1"/>
          </p:cNvSpPr>
          <p:nvPr>
            <p:ph type="sldNum" sz="quarter" idx="10"/>
          </p:nvPr>
        </p:nvSpPr>
        <p:spPr/>
        <p:txBody>
          <a:bodyPr/>
          <a:lstStyle/>
          <a:p>
            <a:pPr>
              <a:defRPr/>
            </a:pPr>
            <a:fld id="{7FC63BB6-36FC-44DC-B3C1-E02F6646114A}" type="slidenum">
              <a:rPr lang="en-US" smtClean="0"/>
              <a:pPr>
                <a:defRPr/>
              </a:pPr>
              <a:t>16</a:t>
            </a:fld>
            <a:endParaRPr lang="en-US"/>
          </a:p>
        </p:txBody>
      </p:sp>
    </p:spTree>
    <p:extLst>
      <p:ext uri="{BB962C8B-B14F-4D97-AF65-F5344CB8AC3E}">
        <p14:creationId xmlns:p14="http://schemas.microsoft.com/office/powerpoint/2010/main" val="4077528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Rectangle 6"/>
          <p:cNvSpPr>
            <a:spLocks noGrp="1" noChangeArrowheads="1"/>
          </p:cNvSpPr>
          <p:nvPr>
            <p:ph type="title"/>
          </p:nvPr>
        </p:nvSpPr>
        <p:spPr>
          <a:xfrm>
            <a:off x="3066992" y="554195"/>
            <a:ext cx="6077008" cy="607855"/>
          </a:xfrm>
        </p:spPr>
        <p:txBody>
          <a:bodyPr lIns="92075" tIns="46038" rIns="92075" bIns="46038" anchor="b"/>
          <a:lstStyle/>
          <a:p>
            <a:pPr eaLnBrk="1" hangingPunct="1">
              <a:defRPr/>
            </a:pPr>
            <a:r>
              <a:rPr lang="en-US" dirty="0"/>
              <a:t/>
            </a:r>
            <a:br>
              <a:rPr lang="en-US" dirty="0"/>
            </a:br>
            <a:r>
              <a:rPr lang="en-US" dirty="0"/>
              <a:t>Interview Appraisal Boards </a:t>
            </a:r>
          </a:p>
        </p:txBody>
      </p:sp>
      <p:sp>
        <p:nvSpPr>
          <p:cNvPr id="21511" name="Rectangle 7"/>
          <p:cNvSpPr>
            <a:spLocks noGrp="1" noChangeArrowheads="1"/>
          </p:cNvSpPr>
          <p:nvPr>
            <p:ph type="body" idx="1"/>
          </p:nvPr>
        </p:nvSpPr>
        <p:spPr>
          <a:xfrm>
            <a:off x="0" y="1278066"/>
            <a:ext cx="8915401" cy="4970334"/>
          </a:xfrm>
        </p:spPr>
        <p:txBody>
          <a:bodyPr lIns="92075" tIns="46038" rIns="92075" bIns="46038"/>
          <a:lstStyle/>
          <a:p>
            <a:pPr eaLnBrk="1" hangingPunct="1">
              <a:buClr>
                <a:schemeClr val="tx1"/>
              </a:buClr>
              <a:buFont typeface="Arial" panose="020B0604020202020204" pitchFamily="34" charset="0"/>
              <a:buChar char="•"/>
            </a:pPr>
            <a:r>
              <a:rPr lang="en-US" sz="2000" u="sng" dirty="0" smtClean="0"/>
              <a:t>Interview </a:t>
            </a:r>
            <a:r>
              <a:rPr lang="en-US" sz="2000" u="sng" dirty="0"/>
              <a:t>Appraisal </a:t>
            </a:r>
            <a:r>
              <a:rPr lang="en-US" sz="2000" u="sng" dirty="0" smtClean="0"/>
              <a:t>Boards</a:t>
            </a:r>
          </a:p>
          <a:p>
            <a:pPr eaLnBrk="1" hangingPunct="1">
              <a:buClr>
                <a:schemeClr val="tx1"/>
              </a:buClr>
              <a:buFont typeface="Arial" panose="020B0604020202020204" pitchFamily="34" charset="0"/>
              <a:buChar char="•"/>
            </a:pPr>
            <a:endParaRPr lang="en-US" sz="2000" u="sng" dirty="0" smtClean="0"/>
          </a:p>
          <a:p>
            <a:pPr lvl="1" eaLnBrk="1" hangingPunct="1">
              <a:buClr>
                <a:schemeClr val="tx1"/>
              </a:buClr>
              <a:buFont typeface="Arial" panose="020B0604020202020204" pitchFamily="34" charset="0"/>
              <a:buChar char="•"/>
            </a:pPr>
            <a:r>
              <a:rPr lang="en-US" sz="1800" b="1" dirty="0" smtClean="0"/>
              <a:t>Endorsement </a:t>
            </a:r>
            <a:r>
              <a:rPr lang="en-US" sz="1800" b="1" dirty="0"/>
              <a:t>by the LDO and CWO community</a:t>
            </a:r>
          </a:p>
          <a:p>
            <a:pPr lvl="1" eaLnBrk="1" hangingPunct="1">
              <a:buClr>
                <a:schemeClr val="tx1"/>
              </a:buClr>
              <a:buFont typeface="Arial" panose="020B0604020202020204" pitchFamily="34" charset="0"/>
              <a:buChar char="•"/>
            </a:pPr>
            <a:r>
              <a:rPr lang="en-US" sz="1800" b="1" dirty="0" smtClean="0"/>
              <a:t>Setup </a:t>
            </a:r>
            <a:r>
              <a:rPr lang="en-US" sz="1800" b="1" dirty="0"/>
              <a:t>by </a:t>
            </a:r>
            <a:r>
              <a:rPr lang="en-US" sz="1800" b="1" dirty="0" smtClean="0"/>
              <a:t>the </a:t>
            </a:r>
            <a:r>
              <a:rPr lang="en-US" sz="1800" b="1" dirty="0"/>
              <a:t>Command designated POC </a:t>
            </a:r>
            <a:endParaRPr lang="en-US" sz="1800" b="1" dirty="0" smtClean="0"/>
          </a:p>
          <a:p>
            <a:pPr lvl="2" eaLnBrk="1" hangingPunct="1">
              <a:buClr>
                <a:schemeClr val="tx1"/>
              </a:buClr>
              <a:buFont typeface="Arial" panose="020B0604020202020204" pitchFamily="34" charset="0"/>
              <a:buChar char="•"/>
            </a:pPr>
            <a:r>
              <a:rPr lang="en-US" b="1" dirty="0" smtClean="0">
                <a:solidFill>
                  <a:srgbClr val="000000"/>
                </a:solidFill>
              </a:rPr>
              <a:t>Command POC - get </a:t>
            </a:r>
            <a:r>
              <a:rPr lang="en-US" b="1" dirty="0">
                <a:solidFill>
                  <a:srgbClr val="000000"/>
                </a:solidFill>
              </a:rPr>
              <a:t>the right </a:t>
            </a:r>
            <a:r>
              <a:rPr lang="en-US" b="1" dirty="0" smtClean="0">
                <a:solidFill>
                  <a:srgbClr val="000000"/>
                </a:solidFill>
              </a:rPr>
              <a:t>designator(s) </a:t>
            </a:r>
            <a:r>
              <a:rPr lang="en-US" b="1" dirty="0">
                <a:solidFill>
                  <a:srgbClr val="000000"/>
                </a:solidFill>
              </a:rPr>
              <a:t>on </a:t>
            </a:r>
            <a:r>
              <a:rPr lang="en-US" b="1" dirty="0" smtClean="0">
                <a:solidFill>
                  <a:srgbClr val="000000"/>
                </a:solidFill>
              </a:rPr>
              <a:t>panel</a:t>
            </a:r>
          </a:p>
          <a:p>
            <a:pPr lvl="2" eaLnBrk="1" hangingPunct="1">
              <a:buClr>
                <a:schemeClr val="tx1"/>
              </a:buClr>
              <a:buFont typeface="Arial" panose="020B0604020202020204" pitchFamily="34" charset="0"/>
              <a:buChar char="•"/>
            </a:pPr>
            <a:r>
              <a:rPr lang="en-US" b="1" dirty="0" smtClean="0">
                <a:solidFill>
                  <a:srgbClr val="000000"/>
                </a:solidFill>
              </a:rPr>
              <a:t>Import </a:t>
            </a:r>
            <a:r>
              <a:rPr lang="en-US" b="1" dirty="0">
                <a:solidFill>
                  <a:srgbClr val="000000"/>
                </a:solidFill>
              </a:rPr>
              <a:t>board </a:t>
            </a:r>
            <a:r>
              <a:rPr lang="en-US" b="1" dirty="0" smtClean="0">
                <a:solidFill>
                  <a:srgbClr val="000000"/>
                </a:solidFill>
              </a:rPr>
              <a:t>members </a:t>
            </a:r>
            <a:r>
              <a:rPr lang="en-US" b="1" dirty="0">
                <a:solidFill>
                  <a:srgbClr val="000000"/>
                </a:solidFill>
              </a:rPr>
              <a:t>if needed (VTC, teleconference acceptable</a:t>
            </a:r>
            <a:r>
              <a:rPr lang="en-US" b="1" dirty="0" smtClean="0">
                <a:solidFill>
                  <a:srgbClr val="000000"/>
                </a:solidFill>
              </a:rPr>
              <a:t>)</a:t>
            </a:r>
          </a:p>
          <a:p>
            <a:pPr lvl="2" eaLnBrk="1" hangingPunct="1">
              <a:buClr>
                <a:schemeClr val="tx1"/>
              </a:buClr>
              <a:buFont typeface="Arial" panose="020B0604020202020204" pitchFamily="34" charset="0"/>
              <a:buChar char="•"/>
            </a:pPr>
            <a:endParaRPr lang="en-US" b="1" dirty="0">
              <a:solidFill>
                <a:srgbClr val="000000"/>
              </a:solidFill>
            </a:endParaRPr>
          </a:p>
          <a:p>
            <a:pPr marL="404813" indent="-342900" eaLnBrk="1" hangingPunct="1">
              <a:buClr>
                <a:schemeClr val="tx1"/>
              </a:buClr>
              <a:buFont typeface="Arial" panose="020B0604020202020204" pitchFamily="34" charset="0"/>
              <a:buChar char="•"/>
            </a:pPr>
            <a:r>
              <a:rPr lang="en-US" sz="2000" b="1" u="sng" dirty="0" smtClean="0"/>
              <a:t>Interview </a:t>
            </a:r>
            <a:r>
              <a:rPr lang="en-US" sz="2000" b="1" u="sng" dirty="0"/>
              <a:t>Appraisals, items to know / tips for the board</a:t>
            </a:r>
            <a:r>
              <a:rPr lang="en-US" sz="2000" b="1" u="sng" dirty="0" smtClean="0"/>
              <a:t>:</a:t>
            </a:r>
          </a:p>
          <a:p>
            <a:pPr marL="404813" indent="-342900" eaLnBrk="1" hangingPunct="1">
              <a:buClr>
                <a:schemeClr val="tx1"/>
              </a:buClr>
              <a:buFont typeface="Arial" panose="020B0604020202020204" pitchFamily="34" charset="0"/>
              <a:buChar char="•"/>
            </a:pPr>
            <a:endParaRPr lang="en-US" sz="2000" b="1" u="sng" dirty="0" smtClean="0"/>
          </a:p>
          <a:p>
            <a:pPr marL="744538" lvl="1" indent="-342900" eaLnBrk="1" hangingPunct="1">
              <a:buClr>
                <a:schemeClr val="tx1"/>
              </a:buClr>
              <a:buFont typeface="+mj-lt"/>
              <a:buAutoNum type="arabicPeriod"/>
            </a:pPr>
            <a:r>
              <a:rPr lang="en-US" sz="1600" b="1" dirty="0"/>
              <a:t>Your designator career </a:t>
            </a:r>
            <a:r>
              <a:rPr lang="en-US" sz="1600" b="1" dirty="0" smtClean="0"/>
              <a:t>path (</a:t>
            </a:r>
            <a:r>
              <a:rPr lang="en-US" sz="1800" b="1" dirty="0" smtClean="0">
                <a:solidFill>
                  <a:srgbClr val="0000FF"/>
                </a:solidFill>
              </a:rPr>
              <a:t>KNOW IT</a:t>
            </a:r>
            <a:r>
              <a:rPr lang="en-US" sz="1600" b="1" dirty="0" smtClean="0"/>
              <a:t>!)</a:t>
            </a:r>
            <a:endParaRPr lang="en-US" sz="1600" b="1" dirty="0"/>
          </a:p>
          <a:p>
            <a:pPr marL="744538" lvl="1" indent="-342900" eaLnBrk="1" hangingPunct="1">
              <a:buClr>
                <a:schemeClr val="tx1"/>
              </a:buClr>
              <a:buAutoNum type="arabicPeriod"/>
            </a:pPr>
            <a:r>
              <a:rPr lang="en-US" sz="1600" b="1" dirty="0"/>
              <a:t>Understand the commitment  (world wide assignable and impact to family)</a:t>
            </a:r>
          </a:p>
          <a:p>
            <a:pPr marL="744538" lvl="1" indent="-342900" eaLnBrk="1" hangingPunct="1">
              <a:buClr>
                <a:schemeClr val="tx1"/>
              </a:buClr>
              <a:buAutoNum type="arabicPeriod"/>
            </a:pPr>
            <a:r>
              <a:rPr lang="en-US" sz="1600" b="1" dirty="0"/>
              <a:t>Answer the questions honestly and directly / avoid rambling</a:t>
            </a:r>
          </a:p>
          <a:p>
            <a:pPr marL="744538" lvl="1" indent="-342900" eaLnBrk="1" hangingPunct="1">
              <a:buClr>
                <a:schemeClr val="tx1"/>
              </a:buClr>
              <a:buAutoNum type="arabicPeriod"/>
            </a:pPr>
            <a:r>
              <a:rPr lang="en-US" sz="1600" b="1" dirty="0"/>
              <a:t>Relax (don’t squirm or fidget), think, speak clearly and maintain good eye contact</a:t>
            </a:r>
          </a:p>
          <a:p>
            <a:pPr marL="744538" lvl="1" indent="-342900" eaLnBrk="1" hangingPunct="1">
              <a:buClr>
                <a:schemeClr val="tx1"/>
              </a:buClr>
              <a:buAutoNum type="arabicPeriod"/>
            </a:pPr>
            <a:r>
              <a:rPr lang="en-US" sz="1600" b="1" dirty="0"/>
              <a:t>You can be asked a variety of questions and each board will vary – show </a:t>
            </a:r>
            <a:r>
              <a:rPr lang="en-US" sz="1600" b="1" dirty="0" smtClean="0"/>
              <a:t>confidence</a:t>
            </a:r>
            <a:endParaRPr lang="en-US" b="1" dirty="0" smtClean="0">
              <a:solidFill>
                <a:srgbClr val="000000"/>
              </a:solidFill>
            </a:endParaRPr>
          </a:p>
        </p:txBody>
      </p:sp>
      <p:sp>
        <p:nvSpPr>
          <p:cNvPr id="2" name="Slide Number Placeholder 1"/>
          <p:cNvSpPr>
            <a:spLocks noGrp="1"/>
          </p:cNvSpPr>
          <p:nvPr>
            <p:ph type="sldNum" sz="quarter" idx="10"/>
          </p:nvPr>
        </p:nvSpPr>
        <p:spPr/>
        <p:txBody>
          <a:bodyPr/>
          <a:lstStyle/>
          <a:p>
            <a:pPr>
              <a:defRPr/>
            </a:pPr>
            <a:fld id="{7FC63BB6-36FC-44DC-B3C1-E02F6646114A}" type="slidenum">
              <a:rPr lang="en-US" smtClean="0"/>
              <a:pPr>
                <a:defRPr/>
              </a:pPr>
              <a:t>17</a:t>
            </a:fld>
            <a:endParaRPr lang="en-US"/>
          </a:p>
        </p:txBody>
      </p:sp>
      <p:sp>
        <p:nvSpPr>
          <p:cNvPr id="6" name="Rectangle 5"/>
          <p:cNvSpPr>
            <a:spLocks noChangeArrowheads="1"/>
          </p:cNvSpPr>
          <p:nvPr/>
        </p:nvSpPr>
        <p:spPr bwMode="auto">
          <a:xfrm>
            <a:off x="1281375" y="6344966"/>
            <a:ext cx="6634957" cy="366584"/>
          </a:xfrm>
          <a:prstGeom prst="rect">
            <a:avLst/>
          </a:prstGeom>
          <a:solidFill>
            <a:srgbClr val="000066"/>
          </a:solidFill>
          <a:ln w="9525">
            <a:solidFill>
              <a:schemeClr val="tx1"/>
            </a:solidFill>
            <a:miter lim="800000"/>
            <a:headEnd/>
            <a:tailEnd/>
          </a:ln>
        </p:spPr>
        <p:txBody>
          <a:bodyPr anchor="ctr"/>
          <a:lstStyle/>
          <a:p>
            <a:pPr lvl="0" eaLnBrk="0" hangingPunct="0"/>
            <a:r>
              <a:rPr lang="en-US" kern="0" dirty="0">
                <a:solidFill>
                  <a:schemeClr val="bg1"/>
                </a:solidFill>
                <a:latin typeface="+mn-lt"/>
                <a:cs typeface="Times New Roman"/>
              </a:rPr>
              <a:t>Appraisal Sheets belong to the </a:t>
            </a:r>
            <a:r>
              <a:rPr lang="en-US" kern="0" dirty="0" smtClean="0">
                <a:solidFill>
                  <a:schemeClr val="bg1"/>
                </a:solidFill>
                <a:latin typeface="+mn-lt"/>
                <a:cs typeface="Times New Roman"/>
              </a:rPr>
              <a:t>CO; </a:t>
            </a:r>
            <a:r>
              <a:rPr lang="en-US" u="sng" kern="0" dirty="0">
                <a:solidFill>
                  <a:schemeClr val="bg1"/>
                </a:solidFill>
                <a:latin typeface="+mn-lt"/>
                <a:cs typeface="Times New Roman"/>
              </a:rPr>
              <a:t>not the applicant</a:t>
            </a:r>
            <a:r>
              <a:rPr lang="en-US" kern="0" dirty="0">
                <a:solidFill>
                  <a:schemeClr val="bg1"/>
                </a:solidFill>
                <a:latin typeface="+mn-lt"/>
                <a:cs typeface="Times New Roman"/>
              </a:rPr>
              <a:t>! </a:t>
            </a:r>
            <a:endParaRPr lang="en-US"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90154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solidFill>
                  <a:schemeClr val="tx1"/>
                </a:solidFill>
              </a:rPr>
              <a:t>FY-20 LDO/CWO Programs</a:t>
            </a:r>
            <a:br>
              <a:rPr lang="en-US" dirty="0" smtClean="0">
                <a:solidFill>
                  <a:schemeClr val="tx1"/>
                </a:solidFill>
              </a:rPr>
            </a:br>
            <a:r>
              <a:rPr lang="en-US" dirty="0" smtClean="0">
                <a:solidFill>
                  <a:schemeClr val="tx1"/>
                </a:solidFill>
              </a:rPr>
              <a:t>Eligibility Checklist</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18</a:t>
            </a:fld>
            <a:endParaRPr lang="en-US" smtClean="0"/>
          </a:p>
        </p:txBody>
      </p:sp>
      <p:sp>
        <p:nvSpPr>
          <p:cNvPr id="7" name="Content Placeholder 5"/>
          <p:cNvSpPr>
            <a:spLocks noGrp="1"/>
          </p:cNvSpPr>
          <p:nvPr>
            <p:ph idx="1"/>
          </p:nvPr>
        </p:nvSpPr>
        <p:spPr>
          <a:xfrm>
            <a:off x="280181" y="1335858"/>
            <a:ext cx="8863819" cy="5117306"/>
          </a:xfrm>
        </p:spPr>
        <p:txBody>
          <a:bodyPr/>
          <a:lstStyle/>
          <a:p>
            <a:pPr marL="0" lvl="0" indent="0">
              <a:buNone/>
            </a:pPr>
            <a:endParaRPr lang="en-US" sz="1500" dirty="0" smtClean="0"/>
          </a:p>
          <a:p>
            <a:pPr marL="914400" lvl="2" indent="0">
              <a:buNone/>
            </a:pPr>
            <a:endParaRPr lang="en-US" sz="1500" b="1" dirty="0" smtClean="0">
              <a:solidFill>
                <a:srgbClr val="000000"/>
              </a:solidFill>
            </a:endParaRPr>
          </a:p>
          <a:p>
            <a:pPr lvl="0">
              <a:buFont typeface="Arial" panose="020B0604020202020204" pitchFamily="34" charset="0"/>
              <a:buChar char="•"/>
            </a:pPr>
            <a:endParaRPr lang="en-US" sz="1500" dirty="0">
              <a:solidFill>
                <a:srgbClr val="000000"/>
              </a:solidFill>
            </a:endParaRPr>
          </a:p>
        </p:txBody>
      </p:sp>
      <p:sp>
        <p:nvSpPr>
          <p:cNvPr id="3" name="TextBox 2"/>
          <p:cNvSpPr txBox="1"/>
          <p:nvPr/>
        </p:nvSpPr>
        <p:spPr>
          <a:xfrm>
            <a:off x="4515488" y="1301750"/>
            <a:ext cx="4208908" cy="461665"/>
          </a:xfrm>
          <a:prstGeom prst="rect">
            <a:avLst/>
          </a:prstGeom>
          <a:noFill/>
        </p:spPr>
        <p:txBody>
          <a:bodyPr wrap="none" rtlCol="0">
            <a:spAutoFit/>
          </a:bodyPr>
          <a:lstStyle/>
          <a:p>
            <a:r>
              <a:rPr lang="en-US" sz="1200" dirty="0" smtClean="0"/>
              <a:t>Navy Personnel Command &gt; Boards &gt; Administrative &gt;</a:t>
            </a:r>
          </a:p>
          <a:p>
            <a:r>
              <a:rPr lang="en-US" sz="1200" dirty="0" smtClean="0"/>
              <a:t> LDO/CWO &gt; FY-20LDO/CWO Checklist &gt; Open</a:t>
            </a:r>
            <a:endParaRPr lang="en-US" sz="1200" dirty="0"/>
          </a:p>
        </p:txBody>
      </p:sp>
      <p:sp>
        <p:nvSpPr>
          <p:cNvPr id="8" name="Content Placeholder 2"/>
          <p:cNvSpPr txBox="1">
            <a:spLocks/>
          </p:cNvSpPr>
          <p:nvPr/>
        </p:nvSpPr>
        <p:spPr bwMode="auto">
          <a:xfrm>
            <a:off x="4463383" y="1748535"/>
            <a:ext cx="4621143" cy="4986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0513" indent="-290513" algn="l" rtl="0" eaLnBrk="0" fontAlgn="base" hangingPunct="0">
              <a:spcBef>
                <a:spcPct val="20000"/>
              </a:spcBef>
              <a:spcAft>
                <a:spcPct val="0"/>
              </a:spcAft>
              <a:buFont typeface="Wingdings" pitchFamily="2" charset="2"/>
              <a:buChar char="§"/>
              <a:defRPr sz="2400" b="1">
                <a:solidFill>
                  <a:schemeClr val="tx1"/>
                </a:solidFill>
                <a:latin typeface="+mn-lt"/>
                <a:ea typeface="+mn-ea"/>
                <a:cs typeface="+mn-cs"/>
              </a:defRPr>
            </a:lvl1pPr>
            <a:lvl2pPr marL="630238" indent="-225425"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a:lstStyle>
          <a:p>
            <a:pPr marL="0" indent="0" algn="ctr">
              <a:buNone/>
            </a:pPr>
            <a:r>
              <a:rPr lang="en-US" sz="1400" i="1" u="sng" kern="0" dirty="0" smtClean="0"/>
              <a:t>FY-20 Errors</a:t>
            </a:r>
          </a:p>
          <a:p>
            <a:r>
              <a:rPr lang="en-US" sz="1100" kern="0" dirty="0" smtClean="0"/>
              <a:t>Average is 11% of packages had errors; 89% accepted. (Some applications had more than one error and several applicants did not meet requirements for submission)</a:t>
            </a:r>
          </a:p>
          <a:p>
            <a:endParaRPr lang="en-US" sz="1100" kern="0" dirty="0" smtClean="0"/>
          </a:p>
          <a:p>
            <a:r>
              <a:rPr lang="en-US" sz="1100" kern="0" dirty="0" smtClean="0"/>
              <a:t>Appraisal Forms - Most common error.  Most current form was not used or they were not submitted with the application. </a:t>
            </a:r>
            <a:r>
              <a:rPr lang="en-US" sz="1100" kern="0" dirty="0" smtClean="0">
                <a:solidFill>
                  <a:srgbClr val="00B050"/>
                </a:solidFill>
              </a:rPr>
              <a:t>(New Appraisal Form will be available this year)</a:t>
            </a:r>
          </a:p>
          <a:p>
            <a:endParaRPr lang="en-US" sz="1100" kern="0" dirty="0" smtClean="0"/>
          </a:p>
          <a:p>
            <a:r>
              <a:rPr lang="en-US" sz="1100" kern="0" dirty="0" smtClean="0"/>
              <a:t>Block 29 – (Civil/Military Offenses) – Second most common error was military/civilian convictions. </a:t>
            </a:r>
            <a:r>
              <a:rPr lang="en-US" sz="1100" kern="0" dirty="0" smtClean="0">
                <a:solidFill>
                  <a:srgbClr val="FF0000"/>
                </a:solidFill>
              </a:rPr>
              <a:t>(Error code F)</a:t>
            </a:r>
          </a:p>
          <a:p>
            <a:endParaRPr lang="en-US" sz="1100" kern="0" dirty="0" smtClean="0">
              <a:solidFill>
                <a:srgbClr val="FF0000"/>
              </a:solidFill>
            </a:endParaRPr>
          </a:p>
          <a:p>
            <a:r>
              <a:rPr lang="en-US" sz="1100" kern="0" dirty="0" smtClean="0"/>
              <a:t>Page 10 – CO’s Endorsement – Required statement (“applicant meets all requirements of….”), was wrong or missing. </a:t>
            </a:r>
            <a:r>
              <a:rPr lang="en-US" sz="1100" kern="0" dirty="0" smtClean="0">
                <a:solidFill>
                  <a:srgbClr val="FF0000"/>
                </a:solidFill>
              </a:rPr>
              <a:t>(Error code J)</a:t>
            </a:r>
          </a:p>
          <a:p>
            <a:endParaRPr lang="en-US" sz="1100" kern="0" dirty="0" smtClean="0">
              <a:solidFill>
                <a:srgbClr val="FF0000"/>
              </a:solidFill>
            </a:endParaRPr>
          </a:p>
          <a:p>
            <a:r>
              <a:rPr lang="en-US" sz="1100" kern="0" dirty="0" smtClean="0"/>
              <a:t>Block 21 (High School) and Block 6 (Citizenship) – Errors continued this year. </a:t>
            </a:r>
            <a:r>
              <a:rPr lang="en-US" sz="1100" kern="0" dirty="0" smtClean="0">
                <a:solidFill>
                  <a:srgbClr val="FF0000"/>
                </a:solidFill>
              </a:rPr>
              <a:t>(Error codes B and E)</a:t>
            </a:r>
          </a:p>
          <a:p>
            <a:endParaRPr lang="en-US" sz="1100" kern="0" dirty="0" smtClean="0">
              <a:solidFill>
                <a:srgbClr val="FF0000"/>
              </a:solidFill>
            </a:endParaRPr>
          </a:p>
          <a:p>
            <a:r>
              <a:rPr lang="en-US" sz="1100" kern="0" dirty="0" smtClean="0"/>
              <a:t>Missing color vision tests for designators that require them. </a:t>
            </a:r>
            <a:r>
              <a:rPr lang="en-US" sz="1100" kern="0" dirty="0" smtClean="0">
                <a:solidFill>
                  <a:srgbClr val="FF0000"/>
                </a:solidFill>
              </a:rPr>
              <a:t>(Error code L)</a:t>
            </a:r>
          </a:p>
          <a:p>
            <a:endParaRPr lang="en-US" sz="1100" kern="0" dirty="0" smtClean="0"/>
          </a:p>
          <a:p>
            <a:pPr marL="0" indent="0">
              <a:buFont typeface="Wingdings" pitchFamily="2" charset="2"/>
              <a:buNone/>
            </a:pPr>
            <a:r>
              <a:rPr lang="en-US" sz="1100" i="1" kern="0" dirty="0" smtClean="0"/>
              <a:t>Most of these errors should be caught prior to their arrival at NPC.  A well versed command LDO/CWO coordinator can provide assistance to both the command and the candidate during the application process.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02" y="1301750"/>
            <a:ext cx="4174795" cy="5556250"/>
          </a:xfrm>
          <a:prstGeom prst="rect">
            <a:avLst/>
          </a:prstGeom>
        </p:spPr>
      </p:pic>
    </p:spTree>
    <p:extLst>
      <p:ext uri="{BB962C8B-B14F-4D97-AF65-F5344CB8AC3E}">
        <p14:creationId xmlns:p14="http://schemas.microsoft.com/office/powerpoint/2010/main" val="2772741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734962" y="269192"/>
            <a:ext cx="6007385" cy="914400"/>
          </a:xfrm>
        </p:spPr>
        <p:txBody>
          <a:bodyPr/>
          <a:lstStyle/>
          <a:p>
            <a:pPr eaLnBrk="1" hangingPunct="1">
              <a:defRPr/>
            </a:pPr>
            <a:r>
              <a:rPr lang="en-US" dirty="0" smtClean="0"/>
              <a:t>Notional Application </a:t>
            </a:r>
            <a:r>
              <a:rPr lang="en-US" dirty="0"/>
              <a:t>Timeline </a:t>
            </a:r>
          </a:p>
        </p:txBody>
      </p:sp>
      <p:sp>
        <p:nvSpPr>
          <p:cNvPr id="4" name="Rectangle 3"/>
          <p:cNvSpPr txBox="1">
            <a:spLocks noChangeArrowheads="1"/>
          </p:cNvSpPr>
          <p:nvPr/>
        </p:nvSpPr>
        <p:spPr bwMode="auto">
          <a:xfrm>
            <a:off x="81776" y="1523999"/>
            <a:ext cx="8973014" cy="3954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000000"/>
                </a:solidFill>
                <a:effectLst/>
                <a:uLnTx/>
                <a:uFillTx/>
                <a:cs typeface="Times New Roman"/>
              </a:rPr>
              <a:t>  </a:t>
            </a:r>
            <a:r>
              <a:rPr lang="en-US" sz="2300" kern="0" cap="all" dirty="0" smtClean="0">
                <a:solidFill>
                  <a:srgbClr val="000000"/>
                </a:solidFill>
                <a:cs typeface="Times New Roman"/>
              </a:rPr>
              <a:t>MAR</a:t>
            </a:r>
            <a:r>
              <a:rPr kumimoji="0" lang="en-US" sz="2300" b="1" i="0" u="none" strike="noStrike" kern="0" cap="none" spc="0" normalizeH="0" baseline="0" noProof="0" dirty="0" smtClean="0">
                <a:ln>
                  <a:noFill/>
                </a:ln>
                <a:solidFill>
                  <a:srgbClr val="000000"/>
                </a:solidFill>
                <a:effectLst/>
                <a:uLnTx/>
                <a:uFillTx/>
                <a:cs typeface="Times New Roman"/>
              </a:rPr>
              <a:t>:  Special Request to CO via Command Coordinator</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000000"/>
                </a:solidFill>
                <a:effectLst/>
                <a:uLnTx/>
                <a:uFillTx/>
                <a:cs typeface="Times New Roman"/>
              </a:rPr>
              <a:t>  </a:t>
            </a:r>
            <a:r>
              <a:rPr kumimoji="0" lang="en-US" sz="2300" b="1" i="0" u="none" strike="noStrike" kern="0" cap="all" spc="0" normalizeH="0" noProof="0" dirty="0" smtClean="0">
                <a:ln>
                  <a:noFill/>
                </a:ln>
                <a:solidFill>
                  <a:srgbClr val="000000"/>
                </a:solidFill>
                <a:effectLst/>
                <a:uLnTx/>
                <a:uFillTx/>
                <a:cs typeface="Times New Roman"/>
              </a:rPr>
              <a:t>May</a:t>
            </a:r>
            <a:r>
              <a:rPr kumimoji="0" lang="en-US" sz="2300" b="1" i="0" u="none" strike="noStrike" kern="0" cap="none" spc="0" normalizeH="0" baseline="0" noProof="0" dirty="0" smtClean="0">
                <a:ln>
                  <a:noFill/>
                </a:ln>
                <a:solidFill>
                  <a:srgbClr val="000000"/>
                </a:solidFill>
                <a:effectLst/>
                <a:uLnTx/>
                <a:uFillTx/>
                <a:cs typeface="Times New Roman"/>
              </a:rPr>
              <a:t>:  Submit application to Admin</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000000"/>
                </a:solidFill>
                <a:effectLst/>
                <a:uLnTx/>
                <a:uFillTx/>
                <a:cs typeface="Times New Roman"/>
              </a:rPr>
              <a:t>  JUN:   Interviewer Appraisal Board</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000000"/>
                </a:solidFill>
                <a:effectLst/>
                <a:uLnTx/>
                <a:uFillTx/>
                <a:cs typeface="Times New Roman"/>
              </a:rPr>
              <a:t>  JUL:   CO’s endorsement prepared</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lang="en-US" sz="2300" kern="0" dirty="0">
                <a:solidFill>
                  <a:srgbClr val="000000"/>
                </a:solidFill>
                <a:cs typeface="Times New Roman"/>
              </a:rPr>
              <a:t> </a:t>
            </a:r>
            <a:r>
              <a:rPr lang="en-US" sz="2300" kern="0" dirty="0" smtClean="0">
                <a:solidFill>
                  <a:srgbClr val="000000"/>
                </a:solidFill>
                <a:cs typeface="Times New Roman"/>
              </a:rPr>
              <a:t> SEP:  Email applications </a:t>
            </a:r>
            <a:endParaRPr kumimoji="0" lang="en-US" sz="2300" b="1" i="0" u="none" strike="noStrike" kern="0" cap="none" spc="0" normalizeH="0" baseline="0" noProof="0" dirty="0" smtClean="0">
              <a:ln>
                <a:noFill/>
              </a:ln>
              <a:solidFill>
                <a:srgbClr val="000000"/>
              </a:solidFill>
              <a:effectLst/>
              <a:uLnTx/>
              <a:uFillTx/>
              <a:cs typeface="Times New Roman"/>
            </a:endParaRP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FF0000"/>
                </a:solidFill>
                <a:effectLst/>
                <a:uLnTx/>
                <a:uFillTx/>
                <a:cs typeface="Times New Roman"/>
              </a:rPr>
              <a:t>  NLT 01 OCT: </a:t>
            </a:r>
            <a:r>
              <a:rPr kumimoji="0" lang="en-US" sz="2300" b="1" i="0" u="none" strike="noStrike" kern="0" cap="none" spc="0" normalizeH="0" baseline="0" noProof="0" dirty="0" smtClean="0">
                <a:ln>
                  <a:noFill/>
                </a:ln>
                <a:effectLst/>
                <a:uLnTx/>
                <a:uFillTx/>
                <a:cs typeface="Times New Roman"/>
              </a:rPr>
              <a:t>Applications due to NPC</a:t>
            </a:r>
            <a:endParaRPr kumimoji="0" lang="en-US" sz="2300" b="1" i="0" u="none" strike="noStrike" kern="0" cap="none" spc="0" normalizeH="0" noProof="0" dirty="0" smtClean="0">
              <a:ln>
                <a:noFill/>
              </a:ln>
              <a:effectLst/>
              <a:uLnTx/>
              <a:uFillTx/>
              <a:cs typeface="Times New Roman"/>
            </a:endParaRP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lang="en-US" sz="2500" kern="0" baseline="0" dirty="0">
                <a:cs typeface="Times New Roman"/>
              </a:rPr>
              <a:t> </a:t>
            </a:r>
            <a:r>
              <a:rPr lang="en-US" sz="2500" kern="0" baseline="0" dirty="0" smtClean="0">
                <a:cs typeface="Times New Roman"/>
              </a:rPr>
              <a:t> </a:t>
            </a:r>
            <a:r>
              <a:rPr lang="en-US" sz="2300" kern="0" baseline="0" dirty="0" smtClean="0">
                <a:solidFill>
                  <a:srgbClr val="FF0000"/>
                </a:solidFill>
                <a:cs typeface="Times New Roman"/>
              </a:rPr>
              <a:t>NLT </a:t>
            </a:r>
            <a:r>
              <a:rPr lang="en-US" sz="2300" kern="0" dirty="0" smtClean="0">
                <a:solidFill>
                  <a:srgbClr val="FF0000"/>
                </a:solidFill>
                <a:cs typeface="Times New Roman"/>
              </a:rPr>
              <a:t>0</a:t>
            </a:r>
            <a:r>
              <a:rPr lang="en-US" sz="2300" kern="0" baseline="0" dirty="0" smtClean="0">
                <a:solidFill>
                  <a:srgbClr val="FF0000"/>
                </a:solidFill>
                <a:cs typeface="Times New Roman"/>
              </a:rPr>
              <a:t>1 DEC: </a:t>
            </a:r>
            <a:r>
              <a:rPr lang="en-US" sz="2300" kern="0" baseline="0" dirty="0" smtClean="0">
                <a:cs typeface="Times New Roman"/>
              </a:rPr>
              <a:t>Routine Addendums </a:t>
            </a:r>
            <a:r>
              <a:rPr lang="en-US" sz="2300" kern="0" dirty="0">
                <a:cs typeface="Times New Roman"/>
              </a:rPr>
              <a:t>r</a:t>
            </a:r>
            <a:r>
              <a:rPr lang="en-US" sz="2300" kern="0" baseline="0" dirty="0" smtClean="0">
                <a:cs typeface="Times New Roman"/>
              </a:rPr>
              <a:t>eceived by NPC</a:t>
            </a:r>
          </a:p>
          <a:p>
            <a:pPr lvl="0" eaLnBrk="1" hangingPunct="1">
              <a:lnSpc>
                <a:spcPct val="90000"/>
              </a:lnSpc>
              <a:buClr>
                <a:schemeClr val="bg2">
                  <a:lumMod val="50000"/>
                </a:schemeClr>
              </a:buClr>
              <a:buFont typeface="Wingdings" panose="05000000000000000000" pitchFamily="2" charset="2"/>
              <a:buChar char="q"/>
              <a:defRPr/>
            </a:pPr>
            <a:r>
              <a:rPr kumimoji="0" lang="en-US" sz="2300" b="1" i="0" u="none" strike="noStrike" kern="0" cap="none" spc="0" normalizeH="0" noProof="0" dirty="0">
                <a:ln>
                  <a:noFill/>
                </a:ln>
                <a:solidFill>
                  <a:srgbClr val="000000"/>
                </a:solidFill>
                <a:effectLst/>
                <a:uLnTx/>
                <a:uFillTx/>
                <a:cs typeface="Times New Roman"/>
              </a:rPr>
              <a:t> </a:t>
            </a:r>
            <a:r>
              <a:rPr kumimoji="0" lang="en-US" sz="2300" b="1" i="0" u="none" strike="noStrike" kern="0" cap="none" spc="0" normalizeH="0" noProof="0" dirty="0" smtClean="0">
                <a:ln>
                  <a:noFill/>
                </a:ln>
                <a:solidFill>
                  <a:srgbClr val="000000"/>
                </a:solidFill>
                <a:effectLst/>
                <a:uLnTx/>
                <a:uFillTx/>
                <a:cs typeface="Times New Roman"/>
              </a:rPr>
              <a:t> </a:t>
            </a:r>
            <a:r>
              <a:rPr kumimoji="0" lang="en-US" sz="2300" b="1" i="0" u="none" strike="noStrike" kern="0" cap="none" spc="0" normalizeH="0" noProof="0" dirty="0" smtClean="0">
                <a:ln>
                  <a:noFill/>
                </a:ln>
                <a:solidFill>
                  <a:srgbClr val="FF0000"/>
                </a:solidFill>
                <a:effectLst/>
                <a:uLnTx/>
                <a:uFillTx/>
                <a:cs typeface="Times New Roman"/>
              </a:rPr>
              <a:t>NLT 01 JAN:  </a:t>
            </a:r>
            <a:r>
              <a:rPr kumimoji="0" lang="en-US" sz="2300" b="1" i="0" u="none" strike="noStrike" kern="0" cap="none" spc="0" normalizeH="0" noProof="0" dirty="0" err="1" smtClean="0">
                <a:ln>
                  <a:noFill/>
                </a:ln>
                <a:solidFill>
                  <a:srgbClr val="000000"/>
                </a:solidFill>
                <a:effectLst/>
                <a:uLnTx/>
                <a:uFillTx/>
                <a:cs typeface="Times New Roman"/>
              </a:rPr>
              <a:t>Evals</a:t>
            </a:r>
            <a:r>
              <a:rPr kumimoji="0" lang="en-US" sz="2300" b="1" i="0" u="none" strike="noStrike" kern="0" cap="none" spc="0" normalizeH="0" noProof="0" dirty="0" smtClean="0">
                <a:ln>
                  <a:noFill/>
                </a:ln>
                <a:solidFill>
                  <a:srgbClr val="000000"/>
                </a:solidFill>
                <a:effectLst/>
                <a:uLnTx/>
                <a:uFillTx/>
                <a:cs typeface="Times New Roman"/>
              </a:rPr>
              <a:t> and </a:t>
            </a:r>
            <a:r>
              <a:rPr lang="en-US" sz="2300" kern="0" dirty="0">
                <a:solidFill>
                  <a:srgbClr val="000000"/>
                </a:solidFill>
              </a:rPr>
              <a:t>Awards </a:t>
            </a:r>
            <a:r>
              <a:rPr lang="en-US" sz="2300" kern="0" dirty="0" smtClean="0">
                <a:solidFill>
                  <a:srgbClr val="000000"/>
                </a:solidFill>
              </a:rPr>
              <a:t>received </a:t>
            </a:r>
            <a:r>
              <a:rPr lang="en-US" sz="2300" kern="0" dirty="0">
                <a:solidFill>
                  <a:srgbClr val="000000"/>
                </a:solidFill>
              </a:rPr>
              <a:t>by NPC</a:t>
            </a:r>
            <a:endParaRPr kumimoji="0" lang="en-US" sz="2300" b="1" i="0" u="none" strike="noStrike" kern="0" cap="none" spc="0" normalizeH="0" noProof="0" dirty="0" smtClean="0">
              <a:ln>
                <a:noFill/>
              </a:ln>
              <a:solidFill>
                <a:srgbClr val="000000"/>
              </a:solidFill>
              <a:effectLst/>
              <a:uLnTx/>
              <a:uFillTx/>
              <a:cs typeface="Times New Roman"/>
            </a:endParaRP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lang="en-US" sz="2300" kern="0" dirty="0">
                <a:solidFill>
                  <a:srgbClr val="000000"/>
                </a:solidFill>
                <a:cs typeface="Times New Roman"/>
              </a:rPr>
              <a:t> </a:t>
            </a:r>
            <a:r>
              <a:rPr lang="en-US" sz="2300" kern="0" dirty="0" smtClean="0">
                <a:solidFill>
                  <a:srgbClr val="000000"/>
                </a:solidFill>
                <a:cs typeface="Times New Roman"/>
              </a:rPr>
              <a:t> </a:t>
            </a:r>
            <a:r>
              <a:rPr kumimoji="0" lang="en-US" sz="2300" b="1" i="0" u="none" strike="noStrike" kern="0" cap="none" spc="0" normalizeH="0" baseline="0" noProof="0" dirty="0" smtClean="0">
                <a:ln>
                  <a:noFill/>
                </a:ln>
                <a:solidFill>
                  <a:srgbClr val="000000"/>
                </a:solidFill>
                <a:effectLst/>
                <a:uLnTx/>
                <a:uFillTx/>
                <a:cs typeface="Times New Roman"/>
              </a:rPr>
              <a:t>JAN:   Board convenes</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000000"/>
                </a:solidFill>
                <a:effectLst/>
                <a:uLnTx/>
                <a:uFillTx/>
                <a:cs typeface="Times New Roman"/>
              </a:rPr>
              <a:t>  MAR:  Results announced via NAVADMIN</a:t>
            </a:r>
          </a:p>
          <a:p>
            <a:pPr marL="0" marR="0" lvl="0" indent="0" algn="l" defTabSz="914400" rtl="0" eaLnBrk="1" fontAlgn="base" latinLnBrk="0" hangingPunct="1">
              <a:lnSpc>
                <a:spcPct val="90000"/>
              </a:lnSpc>
              <a:spcBef>
                <a:spcPct val="20000"/>
              </a:spcBef>
              <a:spcAft>
                <a:spcPct val="0"/>
              </a:spcAft>
              <a:buClr>
                <a:schemeClr val="bg2">
                  <a:lumMod val="50000"/>
                </a:schemeClr>
              </a:buClr>
              <a:buSzTx/>
              <a:buNone/>
              <a:tabLst/>
              <a:defRPr/>
            </a:pPr>
            <a:endParaRPr kumimoji="0" lang="en-US" sz="2800" b="1" i="0" u="none" strike="noStrike" kern="0" cap="none" spc="0" normalizeH="0" baseline="0" noProof="0" dirty="0" smtClean="0">
              <a:ln>
                <a:noFill/>
              </a:ln>
              <a:solidFill>
                <a:srgbClr val="000000"/>
              </a:solidFill>
              <a:effectLst/>
              <a:uLnTx/>
              <a:uFillTx/>
              <a:cs typeface="Times New Roman"/>
            </a:endParaRPr>
          </a:p>
        </p:txBody>
      </p:sp>
      <p:sp>
        <p:nvSpPr>
          <p:cNvPr id="2" name="Slide Number Placeholder 1"/>
          <p:cNvSpPr>
            <a:spLocks noGrp="1"/>
          </p:cNvSpPr>
          <p:nvPr>
            <p:ph type="sldNum" sz="quarter" idx="10"/>
          </p:nvPr>
        </p:nvSpPr>
        <p:spPr/>
        <p:txBody>
          <a:bodyPr/>
          <a:lstStyle/>
          <a:p>
            <a:pPr>
              <a:defRPr/>
            </a:pPr>
            <a:fld id="{7FC63BB6-36FC-44DC-B3C1-E02F6646114A}" type="slidenum">
              <a:rPr lang="en-US" smtClean="0"/>
              <a:pPr>
                <a:defRPr/>
              </a:pPr>
              <a:t>19</a:t>
            </a:fld>
            <a:endParaRPr lang="en-US" dirty="0"/>
          </a:p>
        </p:txBody>
      </p:sp>
      <p:sp>
        <p:nvSpPr>
          <p:cNvPr id="3" name="TextBox 2"/>
          <p:cNvSpPr txBox="1"/>
          <p:nvPr/>
        </p:nvSpPr>
        <p:spPr>
          <a:xfrm>
            <a:off x="431181" y="5773003"/>
            <a:ext cx="8151541" cy="830997"/>
          </a:xfrm>
          <a:prstGeom prst="rect">
            <a:avLst/>
          </a:prstGeom>
          <a:noFill/>
        </p:spPr>
        <p:txBody>
          <a:bodyPr wrap="square" rtlCol="0">
            <a:spAutoFit/>
          </a:bodyPr>
          <a:lstStyle/>
          <a:p>
            <a:pPr algn="l"/>
            <a:r>
              <a:rPr lang="en-US" sz="1600" dirty="0" smtClean="0"/>
              <a:t>Command Coordinator/Admin shall provide a copy of the entire </a:t>
            </a:r>
            <a:r>
              <a:rPr lang="en-US" sz="1600" dirty="0" smtClean="0">
                <a:solidFill>
                  <a:srgbClr val="FF0000"/>
                </a:solidFill>
              </a:rPr>
              <a:t>completed/signed</a:t>
            </a:r>
            <a:r>
              <a:rPr lang="en-US" sz="1600" dirty="0" smtClean="0"/>
              <a:t> application with </a:t>
            </a:r>
            <a:r>
              <a:rPr lang="en-US" sz="1600" dirty="0" smtClean="0">
                <a:solidFill>
                  <a:srgbClr val="FF0000"/>
                </a:solidFill>
              </a:rPr>
              <a:t>ALL</a:t>
            </a:r>
            <a:r>
              <a:rPr lang="en-US" sz="1600" dirty="0" smtClean="0"/>
              <a:t> enclosures to the applicant. This can be accomplished via paper copy or by carbon copy (cc) during electronic submission.</a:t>
            </a:r>
            <a:endParaRPr lang="en-US" sz="1600" dirty="0"/>
          </a:p>
        </p:txBody>
      </p:sp>
    </p:spTree>
    <p:extLst>
      <p:ext uri="{BB962C8B-B14F-4D97-AF65-F5344CB8AC3E}">
        <p14:creationId xmlns:p14="http://schemas.microsoft.com/office/powerpoint/2010/main" val="297736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309688" y="270932"/>
            <a:ext cx="7645400" cy="948267"/>
          </a:xfrm>
        </p:spPr>
        <p:txBody>
          <a:bodyPr/>
          <a:lstStyle/>
          <a:p>
            <a:r>
              <a:rPr lang="en-US" dirty="0" smtClean="0"/>
              <a:t>Topics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2</a:t>
            </a:fld>
            <a:endParaRPr lang="en-US" smtClean="0"/>
          </a:p>
        </p:txBody>
      </p:sp>
      <p:sp>
        <p:nvSpPr>
          <p:cNvPr id="6" name="Content Placeholder 5"/>
          <p:cNvSpPr>
            <a:spLocks noGrp="1"/>
          </p:cNvSpPr>
          <p:nvPr>
            <p:ph idx="1"/>
          </p:nvPr>
        </p:nvSpPr>
        <p:spPr>
          <a:xfrm>
            <a:off x="1193841" y="1917314"/>
            <a:ext cx="6402016" cy="3976492"/>
          </a:xfrm>
        </p:spPr>
        <p:txBody>
          <a:bodyPr/>
          <a:lstStyle/>
          <a:p>
            <a:pPr algn="just">
              <a:buFont typeface="Arial" panose="020B0604020202020204" pitchFamily="34" charset="0"/>
              <a:buChar char="•"/>
            </a:pPr>
            <a:r>
              <a:rPr lang="en-US" dirty="0" smtClean="0"/>
              <a:t>LDO and CWO Mission</a:t>
            </a:r>
          </a:p>
          <a:p>
            <a:pPr algn="just">
              <a:buFont typeface="Arial" panose="020B0604020202020204" pitchFamily="34" charset="0"/>
              <a:buChar char="•"/>
            </a:pPr>
            <a:r>
              <a:rPr lang="en-US" dirty="0" smtClean="0"/>
              <a:t>LDO and CWO Definition</a:t>
            </a:r>
          </a:p>
          <a:p>
            <a:pPr lvl="1" algn="just">
              <a:buFont typeface="Arial" panose="020B0604020202020204" pitchFamily="34" charset="0"/>
              <a:buChar char="•"/>
            </a:pPr>
            <a:r>
              <a:rPr lang="en-US" sz="2200" b="1" dirty="0" smtClean="0"/>
              <a:t>Designators</a:t>
            </a:r>
          </a:p>
          <a:p>
            <a:pPr algn="just">
              <a:buFont typeface="Arial" panose="020B0604020202020204" pitchFamily="34" charset="0"/>
              <a:buChar char="•"/>
            </a:pPr>
            <a:r>
              <a:rPr lang="en-US" dirty="0"/>
              <a:t>Discrete </a:t>
            </a:r>
            <a:r>
              <a:rPr lang="en-US" dirty="0" smtClean="0"/>
              <a:t>Requirements</a:t>
            </a:r>
            <a:endParaRPr lang="en-US" b="1" dirty="0" smtClean="0"/>
          </a:p>
          <a:p>
            <a:pPr algn="just">
              <a:buFont typeface="Arial" panose="020B0604020202020204" pitchFamily="34" charset="0"/>
              <a:buChar char="•"/>
            </a:pPr>
            <a:r>
              <a:rPr lang="en-US" dirty="0" smtClean="0"/>
              <a:t>Guidance and Eligibility Checklist</a:t>
            </a:r>
            <a:endParaRPr lang="en-US" b="1" dirty="0"/>
          </a:p>
          <a:p>
            <a:pPr algn="just">
              <a:buFont typeface="Arial" panose="020B0604020202020204" pitchFamily="34" charset="0"/>
              <a:buChar char="•"/>
            </a:pPr>
            <a:r>
              <a:rPr lang="en-US" dirty="0" smtClean="0"/>
              <a:t>Application Preparation</a:t>
            </a:r>
          </a:p>
          <a:p>
            <a:pPr algn="just">
              <a:buFont typeface="Arial" panose="020B0604020202020204" pitchFamily="34" charset="0"/>
              <a:buChar char="•"/>
            </a:pPr>
            <a:r>
              <a:rPr lang="en-US" b="1" dirty="0" smtClean="0"/>
              <a:t>FY-20 </a:t>
            </a:r>
            <a:r>
              <a:rPr lang="en-US" b="1" dirty="0"/>
              <a:t>Board statistics </a:t>
            </a:r>
          </a:p>
          <a:p>
            <a:pPr algn="just">
              <a:buFont typeface="Arial" panose="020B0604020202020204" pitchFamily="34" charset="0"/>
              <a:buChar char="•"/>
            </a:pPr>
            <a:r>
              <a:rPr lang="en-US" dirty="0" smtClean="0"/>
              <a:t>Promotion Opportunity </a:t>
            </a:r>
          </a:p>
          <a:p>
            <a:pPr algn="just">
              <a:buFont typeface="Arial" panose="020B0604020202020204" pitchFamily="34" charset="0"/>
              <a:buChar char="•"/>
            </a:pPr>
            <a:r>
              <a:rPr lang="en-US" dirty="0" smtClean="0"/>
              <a:t>Return </a:t>
            </a:r>
            <a:r>
              <a:rPr lang="en-US" dirty="0"/>
              <a:t>on Investment (ROI</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FY-20 Active Duty Selections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solidFill>
                  <a:srgbClr val="000000"/>
                </a:solidFill>
              </a:rPr>
              <a:pPr/>
              <a:t>20</a:t>
            </a:fld>
            <a:endParaRPr lang="en-US" dirty="0" smtClean="0">
              <a:solidFill>
                <a:srgbClr val="000000"/>
              </a:solidFill>
            </a:endParaRPr>
          </a:p>
        </p:txBody>
      </p:sp>
      <p:sp>
        <p:nvSpPr>
          <p:cNvPr id="3" name="Content Placeholder 2"/>
          <p:cNvSpPr>
            <a:spLocks noGrp="1"/>
          </p:cNvSpPr>
          <p:nvPr>
            <p:ph idx="1"/>
          </p:nvPr>
        </p:nvSpPr>
        <p:spPr>
          <a:xfrm>
            <a:off x="454352" y="1545408"/>
            <a:ext cx="8295442" cy="5058592"/>
          </a:xfrm>
        </p:spPr>
        <p:txBody>
          <a:bodyPr/>
          <a:lstStyle/>
          <a:p>
            <a:pPr marL="231775" lvl="0" indent="-231775" eaLnBrk="1" hangingPunct="1">
              <a:lnSpc>
                <a:spcPct val="80000"/>
              </a:lnSpc>
              <a:buNone/>
            </a:pPr>
            <a:r>
              <a:rPr lang="en-US" sz="2000" u="sng" dirty="0">
                <a:solidFill>
                  <a:srgbClr val="000000"/>
                </a:solidFill>
              </a:rPr>
              <a:t>Active </a:t>
            </a:r>
            <a:r>
              <a:rPr lang="en-US" sz="2000" u="sng" dirty="0" smtClean="0">
                <a:solidFill>
                  <a:srgbClr val="000000"/>
                </a:solidFill>
              </a:rPr>
              <a:t>Duty</a:t>
            </a:r>
            <a:r>
              <a:rPr lang="en-US" sz="2000" dirty="0" smtClean="0">
                <a:solidFill>
                  <a:srgbClr val="000000"/>
                </a:solidFill>
              </a:rPr>
              <a:t>	                </a:t>
            </a:r>
            <a:r>
              <a:rPr lang="en-US" sz="2000" u="sng" dirty="0" smtClean="0">
                <a:solidFill>
                  <a:srgbClr val="000000"/>
                </a:solidFill>
              </a:rPr>
              <a:t>Quotas</a:t>
            </a:r>
            <a:r>
              <a:rPr lang="en-US" sz="2000" dirty="0" smtClean="0">
                <a:solidFill>
                  <a:srgbClr val="000000"/>
                </a:solidFill>
              </a:rPr>
              <a:t>	</a:t>
            </a:r>
            <a:r>
              <a:rPr lang="en-US" sz="2000" u="sng" dirty="0" smtClean="0">
                <a:solidFill>
                  <a:srgbClr val="000000"/>
                </a:solidFill>
              </a:rPr>
              <a:t>Selected</a:t>
            </a:r>
            <a:r>
              <a:rPr lang="en-US" sz="2000" dirty="0" smtClean="0">
                <a:solidFill>
                  <a:srgbClr val="000000"/>
                </a:solidFill>
              </a:rPr>
              <a:t>	</a:t>
            </a:r>
            <a:r>
              <a:rPr lang="en-US" sz="2000" u="sng" dirty="0" smtClean="0">
                <a:solidFill>
                  <a:srgbClr val="000000"/>
                </a:solidFill>
              </a:rPr>
              <a:t>Announced</a:t>
            </a:r>
            <a:endParaRPr lang="en-US" sz="2000" u="sng" dirty="0">
              <a:solidFill>
                <a:srgbClr val="000000"/>
              </a:solidFill>
            </a:endParaRPr>
          </a:p>
          <a:p>
            <a:pPr marL="0" lvl="0" indent="0" eaLnBrk="1" hangingPunct="1">
              <a:lnSpc>
                <a:spcPct val="80000"/>
              </a:lnSpc>
              <a:buNone/>
            </a:pPr>
            <a:endParaRPr lang="en-US" sz="2000" dirty="0">
              <a:solidFill>
                <a:srgbClr val="000000"/>
              </a:solidFill>
            </a:endParaRPr>
          </a:p>
          <a:p>
            <a:pPr marL="0" lvl="0" indent="0" eaLnBrk="1" hangingPunct="1">
              <a:lnSpc>
                <a:spcPct val="80000"/>
              </a:lnSpc>
              <a:buNone/>
            </a:pPr>
            <a:r>
              <a:rPr lang="en-US" sz="2000" dirty="0">
                <a:solidFill>
                  <a:srgbClr val="000000"/>
                </a:solidFill>
              </a:rPr>
              <a:t>Enlisted to ENS (LDO)	 </a:t>
            </a:r>
            <a:r>
              <a:rPr lang="en-US" sz="2000" dirty="0" smtClean="0">
                <a:solidFill>
                  <a:srgbClr val="000000"/>
                </a:solidFill>
              </a:rPr>
              <a:t>     </a:t>
            </a:r>
            <a:r>
              <a:rPr lang="en-US" sz="2000" dirty="0" smtClean="0"/>
              <a:t>277</a:t>
            </a:r>
            <a:r>
              <a:rPr lang="en-US" sz="2000" dirty="0">
                <a:solidFill>
                  <a:srgbClr val="FF9900"/>
                </a:solidFill>
              </a:rPr>
              <a:t>	</a:t>
            </a:r>
            <a:r>
              <a:rPr lang="en-US" sz="2000" dirty="0" smtClean="0">
                <a:solidFill>
                  <a:srgbClr val="FF9900"/>
                </a:solidFill>
              </a:rPr>
              <a:t>	     </a:t>
            </a:r>
            <a:r>
              <a:rPr lang="en-US" sz="2000" dirty="0" smtClean="0"/>
              <a:t>277</a:t>
            </a:r>
            <a:r>
              <a:rPr lang="en-US" sz="2000" dirty="0" smtClean="0">
                <a:solidFill>
                  <a:srgbClr val="FF9900"/>
                </a:solidFill>
              </a:rPr>
              <a:t>		       </a:t>
            </a:r>
            <a:r>
              <a:rPr lang="en-US" sz="2000" dirty="0" smtClean="0"/>
              <a:t>276</a:t>
            </a:r>
            <a:endParaRPr lang="en-US" sz="2000" dirty="0"/>
          </a:p>
          <a:p>
            <a:pPr marL="0" lvl="0" indent="0" eaLnBrk="1" hangingPunct="1">
              <a:lnSpc>
                <a:spcPct val="80000"/>
              </a:lnSpc>
              <a:buNone/>
            </a:pPr>
            <a:endParaRPr lang="en-US" sz="2000" dirty="0" smtClean="0">
              <a:solidFill>
                <a:srgbClr val="000000"/>
              </a:solidFill>
            </a:endParaRPr>
          </a:p>
          <a:p>
            <a:pPr marL="0" lvl="0" indent="0" eaLnBrk="1" hangingPunct="1">
              <a:lnSpc>
                <a:spcPct val="80000"/>
              </a:lnSpc>
              <a:buNone/>
            </a:pPr>
            <a:r>
              <a:rPr lang="en-US" sz="2000" dirty="0" smtClean="0">
                <a:solidFill>
                  <a:srgbClr val="000000"/>
                </a:solidFill>
              </a:rPr>
              <a:t>Enlisted </a:t>
            </a:r>
            <a:r>
              <a:rPr lang="en-US" sz="2000" dirty="0">
                <a:solidFill>
                  <a:srgbClr val="000000"/>
                </a:solidFill>
              </a:rPr>
              <a:t>to CWO	      </a:t>
            </a:r>
            <a:r>
              <a:rPr lang="en-US" sz="2000" dirty="0" smtClean="0">
                <a:solidFill>
                  <a:srgbClr val="000000"/>
                </a:solidFill>
              </a:rPr>
              <a:t>224</a:t>
            </a:r>
            <a:r>
              <a:rPr lang="en-US" sz="2000" dirty="0">
                <a:solidFill>
                  <a:srgbClr val="000000"/>
                </a:solidFill>
              </a:rPr>
              <a:t>		 </a:t>
            </a:r>
            <a:r>
              <a:rPr lang="en-US" sz="2000" dirty="0" smtClean="0">
                <a:solidFill>
                  <a:srgbClr val="000000"/>
                </a:solidFill>
              </a:rPr>
              <a:t>    219 *	       </a:t>
            </a:r>
            <a:r>
              <a:rPr lang="en-US" sz="2000" dirty="0" smtClean="0"/>
              <a:t>212</a:t>
            </a:r>
            <a:endParaRPr lang="en-US" sz="2000" dirty="0"/>
          </a:p>
          <a:p>
            <a:pPr marL="0" lvl="0" indent="0" eaLnBrk="1" hangingPunct="1">
              <a:lnSpc>
                <a:spcPct val="80000"/>
              </a:lnSpc>
              <a:buNone/>
            </a:pPr>
            <a:endParaRPr lang="en-US" sz="2000" dirty="0">
              <a:solidFill>
                <a:srgbClr val="000000"/>
              </a:solidFill>
            </a:endParaRPr>
          </a:p>
          <a:p>
            <a:pPr marL="0" lvl="0" indent="0" eaLnBrk="1" hangingPunct="1">
              <a:lnSpc>
                <a:spcPct val="80000"/>
              </a:lnSpc>
              <a:buNone/>
            </a:pPr>
            <a:r>
              <a:rPr lang="en-US" sz="2000" dirty="0" smtClean="0">
                <a:solidFill>
                  <a:srgbClr val="000000"/>
                </a:solidFill>
              </a:rPr>
              <a:t>CWO </a:t>
            </a:r>
            <a:r>
              <a:rPr lang="en-US" sz="2000" dirty="0">
                <a:solidFill>
                  <a:srgbClr val="000000"/>
                </a:solidFill>
              </a:rPr>
              <a:t>to </a:t>
            </a:r>
            <a:r>
              <a:rPr lang="en-US" sz="2000" dirty="0" smtClean="0">
                <a:solidFill>
                  <a:srgbClr val="000000"/>
                </a:solidFill>
              </a:rPr>
              <a:t>LTJG *	*	        3		       3		         3</a:t>
            </a:r>
            <a:endParaRPr lang="en-US" sz="2000" dirty="0">
              <a:solidFill>
                <a:srgbClr val="000000"/>
              </a:solidFill>
            </a:endParaRPr>
          </a:p>
          <a:p>
            <a:pPr marL="0" lvl="0" indent="0" eaLnBrk="1" hangingPunct="1">
              <a:lnSpc>
                <a:spcPct val="80000"/>
              </a:lnSpc>
              <a:buNone/>
            </a:pPr>
            <a:endParaRPr lang="en-US" sz="2000" dirty="0">
              <a:solidFill>
                <a:srgbClr val="000000"/>
              </a:solidFill>
            </a:endParaRPr>
          </a:p>
          <a:p>
            <a:pPr marL="0" lvl="0" indent="0" eaLnBrk="1" hangingPunct="1">
              <a:lnSpc>
                <a:spcPct val="80000"/>
              </a:lnSpc>
              <a:buNone/>
            </a:pPr>
            <a:r>
              <a:rPr lang="en-US" sz="2000" dirty="0">
                <a:solidFill>
                  <a:srgbClr val="000000"/>
                </a:solidFill>
              </a:rPr>
              <a:t>Selection Opportunity </a:t>
            </a:r>
            <a:r>
              <a:rPr lang="en-US" sz="2000" dirty="0" smtClean="0">
                <a:solidFill>
                  <a:srgbClr val="000000"/>
                </a:solidFill>
              </a:rPr>
              <a:t>FY-20 </a:t>
            </a:r>
            <a:r>
              <a:rPr lang="en-US" sz="2000" dirty="0">
                <a:solidFill>
                  <a:srgbClr val="000000"/>
                </a:solidFill>
              </a:rPr>
              <a:t>LDO:   </a:t>
            </a:r>
            <a:r>
              <a:rPr lang="en-US" sz="2000" dirty="0" smtClean="0"/>
              <a:t>16%</a:t>
            </a:r>
            <a:endParaRPr lang="en-US" sz="2000" dirty="0"/>
          </a:p>
          <a:p>
            <a:pPr marL="0" lvl="0" indent="0" eaLnBrk="1" hangingPunct="1">
              <a:lnSpc>
                <a:spcPct val="80000"/>
              </a:lnSpc>
              <a:buNone/>
            </a:pPr>
            <a:r>
              <a:rPr lang="en-US" sz="2000" dirty="0">
                <a:solidFill>
                  <a:srgbClr val="000000"/>
                </a:solidFill>
              </a:rPr>
              <a:t>Selection Opportunity </a:t>
            </a:r>
            <a:r>
              <a:rPr lang="en-US" sz="2000" dirty="0" smtClean="0">
                <a:solidFill>
                  <a:srgbClr val="000000"/>
                </a:solidFill>
              </a:rPr>
              <a:t>FY-20 </a:t>
            </a:r>
            <a:r>
              <a:rPr lang="en-US" sz="2000" dirty="0">
                <a:solidFill>
                  <a:srgbClr val="000000"/>
                </a:solidFill>
              </a:rPr>
              <a:t>CWO:  </a:t>
            </a:r>
            <a:r>
              <a:rPr lang="en-US" sz="2000" dirty="0" smtClean="0"/>
              <a:t>24%</a:t>
            </a:r>
            <a:endParaRPr lang="en-US" sz="2000" dirty="0"/>
          </a:p>
          <a:p>
            <a:pPr marL="0" lvl="0" indent="0" eaLnBrk="1" hangingPunct="1">
              <a:lnSpc>
                <a:spcPct val="80000"/>
              </a:lnSpc>
              <a:buNone/>
            </a:pPr>
            <a:r>
              <a:rPr lang="en-US" sz="2000" dirty="0" smtClean="0">
                <a:solidFill>
                  <a:srgbClr val="000000"/>
                </a:solidFill>
              </a:rPr>
              <a:t>Total </a:t>
            </a:r>
            <a:r>
              <a:rPr lang="en-US" sz="2000" dirty="0">
                <a:solidFill>
                  <a:srgbClr val="000000"/>
                </a:solidFill>
              </a:rPr>
              <a:t>applications for </a:t>
            </a:r>
            <a:r>
              <a:rPr lang="en-US" sz="2000" dirty="0" smtClean="0">
                <a:solidFill>
                  <a:srgbClr val="000000"/>
                </a:solidFill>
              </a:rPr>
              <a:t>FY-20 </a:t>
            </a:r>
            <a:r>
              <a:rPr lang="en-US" sz="2000" dirty="0">
                <a:solidFill>
                  <a:srgbClr val="000000"/>
                </a:solidFill>
              </a:rPr>
              <a:t>LDO and CWO:  </a:t>
            </a:r>
            <a:r>
              <a:rPr lang="en-US" sz="3200" u="sng" dirty="0" smtClean="0">
                <a:solidFill>
                  <a:srgbClr val="000000"/>
                </a:solidFill>
              </a:rPr>
              <a:t>2,607</a:t>
            </a:r>
          </a:p>
          <a:p>
            <a:pPr marL="0" lvl="0" indent="0" eaLnBrk="1" hangingPunct="1">
              <a:lnSpc>
                <a:spcPct val="80000"/>
              </a:lnSpc>
              <a:buNone/>
            </a:pPr>
            <a:r>
              <a:rPr lang="en-US" sz="2000" dirty="0" smtClean="0">
                <a:solidFill>
                  <a:srgbClr val="000000"/>
                </a:solidFill>
              </a:rPr>
              <a:t>Eligible applications:  </a:t>
            </a:r>
            <a:r>
              <a:rPr lang="en-US" sz="3200" u="sng" dirty="0" smtClean="0">
                <a:solidFill>
                  <a:srgbClr val="000000"/>
                </a:solidFill>
              </a:rPr>
              <a:t>2,316</a:t>
            </a:r>
            <a:endParaRPr lang="en-US" sz="3200" u="sng" dirty="0">
              <a:solidFill>
                <a:srgbClr val="000000"/>
              </a:solidFill>
            </a:endParaRPr>
          </a:p>
          <a:p>
            <a:pPr marL="0" lvl="0" indent="0" eaLnBrk="1" hangingPunct="1">
              <a:lnSpc>
                <a:spcPct val="80000"/>
              </a:lnSpc>
              <a:buNone/>
            </a:pPr>
            <a:endParaRPr lang="en-US" sz="2000" dirty="0" smtClean="0"/>
          </a:p>
          <a:p>
            <a:pPr marL="0" lvl="0" indent="0" eaLnBrk="1" hangingPunct="1">
              <a:lnSpc>
                <a:spcPct val="80000"/>
              </a:lnSpc>
              <a:buNone/>
            </a:pPr>
            <a:r>
              <a:rPr lang="en-US" sz="2000" dirty="0" smtClean="0"/>
              <a:t>*  Returned Quotas 7121(3), 7321(1) and 7841(1)</a:t>
            </a:r>
          </a:p>
          <a:p>
            <a:pPr marL="0" lvl="0" indent="0" eaLnBrk="1" hangingPunct="1">
              <a:lnSpc>
                <a:spcPct val="80000"/>
              </a:lnSpc>
              <a:buNone/>
            </a:pPr>
            <a:r>
              <a:rPr lang="en-US" sz="2000" dirty="0" smtClean="0"/>
              <a:t>** Applicable </a:t>
            </a:r>
            <a:r>
              <a:rPr lang="en-US" sz="2000" dirty="0"/>
              <a:t>to </a:t>
            </a:r>
            <a:r>
              <a:rPr lang="en-US" sz="2000" dirty="0" smtClean="0"/>
              <a:t>IW/IP CWOs only</a:t>
            </a:r>
          </a:p>
          <a:p>
            <a:pPr marL="0" lvl="0" indent="0" eaLnBrk="1" hangingPunct="1">
              <a:lnSpc>
                <a:spcPct val="80000"/>
              </a:lnSpc>
              <a:buNone/>
            </a:pPr>
            <a:endParaRPr lang="en-US" sz="2000" dirty="0"/>
          </a:p>
        </p:txBody>
      </p:sp>
      <p:sp>
        <p:nvSpPr>
          <p:cNvPr id="2" name="TextBox 1"/>
          <p:cNvSpPr txBox="1"/>
          <p:nvPr/>
        </p:nvSpPr>
        <p:spPr>
          <a:xfrm>
            <a:off x="344032" y="2381063"/>
            <a:ext cx="2924270" cy="276999"/>
          </a:xfrm>
          <a:prstGeom prst="rect">
            <a:avLst/>
          </a:prstGeom>
          <a:noFill/>
        </p:spPr>
        <p:txBody>
          <a:bodyPr wrap="square" rtlCol="0">
            <a:spAutoFit/>
          </a:bodyPr>
          <a:lstStyle/>
          <a:p>
            <a:r>
              <a:rPr lang="en-US" sz="1200" dirty="0" smtClean="0"/>
              <a:t>(Includes NUC Selections)</a:t>
            </a:r>
            <a:endParaRPr lang="en-US" sz="1200" dirty="0"/>
          </a:p>
        </p:txBody>
      </p:sp>
      <p:sp>
        <p:nvSpPr>
          <p:cNvPr id="7" name="TextBox 6"/>
          <p:cNvSpPr txBox="1"/>
          <p:nvPr/>
        </p:nvSpPr>
        <p:spPr>
          <a:xfrm>
            <a:off x="5504987" y="4157952"/>
            <a:ext cx="2880510" cy="276999"/>
          </a:xfrm>
          <a:prstGeom prst="rect">
            <a:avLst/>
          </a:prstGeom>
          <a:noFill/>
        </p:spPr>
        <p:txBody>
          <a:bodyPr wrap="square" rtlCol="0">
            <a:spAutoFit/>
          </a:bodyPr>
          <a:lstStyle/>
          <a:p>
            <a:pPr algn="l"/>
            <a:r>
              <a:rPr lang="en-US" sz="1200" dirty="0" smtClean="0"/>
              <a:t>(LDO Apps - 1706 / CWO Apps - 901)</a:t>
            </a:r>
            <a:endParaRPr lang="en-US" sz="1200" dirty="0"/>
          </a:p>
        </p:txBody>
      </p:sp>
    </p:spTree>
    <p:extLst>
      <p:ext uri="{BB962C8B-B14F-4D97-AF65-F5344CB8AC3E}">
        <p14:creationId xmlns:p14="http://schemas.microsoft.com/office/powerpoint/2010/main" val="1915868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US" dirty="0" smtClean="0"/>
              <a:t>FY-20 Selectee Profile (LDO/CWO)</a:t>
            </a:r>
            <a:br>
              <a:rPr lang="en-US" dirty="0" smtClean="0"/>
            </a:br>
            <a:r>
              <a:rPr lang="en-US" dirty="0" smtClean="0"/>
              <a:t>“YOUR COMPETITION”</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solidFill>
                  <a:srgbClr val="000000"/>
                </a:solidFill>
              </a:rPr>
              <a:pPr/>
              <a:t>21</a:t>
            </a:fld>
            <a:endParaRPr lang="en-US" dirty="0" smtClean="0">
              <a:solidFill>
                <a:srgbClr val="000000"/>
              </a:solidFill>
            </a:endParaRPr>
          </a:p>
        </p:txBody>
      </p:sp>
      <p:sp>
        <p:nvSpPr>
          <p:cNvPr id="7" name="Content Placeholder 2"/>
          <p:cNvSpPr>
            <a:spLocks noGrp="1"/>
          </p:cNvSpPr>
          <p:nvPr>
            <p:ph idx="1"/>
          </p:nvPr>
        </p:nvSpPr>
        <p:spPr>
          <a:xfrm>
            <a:off x="162962" y="1509712"/>
            <a:ext cx="8913305" cy="4963515"/>
          </a:xfrm>
        </p:spPr>
        <p:txBody>
          <a:bodyPr/>
          <a:lstStyle/>
          <a:p>
            <a:pPr>
              <a:buFont typeface="Arial" panose="020B0604020202020204" pitchFamily="34" charset="0"/>
              <a:buChar char="•"/>
            </a:pPr>
            <a:r>
              <a:rPr lang="en-US" sz="2000" b="1" dirty="0" smtClean="0"/>
              <a:t>Average Age:  32 / 36 </a:t>
            </a:r>
          </a:p>
          <a:p>
            <a:pPr marL="0" indent="0">
              <a:buNone/>
            </a:pPr>
            <a:endParaRPr lang="en-US" sz="2000" b="1" dirty="0" smtClean="0"/>
          </a:p>
          <a:p>
            <a:pPr>
              <a:buFont typeface="Arial" panose="020B0604020202020204" pitchFamily="34" charset="0"/>
              <a:buChar char="•"/>
            </a:pPr>
            <a:r>
              <a:rPr lang="en-US" sz="2000" b="1" dirty="0" smtClean="0"/>
              <a:t>Total Years of Active Service:  11 / 16 Years</a:t>
            </a:r>
          </a:p>
          <a:p>
            <a:pPr marL="0" indent="0">
              <a:buNone/>
            </a:pPr>
            <a:endParaRPr lang="en-US" sz="2000" b="1" dirty="0" smtClean="0"/>
          </a:p>
          <a:p>
            <a:pPr>
              <a:buFont typeface="Arial" panose="020B0604020202020204" pitchFamily="34" charset="0"/>
              <a:buChar char="•"/>
            </a:pPr>
            <a:r>
              <a:rPr lang="en-US" sz="2000" b="1" dirty="0" smtClean="0"/>
              <a:t>Average Years of Total Education Completed:  14 Years </a:t>
            </a:r>
          </a:p>
          <a:p>
            <a:pPr marL="0" indent="0">
              <a:buNone/>
            </a:pPr>
            <a:endParaRPr lang="en-US" sz="2000" b="1" dirty="0" smtClean="0"/>
          </a:p>
          <a:p>
            <a:pPr>
              <a:buFont typeface="Arial" panose="020B0604020202020204" pitchFamily="34" charset="0"/>
              <a:buChar char="•"/>
            </a:pPr>
            <a:r>
              <a:rPr lang="en-US" sz="2000" b="1" dirty="0" smtClean="0"/>
              <a:t>Warfare Qualified:  98% / 100%</a:t>
            </a:r>
          </a:p>
          <a:p>
            <a:pPr marL="0" indent="0">
              <a:buNone/>
            </a:pPr>
            <a:endParaRPr lang="en-US" sz="2000" b="1" dirty="0" smtClean="0"/>
          </a:p>
          <a:p>
            <a:pPr>
              <a:buFont typeface="Arial" panose="020B0604020202020204" pitchFamily="34" charset="0"/>
              <a:buChar char="•"/>
            </a:pPr>
            <a:r>
              <a:rPr lang="en-US" sz="2000" b="1" dirty="0" smtClean="0"/>
              <a:t>Average Number of Duty Stations:  4 / 5</a:t>
            </a:r>
          </a:p>
          <a:p>
            <a:pPr>
              <a:buFont typeface="Arial" panose="020B0604020202020204" pitchFamily="34" charset="0"/>
              <a:buChar char="•"/>
            </a:pPr>
            <a:endParaRPr lang="en-US" sz="2000" b="1" dirty="0" smtClean="0"/>
          </a:p>
          <a:p>
            <a:pPr>
              <a:buFont typeface="Arial" panose="020B0604020202020204" pitchFamily="34" charset="0"/>
              <a:buChar char="•"/>
            </a:pPr>
            <a:r>
              <a:rPr lang="en-US" sz="2000" dirty="0"/>
              <a:t>Average Number of Sea/Overseas Tours:  </a:t>
            </a:r>
            <a:r>
              <a:rPr lang="en-US" sz="2000" dirty="0" smtClean="0"/>
              <a:t>2 / 3</a:t>
            </a:r>
            <a:endParaRPr lang="en-US" sz="2000" dirty="0"/>
          </a:p>
          <a:p>
            <a:pPr marL="0" indent="0">
              <a:buNone/>
            </a:pPr>
            <a:endParaRPr lang="en-US" sz="2000" b="1" dirty="0" smtClean="0"/>
          </a:p>
          <a:p>
            <a:pPr>
              <a:buFont typeface="Arial" panose="020B0604020202020204" pitchFamily="34" charset="0"/>
              <a:buChar char="•"/>
            </a:pPr>
            <a:r>
              <a:rPr lang="en-US" sz="2000" b="1" dirty="0" smtClean="0"/>
              <a:t>IA/GSA Tours:  </a:t>
            </a:r>
            <a:r>
              <a:rPr lang="en-US" sz="2000" dirty="0"/>
              <a:t>6</a:t>
            </a:r>
            <a:r>
              <a:rPr lang="en-US" sz="2000" dirty="0" smtClean="0"/>
              <a:t>% / </a:t>
            </a:r>
            <a:r>
              <a:rPr lang="en-US" sz="2000" dirty="0"/>
              <a:t>7</a:t>
            </a:r>
            <a:r>
              <a:rPr lang="en-US" sz="2000" dirty="0" smtClean="0"/>
              <a:t>%</a:t>
            </a:r>
            <a:endParaRPr lang="en-US" sz="2000" b="1" dirty="0" smtClean="0"/>
          </a:p>
          <a:p>
            <a:pPr>
              <a:buNone/>
            </a:pPr>
            <a:endParaRPr lang="en-US" sz="2000" dirty="0">
              <a:solidFill>
                <a:srgbClr val="FF0000"/>
              </a:solidFill>
            </a:endParaRPr>
          </a:p>
        </p:txBody>
      </p:sp>
    </p:spTree>
    <p:extLst>
      <p:ext uri="{BB962C8B-B14F-4D97-AF65-F5344CB8AC3E}">
        <p14:creationId xmlns:p14="http://schemas.microsoft.com/office/powerpoint/2010/main" val="1532739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solidFill>
                  <a:schemeClr val="tx1"/>
                </a:solidFill>
              </a:rPr>
              <a:t>FY-20 Stats (LDO)</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22</a:t>
            </a:fld>
            <a:endParaRPr lang="en-US" smtClean="0"/>
          </a:p>
        </p:txBody>
      </p:sp>
      <p:pic>
        <p:nvPicPr>
          <p:cNvPr id="5" name="Picture 4"/>
          <p:cNvPicPr>
            <a:picLocks noChangeAspect="1"/>
          </p:cNvPicPr>
          <p:nvPr/>
        </p:nvPicPr>
        <p:blipFill>
          <a:blip r:embed="rId2"/>
          <a:stretch>
            <a:fillRect/>
          </a:stretch>
        </p:blipFill>
        <p:spPr>
          <a:xfrm>
            <a:off x="93133" y="1303866"/>
            <a:ext cx="8957734" cy="5300133"/>
          </a:xfrm>
          <a:prstGeom prst="rect">
            <a:avLst/>
          </a:prstGeom>
        </p:spPr>
      </p:pic>
    </p:spTree>
    <p:extLst>
      <p:ext uri="{BB962C8B-B14F-4D97-AF65-F5344CB8AC3E}">
        <p14:creationId xmlns:p14="http://schemas.microsoft.com/office/powerpoint/2010/main" val="103250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FY-20 </a:t>
            </a:r>
            <a:r>
              <a:rPr lang="en-US" dirty="0">
                <a:solidFill>
                  <a:schemeClr val="tx1"/>
                </a:solidFill>
              </a:rPr>
              <a:t>Stats </a:t>
            </a:r>
            <a:r>
              <a:rPr lang="en-US" dirty="0" smtClean="0">
                <a:solidFill>
                  <a:schemeClr val="tx1"/>
                </a:solidFill>
              </a:rPr>
              <a:t>(CWO</a:t>
            </a:r>
            <a:r>
              <a:rPr lang="en-US" dirty="0">
                <a:solidFill>
                  <a:schemeClr val="tx1"/>
                </a:solidFill>
              </a:rPr>
              <a:t>)</a:t>
            </a:r>
          </a:p>
        </p:txBody>
      </p:sp>
      <p:sp>
        <p:nvSpPr>
          <p:cNvPr id="4" name="Slide Number Placeholder 3"/>
          <p:cNvSpPr>
            <a:spLocks noGrp="1"/>
          </p:cNvSpPr>
          <p:nvPr>
            <p:ph type="sldNum" sz="quarter" idx="10"/>
          </p:nvPr>
        </p:nvSpPr>
        <p:spPr/>
        <p:txBody>
          <a:bodyPr/>
          <a:lstStyle/>
          <a:p>
            <a:pPr>
              <a:defRPr/>
            </a:pPr>
            <a:fld id="{7FC63BB6-36FC-44DC-B3C1-E02F6646114A}" type="slidenum">
              <a:rPr lang="en-US" smtClean="0"/>
              <a:pPr>
                <a:defRPr/>
              </a:pPr>
              <a:t>23</a:t>
            </a:fld>
            <a:endParaRPr lang="en-US" dirty="0"/>
          </a:p>
        </p:txBody>
      </p:sp>
      <p:pic>
        <p:nvPicPr>
          <p:cNvPr id="6" name="Picture 5"/>
          <p:cNvPicPr>
            <a:picLocks noChangeAspect="1"/>
          </p:cNvPicPr>
          <p:nvPr/>
        </p:nvPicPr>
        <p:blipFill>
          <a:blip r:embed="rId2"/>
          <a:stretch>
            <a:fillRect/>
          </a:stretch>
        </p:blipFill>
        <p:spPr>
          <a:xfrm>
            <a:off x="110067" y="1320800"/>
            <a:ext cx="8915400" cy="5283200"/>
          </a:xfrm>
          <a:prstGeom prst="rect">
            <a:avLst/>
          </a:prstGeom>
        </p:spPr>
      </p:pic>
    </p:spTree>
    <p:extLst>
      <p:ext uri="{BB962C8B-B14F-4D97-AF65-F5344CB8AC3E}">
        <p14:creationId xmlns:p14="http://schemas.microsoft.com/office/powerpoint/2010/main" val="3245245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3508" y="2409674"/>
            <a:ext cx="8305799" cy="2585323"/>
          </a:xfrm>
          <a:prstGeom prst="rect">
            <a:avLst/>
          </a:prstGeom>
          <a:noFill/>
        </p:spPr>
        <p:txBody>
          <a:bodyPr wrap="square" rtlCol="0">
            <a:spAutoFit/>
          </a:bodyPr>
          <a:lstStyle/>
          <a:p>
            <a:r>
              <a:rPr lang="en-US" sz="5400" i="1" dirty="0" smtClean="0">
                <a:solidFill>
                  <a:srgbClr val="000066"/>
                </a:solidFill>
              </a:rPr>
              <a:t>Promotion</a:t>
            </a:r>
          </a:p>
          <a:p>
            <a:r>
              <a:rPr lang="en-US" sz="5400" i="1" dirty="0" smtClean="0">
                <a:solidFill>
                  <a:srgbClr val="000066"/>
                </a:solidFill>
              </a:rPr>
              <a:t>Opportunity</a:t>
            </a:r>
          </a:p>
          <a:p>
            <a:r>
              <a:rPr lang="en-US" sz="5400" i="1" dirty="0" smtClean="0">
                <a:solidFill>
                  <a:srgbClr val="000066"/>
                </a:solidFill>
              </a:rPr>
              <a:t> </a:t>
            </a:r>
            <a:endParaRPr lang="en-US" sz="5400" i="1" dirty="0">
              <a:solidFill>
                <a:srgbClr val="000066"/>
              </a:solidFill>
            </a:endParaRPr>
          </a:p>
        </p:txBody>
      </p:sp>
      <p:sp>
        <p:nvSpPr>
          <p:cNvPr id="2" name="Slide Number Placeholder 1"/>
          <p:cNvSpPr>
            <a:spLocks noGrp="1"/>
          </p:cNvSpPr>
          <p:nvPr>
            <p:ph type="sldNum" sz="quarter" idx="10"/>
          </p:nvPr>
        </p:nvSpPr>
        <p:spPr>
          <a:xfrm>
            <a:off x="8404215" y="6502109"/>
            <a:ext cx="671512" cy="254000"/>
          </a:xfrm>
        </p:spPr>
        <p:txBody>
          <a:bodyPr/>
          <a:lstStyle/>
          <a:p>
            <a:pPr>
              <a:defRPr/>
            </a:pPr>
            <a:fld id="{7FC63BB6-36FC-44DC-B3C1-E02F6646114A}" type="slidenum">
              <a:rPr lang="en-US" smtClean="0"/>
              <a:pPr>
                <a:defRPr/>
              </a:pPr>
              <a:t>24</a:t>
            </a:fld>
            <a:endParaRPr lang="en-US" dirty="0"/>
          </a:p>
        </p:txBody>
      </p:sp>
    </p:spTree>
    <p:extLst>
      <p:ext uri="{BB962C8B-B14F-4D97-AF65-F5344CB8AC3E}">
        <p14:creationId xmlns:p14="http://schemas.microsoft.com/office/powerpoint/2010/main" val="3518109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spcBef>
                <a:spcPct val="20000"/>
              </a:spcBef>
              <a:buFontTx/>
              <a:buChar char="•"/>
            </a:pPr>
            <a:endParaRPr lang="en-US" dirty="0"/>
          </a:p>
        </p:txBody>
      </p:sp>
      <p:sp>
        <p:nvSpPr>
          <p:cNvPr id="26628"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spcBef>
                <a:spcPct val="20000"/>
              </a:spcBef>
              <a:buFontTx/>
              <a:buChar char="•"/>
            </a:pPr>
            <a:endParaRPr lang="en-US" dirty="0"/>
          </a:p>
        </p:txBody>
      </p:sp>
      <p:sp>
        <p:nvSpPr>
          <p:cNvPr id="26629" name="Rectangle 4"/>
          <p:cNvSpPr>
            <a:spLocks noGrp="1" noChangeArrowheads="1"/>
          </p:cNvSpPr>
          <p:nvPr>
            <p:ph type="title"/>
          </p:nvPr>
        </p:nvSpPr>
        <p:spPr>
          <a:xfrm>
            <a:off x="1985433" y="212353"/>
            <a:ext cx="6705600" cy="1219200"/>
          </a:xfrm>
        </p:spPr>
        <p:txBody>
          <a:bodyPr lIns="85725" tIns="42862" rIns="85725" bIns="42862" anchor="b"/>
          <a:lstStyle/>
          <a:p>
            <a:pPr eaLnBrk="1" hangingPunct="1"/>
            <a:r>
              <a:rPr lang="en-US" sz="2800" dirty="0" smtClean="0"/>
              <a:t>LDO  Promotion Opportunity</a:t>
            </a:r>
            <a:br>
              <a:rPr lang="en-US" sz="2800" dirty="0" smtClean="0"/>
            </a:br>
            <a:endParaRPr lang="en-US" sz="2800" dirty="0"/>
          </a:p>
        </p:txBody>
      </p:sp>
      <p:sp>
        <p:nvSpPr>
          <p:cNvPr id="26630" name="Rectangle 5"/>
          <p:cNvSpPr>
            <a:spLocks noChangeArrowheads="1"/>
          </p:cNvSpPr>
          <p:nvPr/>
        </p:nvSpPr>
        <p:spPr bwMode="auto">
          <a:xfrm>
            <a:off x="1905000" y="1582436"/>
            <a:ext cx="7148566" cy="3586239"/>
          </a:xfrm>
          <a:prstGeom prst="rect">
            <a:avLst/>
          </a:prstGeom>
          <a:noFill/>
          <a:ln w="9525">
            <a:noFill/>
            <a:miter lim="800000"/>
            <a:headEnd/>
            <a:tailEnd/>
          </a:ln>
        </p:spPr>
        <p:txBody>
          <a:bodyPr wrap="square" lIns="92075" tIns="46038" rIns="92075" bIns="46038">
            <a:spAutoFit/>
          </a:bodyPr>
          <a:lstStyle/>
          <a:p>
            <a:pPr eaLnBrk="0" hangingPunct="0"/>
            <a:r>
              <a:rPr lang="en-US" sz="2000" dirty="0">
                <a:solidFill>
                  <a:srgbClr val="0000FF"/>
                </a:solidFill>
              </a:rPr>
              <a:t> 			</a:t>
            </a:r>
            <a:endParaRPr lang="en-US" sz="2000" dirty="0" smtClean="0">
              <a:solidFill>
                <a:srgbClr val="0000FF"/>
              </a:solidFill>
            </a:endParaRPr>
          </a:p>
          <a:p>
            <a:pPr marL="342900" indent="-342900" algn="l" eaLnBrk="0" hangingPunct="0">
              <a:buFont typeface="Arial" panose="020B0604020202020204" pitchFamily="34" charset="0"/>
              <a:buChar char="•"/>
            </a:pPr>
            <a:r>
              <a:rPr lang="en-US" sz="2300" b="1" dirty="0" smtClean="0"/>
              <a:t>CAPT    21-23 YCS	40% - 60 % Opportunity</a:t>
            </a:r>
          </a:p>
          <a:p>
            <a:pPr algn="l" eaLnBrk="0" hangingPunct="0"/>
            <a:r>
              <a:rPr lang="en-US" sz="2300" b="1" dirty="0"/>
              <a:t>	     	            	</a:t>
            </a:r>
          </a:p>
          <a:p>
            <a:pPr marL="342900" indent="-342900" algn="l" eaLnBrk="0" hangingPunct="0">
              <a:buFont typeface="Arial" panose="020B0604020202020204" pitchFamily="34" charset="0"/>
              <a:buChar char="•"/>
            </a:pPr>
            <a:r>
              <a:rPr lang="en-US" sz="2300" b="1" dirty="0" smtClean="0"/>
              <a:t>CDR      15-17 YCS	60</a:t>
            </a:r>
            <a:r>
              <a:rPr lang="en-US" sz="2300" b="1" dirty="0"/>
              <a:t>% </a:t>
            </a:r>
            <a:r>
              <a:rPr lang="en-US" sz="2300" b="1" dirty="0" smtClean="0"/>
              <a:t>- 80%  Opportunity</a:t>
            </a:r>
            <a:endParaRPr lang="en-US" sz="2300" b="1" dirty="0"/>
          </a:p>
          <a:p>
            <a:pPr algn="l" eaLnBrk="0" hangingPunct="0"/>
            <a:r>
              <a:rPr lang="en-US" sz="2300" b="1" dirty="0"/>
              <a:t>	    		  	</a:t>
            </a:r>
          </a:p>
          <a:p>
            <a:pPr marL="342900" indent="-342900" algn="l" eaLnBrk="0" hangingPunct="0">
              <a:buFont typeface="Arial" panose="020B0604020202020204" pitchFamily="34" charset="0"/>
              <a:buChar char="•"/>
            </a:pPr>
            <a:r>
              <a:rPr lang="en-US" sz="2300" b="1" dirty="0" smtClean="0"/>
              <a:t>LCDR    9 - 11 YCS	70% - 90 % Opportunity</a:t>
            </a:r>
            <a:endParaRPr lang="en-US" sz="2300" b="1" dirty="0"/>
          </a:p>
          <a:p>
            <a:pPr algn="l" eaLnBrk="0" hangingPunct="0"/>
            <a:r>
              <a:rPr lang="en-US" sz="2300" b="1" dirty="0"/>
              <a:t>	    			</a:t>
            </a:r>
          </a:p>
          <a:p>
            <a:pPr marL="342900" indent="-342900" algn="l" eaLnBrk="0" hangingPunct="0">
              <a:buFont typeface="Arial" panose="020B0604020202020204" pitchFamily="34" charset="0"/>
              <a:buChar char="•"/>
            </a:pPr>
            <a:r>
              <a:rPr lang="en-US" sz="2300" b="1" dirty="0" smtClean="0"/>
              <a:t>LT            4 YCS		AFQ </a:t>
            </a:r>
            <a:endParaRPr lang="en-US" sz="2300" b="1" dirty="0"/>
          </a:p>
          <a:p>
            <a:pPr algn="l" eaLnBrk="0" hangingPunct="0"/>
            <a:endParaRPr lang="en-US" sz="2300" b="1" dirty="0"/>
          </a:p>
          <a:p>
            <a:pPr marL="342900" indent="-342900" algn="l" eaLnBrk="0" hangingPunct="0">
              <a:buFont typeface="Arial" panose="020B0604020202020204" pitchFamily="34" charset="0"/>
              <a:buChar char="•"/>
            </a:pPr>
            <a:r>
              <a:rPr lang="en-US" sz="2300" b="1" dirty="0" smtClean="0"/>
              <a:t>LTJG       2 YCS		AFQ </a:t>
            </a:r>
            <a:endParaRPr lang="en-US" sz="2300" b="1" dirty="0"/>
          </a:p>
        </p:txBody>
      </p:sp>
      <p:pic>
        <p:nvPicPr>
          <p:cNvPr id="26631" name="Picture 6"/>
          <p:cNvPicPr>
            <a:picLocks noChangeAspect="1" noChangeArrowheads="1"/>
          </p:cNvPicPr>
          <p:nvPr/>
        </p:nvPicPr>
        <p:blipFill>
          <a:blip r:embed="rId3" cstate="print"/>
          <a:srcRect/>
          <a:stretch>
            <a:fillRect/>
          </a:stretch>
        </p:blipFill>
        <p:spPr bwMode="auto">
          <a:xfrm>
            <a:off x="533400" y="4742289"/>
            <a:ext cx="1219200" cy="679450"/>
          </a:xfrm>
          <a:prstGeom prst="rect">
            <a:avLst/>
          </a:prstGeom>
          <a:noFill/>
          <a:ln w="12700">
            <a:solidFill>
              <a:srgbClr val="0000FF"/>
            </a:solidFill>
            <a:miter lim="800000"/>
            <a:headEnd type="none" w="sm" len="sm"/>
            <a:tailEnd type="none" w="sm" len="sm"/>
          </a:ln>
        </p:spPr>
      </p:pic>
      <p:pic>
        <p:nvPicPr>
          <p:cNvPr id="26632" name="Picture 7"/>
          <p:cNvPicPr>
            <a:picLocks noChangeAspect="1" noChangeArrowheads="1"/>
          </p:cNvPicPr>
          <p:nvPr/>
        </p:nvPicPr>
        <p:blipFill>
          <a:blip r:embed="rId4" cstate="print"/>
          <a:srcRect/>
          <a:stretch>
            <a:fillRect/>
          </a:stretch>
        </p:blipFill>
        <p:spPr bwMode="auto">
          <a:xfrm>
            <a:off x="533400" y="3969432"/>
            <a:ext cx="1219200" cy="679450"/>
          </a:xfrm>
          <a:prstGeom prst="rect">
            <a:avLst/>
          </a:prstGeom>
          <a:noFill/>
          <a:ln w="12700">
            <a:solidFill>
              <a:srgbClr val="0000FF"/>
            </a:solidFill>
            <a:miter lim="800000"/>
            <a:headEnd type="none" w="sm" len="sm"/>
            <a:tailEnd type="none" w="sm" len="sm"/>
          </a:ln>
        </p:spPr>
      </p:pic>
      <p:pic>
        <p:nvPicPr>
          <p:cNvPr id="26633" name="Picture 8"/>
          <p:cNvPicPr preferRelativeResize="0">
            <a:picLocks noChangeAspect="1" noChangeArrowheads="1"/>
          </p:cNvPicPr>
          <p:nvPr/>
        </p:nvPicPr>
        <p:blipFill>
          <a:blip r:embed="rId5" cstate="print"/>
          <a:srcRect/>
          <a:stretch>
            <a:fillRect/>
          </a:stretch>
        </p:blipFill>
        <p:spPr bwMode="auto">
          <a:xfrm>
            <a:off x="533400" y="3273662"/>
            <a:ext cx="1219200" cy="679450"/>
          </a:xfrm>
          <a:prstGeom prst="rect">
            <a:avLst/>
          </a:prstGeom>
          <a:noFill/>
          <a:ln w="12700">
            <a:solidFill>
              <a:srgbClr val="0000FF"/>
            </a:solidFill>
            <a:miter lim="800000"/>
            <a:headEnd type="none" w="sm" len="sm"/>
            <a:tailEnd type="none" w="sm" len="sm"/>
          </a:ln>
        </p:spPr>
      </p:pic>
      <p:pic>
        <p:nvPicPr>
          <p:cNvPr id="26634" name="Picture 9"/>
          <p:cNvPicPr>
            <a:picLocks noChangeAspect="1" noChangeArrowheads="1"/>
          </p:cNvPicPr>
          <p:nvPr/>
        </p:nvPicPr>
        <p:blipFill>
          <a:blip r:embed="rId6" cstate="print"/>
          <a:srcRect/>
          <a:stretch>
            <a:fillRect/>
          </a:stretch>
        </p:blipFill>
        <p:spPr bwMode="auto">
          <a:xfrm>
            <a:off x="533400" y="2536824"/>
            <a:ext cx="1219200" cy="679450"/>
          </a:xfrm>
          <a:prstGeom prst="rect">
            <a:avLst/>
          </a:prstGeom>
          <a:noFill/>
          <a:ln w="12700">
            <a:solidFill>
              <a:srgbClr val="0000FF"/>
            </a:solidFill>
            <a:miter lim="800000"/>
            <a:headEnd type="none" w="sm" len="sm"/>
            <a:tailEnd type="none" w="sm" len="sm"/>
          </a:ln>
        </p:spPr>
      </p:pic>
      <p:pic>
        <p:nvPicPr>
          <p:cNvPr id="26635" name="Picture 10"/>
          <p:cNvPicPr>
            <a:picLocks noChangeAspect="1" noChangeArrowheads="1"/>
          </p:cNvPicPr>
          <p:nvPr/>
        </p:nvPicPr>
        <p:blipFill>
          <a:blip r:embed="rId7" cstate="print"/>
          <a:srcRect/>
          <a:stretch>
            <a:fillRect/>
          </a:stretch>
        </p:blipFill>
        <p:spPr bwMode="auto">
          <a:xfrm>
            <a:off x="533400" y="1797844"/>
            <a:ext cx="1219200" cy="681037"/>
          </a:xfrm>
          <a:prstGeom prst="rect">
            <a:avLst/>
          </a:prstGeom>
          <a:solidFill>
            <a:schemeClr val="bg1"/>
          </a:solidFill>
          <a:ln w="12700">
            <a:solidFill>
              <a:srgbClr val="0000FF"/>
            </a:solidFill>
            <a:miter lim="800000"/>
            <a:headEnd type="none" w="sm" len="sm"/>
            <a:tailEnd type="none" w="sm" len="sm"/>
          </a:ln>
        </p:spPr>
      </p:pic>
      <p:sp>
        <p:nvSpPr>
          <p:cNvPr id="11" name="Slide Number Placeholder 3"/>
          <p:cNvSpPr txBox="1">
            <a:spLocks/>
          </p:cNvSpPr>
          <p:nvPr/>
        </p:nvSpPr>
        <p:spPr>
          <a:xfrm>
            <a:off x="8434428" y="6578600"/>
            <a:ext cx="671512" cy="254000"/>
          </a:xfrm>
          <a:prstGeom prst="rect">
            <a:avLst/>
          </a:prstGeom>
          <a:noFill/>
          <a:ln/>
        </p:spPr>
        <p:txBody>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fld id="{B0BB38EC-F85E-46FB-A8B0-130705254437}" type="slidenum">
              <a:rPr lang="en-US" sz="1000" b="0" smtClean="0"/>
              <a:pPr/>
              <a:t>25</a:t>
            </a:fld>
            <a:endParaRPr lang="en-US" sz="1000" b="0" dirty="0" smtClean="0"/>
          </a:p>
        </p:txBody>
      </p:sp>
    </p:spTree>
    <p:extLst>
      <p:ext uri="{BB962C8B-B14F-4D97-AF65-F5344CB8AC3E}">
        <p14:creationId xmlns:p14="http://schemas.microsoft.com/office/powerpoint/2010/main" val="3085699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1027"/>
          <p:cNvSpPr>
            <a:spLocks noChangeArrowheads="1"/>
          </p:cNvSpPr>
          <p:nvPr/>
        </p:nvSpPr>
        <p:spPr bwMode="auto">
          <a:xfrm>
            <a:off x="2147683" y="2083665"/>
            <a:ext cx="6469165" cy="461665"/>
          </a:xfrm>
          <a:prstGeom prst="rect">
            <a:avLst/>
          </a:prstGeom>
          <a:noFill/>
          <a:ln w="9525">
            <a:noFill/>
            <a:miter lim="800000"/>
            <a:headEnd/>
            <a:tailEnd/>
          </a:ln>
        </p:spPr>
        <p:txBody>
          <a:bodyPr wrap="square">
            <a:spAutoFit/>
          </a:bodyPr>
          <a:lstStyle/>
          <a:p>
            <a:pPr algn="l" eaLnBrk="0" hangingPunct="0">
              <a:spcBef>
                <a:spcPct val="50000"/>
              </a:spcBef>
              <a:buFontTx/>
              <a:buChar char="•"/>
            </a:pPr>
            <a:r>
              <a:rPr lang="en-US" sz="2400" b="1" dirty="0" smtClean="0"/>
              <a:t> </a:t>
            </a:r>
            <a:r>
              <a:rPr lang="en-US" sz="2300" b="1" dirty="0" smtClean="0"/>
              <a:t>CWO5	13 YCS	40% typical</a:t>
            </a:r>
            <a:endParaRPr lang="en-US" sz="2300" b="1" dirty="0"/>
          </a:p>
        </p:txBody>
      </p:sp>
      <p:sp>
        <p:nvSpPr>
          <p:cNvPr id="12" name="Rectangle 4"/>
          <p:cNvSpPr>
            <a:spLocks noGrp="1" noChangeArrowheads="1"/>
          </p:cNvSpPr>
          <p:nvPr>
            <p:ph type="title"/>
          </p:nvPr>
        </p:nvSpPr>
        <p:spPr>
          <a:xfrm>
            <a:off x="2086450" y="154203"/>
            <a:ext cx="6850792" cy="1219200"/>
          </a:xfrm>
        </p:spPr>
        <p:txBody>
          <a:bodyPr lIns="85725" tIns="42862" rIns="85725" bIns="42862" anchor="b"/>
          <a:lstStyle/>
          <a:p>
            <a:pPr eaLnBrk="1" hangingPunct="1"/>
            <a:r>
              <a:rPr lang="en-US" sz="2800" dirty="0" smtClean="0"/>
              <a:t>CWO  Promotion Opportunity</a:t>
            </a:r>
            <a:r>
              <a:rPr lang="en-US" sz="2800" dirty="0"/>
              <a:t/>
            </a:r>
            <a:br>
              <a:rPr lang="en-US" sz="2800" dirty="0"/>
            </a:br>
            <a:r>
              <a:rPr lang="en-US" sz="2800" dirty="0" smtClean="0"/>
              <a:t>			 </a:t>
            </a:r>
            <a:endParaRPr lang="en-US" sz="2800" dirty="0"/>
          </a:p>
        </p:txBody>
      </p:sp>
      <p:sp>
        <p:nvSpPr>
          <p:cNvPr id="11" name="Rectangle 1027"/>
          <p:cNvSpPr>
            <a:spLocks noChangeArrowheads="1"/>
          </p:cNvSpPr>
          <p:nvPr/>
        </p:nvSpPr>
        <p:spPr bwMode="auto">
          <a:xfrm>
            <a:off x="2147682" y="3589384"/>
            <a:ext cx="7047591" cy="461665"/>
          </a:xfrm>
          <a:prstGeom prst="rect">
            <a:avLst/>
          </a:prstGeom>
          <a:noFill/>
          <a:ln w="9525">
            <a:noFill/>
            <a:miter lim="800000"/>
            <a:headEnd/>
            <a:tailEnd/>
          </a:ln>
        </p:spPr>
        <p:txBody>
          <a:bodyPr wrap="square">
            <a:spAutoFit/>
          </a:bodyPr>
          <a:lstStyle/>
          <a:p>
            <a:pPr algn="l" eaLnBrk="0" hangingPunct="0">
              <a:spcBef>
                <a:spcPct val="50000"/>
              </a:spcBef>
              <a:buFontTx/>
              <a:buChar char="•"/>
            </a:pPr>
            <a:r>
              <a:rPr lang="en-US" sz="2400" b="1" dirty="0" smtClean="0"/>
              <a:t> </a:t>
            </a:r>
            <a:r>
              <a:rPr lang="en-US" sz="2300" b="1" dirty="0" smtClean="0"/>
              <a:t>CWO4	7 YCS		70% -</a:t>
            </a:r>
            <a:r>
              <a:rPr lang="en-US" sz="2300" dirty="0"/>
              <a:t> </a:t>
            </a:r>
            <a:r>
              <a:rPr lang="en-US" sz="2300" dirty="0" smtClean="0"/>
              <a:t>90% Op</a:t>
            </a:r>
            <a:r>
              <a:rPr lang="en-US" sz="2300" b="1" dirty="0" smtClean="0"/>
              <a:t>portunity</a:t>
            </a:r>
            <a:endParaRPr lang="en-US" sz="2300" b="1" dirty="0"/>
          </a:p>
        </p:txBody>
      </p:sp>
      <p:sp>
        <p:nvSpPr>
          <p:cNvPr id="13" name="Rectangle 1027"/>
          <p:cNvSpPr>
            <a:spLocks noChangeArrowheads="1"/>
          </p:cNvSpPr>
          <p:nvPr/>
        </p:nvSpPr>
        <p:spPr bwMode="auto">
          <a:xfrm>
            <a:off x="2147683" y="4965941"/>
            <a:ext cx="6469165" cy="461665"/>
          </a:xfrm>
          <a:prstGeom prst="rect">
            <a:avLst/>
          </a:prstGeom>
          <a:noFill/>
          <a:ln w="9525">
            <a:noFill/>
            <a:miter lim="800000"/>
            <a:headEnd/>
            <a:tailEnd/>
          </a:ln>
        </p:spPr>
        <p:txBody>
          <a:bodyPr wrap="square">
            <a:spAutoFit/>
          </a:bodyPr>
          <a:lstStyle/>
          <a:p>
            <a:pPr algn="l" eaLnBrk="0" hangingPunct="0">
              <a:spcBef>
                <a:spcPct val="50000"/>
              </a:spcBef>
              <a:buFontTx/>
              <a:buChar char="•"/>
            </a:pPr>
            <a:r>
              <a:rPr lang="en-US" sz="2400" b="1" dirty="0" smtClean="0"/>
              <a:t> </a:t>
            </a:r>
            <a:r>
              <a:rPr lang="en-US" sz="2300" b="1" dirty="0" smtClean="0"/>
              <a:t>CWO3	3 YCS		AFQ </a:t>
            </a:r>
            <a:endParaRPr lang="en-US" sz="2300" b="1" dirty="0"/>
          </a:p>
        </p:txBody>
      </p:sp>
      <p:sp>
        <p:nvSpPr>
          <p:cNvPr id="14" name="Slide Number Placeholder 3"/>
          <p:cNvSpPr txBox="1">
            <a:spLocks/>
          </p:cNvSpPr>
          <p:nvPr/>
        </p:nvSpPr>
        <p:spPr>
          <a:xfrm>
            <a:off x="8358004" y="6492875"/>
            <a:ext cx="671512" cy="254000"/>
          </a:xfrm>
          <a:prstGeom prst="rect">
            <a:avLst/>
          </a:prstGeom>
          <a:noFill/>
          <a:ln/>
        </p:spPr>
        <p:txBody>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fld id="{B0BB38EC-F85E-46FB-A8B0-130705254437}" type="slidenum">
              <a:rPr lang="en-US" sz="1000" b="0" smtClean="0"/>
              <a:pPr/>
              <a:t>26</a:t>
            </a:fld>
            <a:endParaRPr lang="en-US" sz="1000" b="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25" y="1812585"/>
            <a:ext cx="1806882" cy="10038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25" y="3322987"/>
            <a:ext cx="1790025" cy="99445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577" y="4701106"/>
            <a:ext cx="1784399" cy="991333"/>
          </a:xfrm>
          <a:prstGeom prst="rect">
            <a:avLst/>
          </a:prstGeom>
        </p:spPr>
      </p:pic>
      <p:sp>
        <p:nvSpPr>
          <p:cNvPr id="5" name="TextBox 4"/>
          <p:cNvSpPr txBox="1"/>
          <p:nvPr/>
        </p:nvSpPr>
        <p:spPr>
          <a:xfrm>
            <a:off x="1735667" y="6194872"/>
            <a:ext cx="6079067" cy="338554"/>
          </a:xfrm>
          <a:prstGeom prst="rect">
            <a:avLst/>
          </a:prstGeom>
          <a:noFill/>
        </p:spPr>
        <p:txBody>
          <a:bodyPr wrap="square" rtlCol="0">
            <a:spAutoFit/>
          </a:bodyPr>
          <a:lstStyle/>
          <a:p>
            <a:r>
              <a:rPr lang="en-US" sz="1600" dirty="0" smtClean="0"/>
              <a:t>WO1 to CWO2 – Refer to SECNAVINST 1412.8C</a:t>
            </a:r>
            <a:endParaRPr lang="en-US" sz="1600" dirty="0"/>
          </a:p>
        </p:txBody>
      </p:sp>
    </p:spTree>
    <p:extLst>
      <p:ext uri="{BB962C8B-B14F-4D97-AF65-F5344CB8AC3E}">
        <p14:creationId xmlns:p14="http://schemas.microsoft.com/office/powerpoint/2010/main" val="2440075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914400" y="314157"/>
            <a:ext cx="8229600" cy="63411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b="1">
                <a:solidFill>
                  <a:schemeClr val="bg2"/>
                </a:solidFill>
                <a:latin typeface="+mj-lt"/>
                <a:ea typeface="+mj-ea"/>
                <a:cs typeface="+mj-cs"/>
              </a:defRPr>
            </a:lvl1pPr>
            <a:lvl2pPr algn="l" rtl="0" eaLnBrk="0" fontAlgn="base" hangingPunct="0">
              <a:lnSpc>
                <a:spcPct val="85000"/>
              </a:lnSpc>
              <a:spcBef>
                <a:spcPct val="0"/>
              </a:spcBef>
              <a:spcAft>
                <a:spcPct val="0"/>
              </a:spcAft>
              <a:defRPr sz="3000" b="1">
                <a:solidFill>
                  <a:schemeClr val="bg2"/>
                </a:solidFill>
                <a:latin typeface="Times New Roman" pitchFamily="18" charset="0"/>
              </a:defRPr>
            </a:lvl2pPr>
            <a:lvl3pPr algn="l" rtl="0" eaLnBrk="0" fontAlgn="base" hangingPunct="0">
              <a:lnSpc>
                <a:spcPct val="85000"/>
              </a:lnSpc>
              <a:spcBef>
                <a:spcPct val="0"/>
              </a:spcBef>
              <a:spcAft>
                <a:spcPct val="0"/>
              </a:spcAft>
              <a:defRPr sz="3000" b="1">
                <a:solidFill>
                  <a:schemeClr val="bg2"/>
                </a:solidFill>
                <a:latin typeface="Times New Roman" pitchFamily="18" charset="0"/>
              </a:defRPr>
            </a:lvl3pPr>
            <a:lvl4pPr algn="l" rtl="0" eaLnBrk="0" fontAlgn="base" hangingPunct="0">
              <a:lnSpc>
                <a:spcPct val="85000"/>
              </a:lnSpc>
              <a:spcBef>
                <a:spcPct val="0"/>
              </a:spcBef>
              <a:spcAft>
                <a:spcPct val="0"/>
              </a:spcAft>
              <a:defRPr sz="3000" b="1">
                <a:solidFill>
                  <a:schemeClr val="bg2"/>
                </a:solidFill>
                <a:latin typeface="Times New Roman" pitchFamily="18" charset="0"/>
              </a:defRPr>
            </a:lvl4pPr>
            <a:lvl5pPr algn="l" rtl="0" eaLnBrk="0" fontAlgn="base" hangingPunct="0">
              <a:lnSpc>
                <a:spcPct val="85000"/>
              </a:lnSpc>
              <a:spcBef>
                <a:spcPct val="0"/>
              </a:spcBef>
              <a:spcAft>
                <a:spcPct val="0"/>
              </a:spcAft>
              <a:defRPr sz="3000" b="1">
                <a:solidFill>
                  <a:schemeClr val="bg2"/>
                </a:solidFill>
                <a:latin typeface="Times New Roman" pitchFamily="18" charset="0"/>
              </a:defRPr>
            </a:lvl5pPr>
            <a:lvl6pPr marL="457200" algn="l" rtl="0" eaLnBrk="0" fontAlgn="base" hangingPunct="0">
              <a:lnSpc>
                <a:spcPct val="85000"/>
              </a:lnSpc>
              <a:spcBef>
                <a:spcPct val="0"/>
              </a:spcBef>
              <a:spcAft>
                <a:spcPct val="0"/>
              </a:spcAft>
              <a:defRPr sz="3000" b="1">
                <a:solidFill>
                  <a:schemeClr val="bg2"/>
                </a:solidFill>
                <a:latin typeface="Times New Roman" pitchFamily="18" charset="0"/>
              </a:defRPr>
            </a:lvl6pPr>
            <a:lvl7pPr marL="914400" algn="l" rtl="0" eaLnBrk="0" fontAlgn="base" hangingPunct="0">
              <a:lnSpc>
                <a:spcPct val="85000"/>
              </a:lnSpc>
              <a:spcBef>
                <a:spcPct val="0"/>
              </a:spcBef>
              <a:spcAft>
                <a:spcPct val="0"/>
              </a:spcAft>
              <a:defRPr sz="3000" b="1">
                <a:solidFill>
                  <a:schemeClr val="bg2"/>
                </a:solidFill>
                <a:latin typeface="Times New Roman" pitchFamily="18" charset="0"/>
              </a:defRPr>
            </a:lvl7pPr>
            <a:lvl8pPr marL="1371600" algn="l" rtl="0" eaLnBrk="0" fontAlgn="base" hangingPunct="0">
              <a:lnSpc>
                <a:spcPct val="85000"/>
              </a:lnSpc>
              <a:spcBef>
                <a:spcPct val="0"/>
              </a:spcBef>
              <a:spcAft>
                <a:spcPct val="0"/>
              </a:spcAft>
              <a:defRPr sz="3000" b="1">
                <a:solidFill>
                  <a:schemeClr val="bg2"/>
                </a:solidFill>
                <a:latin typeface="Times New Roman" pitchFamily="18" charset="0"/>
              </a:defRPr>
            </a:lvl8pPr>
            <a:lvl9pPr marL="1828800" algn="l" rtl="0" eaLnBrk="0" fontAlgn="base" hangingPunct="0">
              <a:lnSpc>
                <a:spcPct val="85000"/>
              </a:lnSpc>
              <a:spcBef>
                <a:spcPct val="0"/>
              </a:spcBef>
              <a:spcAft>
                <a:spcPct val="0"/>
              </a:spcAft>
              <a:defRPr sz="3000" b="1">
                <a:solidFill>
                  <a:schemeClr val="bg2"/>
                </a:solidFill>
                <a:latin typeface="Times New Roman" pitchFamily="18" charset="0"/>
              </a:defRPr>
            </a:lvl9pPr>
          </a:lstStyle>
          <a:p>
            <a:pPr algn="r"/>
            <a:r>
              <a:rPr lang="en-US" sz="4000" dirty="0" smtClean="0">
                <a:solidFill>
                  <a:srgbClr val="00B050"/>
                </a:solidFill>
                <a:cs typeface="Times New Roman" pitchFamily="18" charset="0"/>
              </a:rPr>
              <a:t>Your return on investment…</a:t>
            </a:r>
            <a:r>
              <a:rPr lang="en-US" sz="2400" dirty="0" smtClean="0">
                <a:solidFill>
                  <a:srgbClr val="000099"/>
                </a:solidFill>
              </a:rPr>
              <a:t> </a:t>
            </a:r>
          </a:p>
        </p:txBody>
      </p:sp>
      <p:sp>
        <p:nvSpPr>
          <p:cNvPr id="2" name="TextBox 1"/>
          <p:cNvSpPr txBox="1"/>
          <p:nvPr/>
        </p:nvSpPr>
        <p:spPr>
          <a:xfrm>
            <a:off x="1269679" y="1171394"/>
            <a:ext cx="6664413" cy="646331"/>
          </a:xfrm>
          <a:prstGeom prst="rect">
            <a:avLst/>
          </a:prstGeom>
          <a:noFill/>
        </p:spPr>
        <p:txBody>
          <a:bodyPr wrap="square" rtlCol="0">
            <a:spAutoFit/>
          </a:bodyPr>
          <a:lstStyle/>
          <a:p>
            <a:r>
              <a:rPr lang="en-US" sz="2800" b="1" dirty="0" smtClean="0"/>
              <a:t>Retirement after </a:t>
            </a:r>
            <a:r>
              <a:rPr lang="en-US" sz="3600" b="1" dirty="0" smtClean="0"/>
              <a:t>20</a:t>
            </a:r>
            <a:r>
              <a:rPr lang="en-US" sz="2800" b="1" dirty="0" smtClean="0"/>
              <a:t> Years of Service:</a:t>
            </a:r>
            <a:endParaRPr lang="en-US" sz="2800" b="1" dirty="0"/>
          </a:p>
        </p:txBody>
      </p:sp>
      <p:sp>
        <p:nvSpPr>
          <p:cNvPr id="8" name="TextBox 7"/>
          <p:cNvSpPr txBox="1"/>
          <p:nvPr/>
        </p:nvSpPr>
        <p:spPr>
          <a:xfrm>
            <a:off x="150735" y="1749912"/>
            <a:ext cx="2926080" cy="1200329"/>
          </a:xfrm>
          <a:prstGeom prst="rect">
            <a:avLst/>
          </a:prstGeom>
          <a:noFill/>
          <a:ln>
            <a:solidFill>
              <a:srgbClr val="00B050"/>
            </a:solidFill>
          </a:ln>
        </p:spPr>
        <p:txBody>
          <a:bodyPr wrap="square" rtlCol="0">
            <a:spAutoFit/>
          </a:bodyPr>
          <a:lstStyle/>
          <a:p>
            <a:r>
              <a:rPr lang="en-US" sz="2400" b="1" dirty="0" smtClean="0"/>
              <a:t>CPO</a:t>
            </a:r>
          </a:p>
          <a:p>
            <a:pPr marL="457200" indent="-457200" algn="l">
              <a:buFont typeface="Arial" panose="020B0604020202020204" pitchFamily="34" charset="0"/>
              <a:buChar char="•"/>
            </a:pPr>
            <a:r>
              <a:rPr lang="en-US" sz="2400" b="1" dirty="0" smtClean="0">
                <a:solidFill>
                  <a:srgbClr val="30A04D"/>
                </a:solidFill>
              </a:rPr>
              <a:t>$2,350 </a:t>
            </a:r>
            <a:r>
              <a:rPr lang="en-US" sz="2400" b="1" dirty="0" smtClean="0"/>
              <a:t>/ month</a:t>
            </a:r>
          </a:p>
          <a:p>
            <a:pPr marL="457200" indent="-457200" algn="l">
              <a:buFont typeface="Arial" panose="020B0604020202020204" pitchFamily="34" charset="0"/>
              <a:buChar char="•"/>
            </a:pPr>
            <a:r>
              <a:rPr lang="en-US" sz="2400" b="1" dirty="0" smtClean="0">
                <a:solidFill>
                  <a:srgbClr val="30A04D"/>
                </a:solidFill>
              </a:rPr>
              <a:t>$28,198 </a:t>
            </a:r>
            <a:r>
              <a:rPr lang="en-US" sz="2400" b="1" dirty="0" smtClean="0"/>
              <a:t>/ year</a:t>
            </a:r>
            <a:endParaRPr lang="en-US" sz="2400" b="1" dirty="0"/>
          </a:p>
        </p:txBody>
      </p:sp>
      <p:sp>
        <p:nvSpPr>
          <p:cNvPr id="15" name="TextBox 14"/>
          <p:cNvSpPr txBox="1"/>
          <p:nvPr/>
        </p:nvSpPr>
        <p:spPr>
          <a:xfrm>
            <a:off x="3069048" y="1741566"/>
            <a:ext cx="2926080" cy="1200329"/>
          </a:xfrm>
          <a:prstGeom prst="rect">
            <a:avLst/>
          </a:prstGeom>
          <a:noFill/>
          <a:ln>
            <a:solidFill>
              <a:srgbClr val="00B050"/>
            </a:solidFill>
          </a:ln>
        </p:spPr>
        <p:txBody>
          <a:bodyPr wrap="square" rtlCol="0">
            <a:spAutoFit/>
          </a:bodyPr>
          <a:lstStyle/>
          <a:p>
            <a:r>
              <a:rPr lang="en-US" sz="2400" b="1" dirty="0"/>
              <a:t>CWO3</a:t>
            </a:r>
          </a:p>
          <a:p>
            <a:pPr marL="457200" indent="-457200" algn="l">
              <a:buFont typeface="Arial" panose="020B0604020202020204" pitchFamily="34" charset="0"/>
              <a:buChar char="•"/>
            </a:pPr>
            <a:r>
              <a:rPr lang="en-US" sz="2400" b="1" dirty="0" smtClean="0">
                <a:solidFill>
                  <a:srgbClr val="30A04D"/>
                </a:solidFill>
              </a:rPr>
              <a:t>$3,133 </a:t>
            </a:r>
            <a:r>
              <a:rPr lang="en-US" sz="2400" b="1" dirty="0" smtClean="0"/>
              <a:t>/ </a:t>
            </a:r>
            <a:r>
              <a:rPr lang="en-US" sz="2400" b="1" dirty="0"/>
              <a:t>month</a:t>
            </a:r>
          </a:p>
          <a:p>
            <a:pPr marL="457200" indent="-457200" algn="l">
              <a:buFont typeface="Arial" panose="020B0604020202020204" pitchFamily="34" charset="0"/>
              <a:buChar char="•"/>
            </a:pPr>
            <a:r>
              <a:rPr lang="en-US" sz="2400" dirty="0">
                <a:solidFill>
                  <a:srgbClr val="30A04D"/>
                </a:solidFill>
              </a:rPr>
              <a:t>$</a:t>
            </a:r>
            <a:r>
              <a:rPr lang="en-US" sz="2400" b="1" dirty="0" smtClean="0">
                <a:solidFill>
                  <a:srgbClr val="30A04D"/>
                </a:solidFill>
              </a:rPr>
              <a:t>37,597 </a:t>
            </a:r>
            <a:r>
              <a:rPr lang="en-US" sz="2400" b="1" dirty="0" smtClean="0"/>
              <a:t>/ </a:t>
            </a:r>
            <a:r>
              <a:rPr lang="en-US" sz="2400" b="1" dirty="0"/>
              <a:t>year</a:t>
            </a:r>
          </a:p>
        </p:txBody>
      </p:sp>
      <p:sp>
        <p:nvSpPr>
          <p:cNvPr id="16" name="TextBox 15"/>
          <p:cNvSpPr txBox="1"/>
          <p:nvPr/>
        </p:nvSpPr>
        <p:spPr>
          <a:xfrm>
            <a:off x="6002895" y="1741566"/>
            <a:ext cx="2926080" cy="1200329"/>
          </a:xfrm>
          <a:prstGeom prst="rect">
            <a:avLst/>
          </a:prstGeom>
          <a:noFill/>
          <a:ln>
            <a:solidFill>
              <a:srgbClr val="00B050"/>
            </a:solidFill>
          </a:ln>
        </p:spPr>
        <p:txBody>
          <a:bodyPr wrap="square" rtlCol="0">
            <a:spAutoFit/>
          </a:bodyPr>
          <a:lstStyle/>
          <a:p>
            <a:r>
              <a:rPr lang="en-US" sz="2400" b="1" dirty="0" smtClean="0"/>
              <a:t>LT</a:t>
            </a:r>
            <a:endParaRPr lang="en-US" sz="2400" b="1" dirty="0"/>
          </a:p>
          <a:p>
            <a:pPr marL="457200" indent="-457200" algn="l">
              <a:buFont typeface="Arial" panose="020B0604020202020204" pitchFamily="34" charset="0"/>
              <a:buChar char="•"/>
            </a:pPr>
            <a:r>
              <a:rPr lang="en-US" sz="2400" b="1" dirty="0" smtClean="0">
                <a:solidFill>
                  <a:srgbClr val="30A04D"/>
                </a:solidFill>
              </a:rPr>
              <a:t>$3,692 </a:t>
            </a:r>
            <a:r>
              <a:rPr lang="en-US" sz="2400" b="1" dirty="0"/>
              <a:t>/ </a:t>
            </a:r>
            <a:r>
              <a:rPr lang="en-US" sz="2400" b="1" dirty="0" smtClean="0"/>
              <a:t>month</a:t>
            </a:r>
            <a:endParaRPr lang="en-US" sz="2400" b="1" dirty="0"/>
          </a:p>
          <a:p>
            <a:pPr marL="457200" indent="-457200" algn="l">
              <a:buFont typeface="Arial" panose="020B0604020202020204" pitchFamily="34" charset="0"/>
              <a:buChar char="•"/>
            </a:pPr>
            <a:r>
              <a:rPr lang="en-US" sz="2400" dirty="0" smtClean="0">
                <a:solidFill>
                  <a:srgbClr val="30A04D"/>
                </a:solidFill>
              </a:rPr>
              <a:t>$44</a:t>
            </a:r>
            <a:r>
              <a:rPr lang="en-US" sz="2400" b="1" dirty="0" smtClean="0">
                <a:solidFill>
                  <a:srgbClr val="30A04D"/>
                </a:solidFill>
              </a:rPr>
              <a:t>,304 </a:t>
            </a:r>
            <a:r>
              <a:rPr lang="en-US" sz="2400" b="1" dirty="0" smtClean="0"/>
              <a:t>/ </a:t>
            </a:r>
            <a:r>
              <a:rPr lang="en-US" sz="2400" b="1" dirty="0"/>
              <a:t>year</a:t>
            </a:r>
          </a:p>
        </p:txBody>
      </p:sp>
      <p:sp>
        <p:nvSpPr>
          <p:cNvPr id="4" name="Slide Number Placeholder 3"/>
          <p:cNvSpPr>
            <a:spLocks noGrp="1"/>
          </p:cNvSpPr>
          <p:nvPr>
            <p:ph type="sldNum" sz="quarter" idx="10"/>
          </p:nvPr>
        </p:nvSpPr>
        <p:spPr>
          <a:xfrm>
            <a:off x="8458306" y="6604000"/>
            <a:ext cx="671512" cy="254000"/>
          </a:xfrm>
        </p:spPr>
        <p:txBody>
          <a:bodyPr/>
          <a:lstStyle/>
          <a:p>
            <a:pPr>
              <a:defRPr/>
            </a:pPr>
            <a:fld id="{7FC63BB6-36FC-44DC-B3C1-E02F6646114A}" type="slidenum">
              <a:rPr lang="en-US" smtClean="0"/>
              <a:pPr>
                <a:defRPr/>
              </a:pPr>
              <a:t>27</a:t>
            </a:fld>
            <a:endParaRPr lang="en-US" dirty="0"/>
          </a:p>
        </p:txBody>
      </p:sp>
      <p:sp>
        <p:nvSpPr>
          <p:cNvPr id="5" name="Rectangle 4"/>
          <p:cNvSpPr/>
          <p:nvPr/>
        </p:nvSpPr>
        <p:spPr>
          <a:xfrm>
            <a:off x="3577638" y="2888962"/>
            <a:ext cx="1963999" cy="523220"/>
          </a:xfrm>
          <a:prstGeom prst="rect">
            <a:avLst/>
          </a:prstGeom>
        </p:spPr>
        <p:txBody>
          <a:bodyPr wrap="none">
            <a:spAutoFit/>
          </a:bodyPr>
          <a:lstStyle/>
          <a:p>
            <a:r>
              <a:rPr lang="en-US" sz="2800" dirty="0" smtClean="0">
                <a:solidFill>
                  <a:srgbClr val="30A04D"/>
                </a:solidFill>
              </a:rPr>
              <a:t>50% </a:t>
            </a:r>
            <a:r>
              <a:rPr lang="en-US" sz="2800" dirty="0" smtClean="0">
                <a:solidFill>
                  <a:srgbClr val="00B0F0"/>
                </a:solidFill>
              </a:rPr>
              <a:t>(40%)</a:t>
            </a:r>
          </a:p>
        </p:txBody>
      </p:sp>
      <p:sp>
        <p:nvSpPr>
          <p:cNvPr id="12" name="Rectangle 11"/>
          <p:cNvSpPr/>
          <p:nvPr/>
        </p:nvSpPr>
        <p:spPr>
          <a:xfrm>
            <a:off x="279041" y="6506079"/>
            <a:ext cx="8561196" cy="338554"/>
          </a:xfrm>
          <a:prstGeom prst="rect">
            <a:avLst/>
          </a:prstGeom>
        </p:spPr>
        <p:txBody>
          <a:bodyPr wrap="square">
            <a:spAutoFit/>
          </a:bodyPr>
          <a:lstStyle/>
          <a:p>
            <a:r>
              <a:rPr lang="en-US" sz="1600" dirty="0"/>
              <a:t>http://militarypay.defense.gov/Calculators/Active-Duty-Retirement/High-36-Calculator/</a:t>
            </a:r>
          </a:p>
        </p:txBody>
      </p:sp>
      <p:sp>
        <p:nvSpPr>
          <p:cNvPr id="11" name="TextBox 3"/>
          <p:cNvSpPr txBox="1">
            <a:spLocks noChangeArrowheads="1"/>
          </p:cNvSpPr>
          <p:nvPr/>
        </p:nvSpPr>
        <p:spPr bwMode="auto">
          <a:xfrm>
            <a:off x="332893" y="6035792"/>
            <a:ext cx="8478718" cy="523220"/>
          </a:xfrm>
          <a:prstGeom prst="rect">
            <a:avLst/>
          </a:prstGeom>
          <a:solidFill>
            <a:schemeClr val="accent4">
              <a:lumMod val="75000"/>
              <a:lumOff val="25000"/>
            </a:schemeClr>
          </a:solidFill>
          <a:ln w="9525">
            <a:solidFill>
              <a:schemeClr val="tx1"/>
            </a:solidFill>
            <a:prstDash val="solid"/>
            <a:miter lim="800000"/>
            <a:headEnd/>
            <a:tailEnd/>
          </a:ln>
        </p:spPr>
        <p:txBody>
          <a:bodyPr wrap="square">
            <a:spAutoFit/>
          </a:bodyPr>
          <a:lstStyle/>
          <a:p>
            <a:r>
              <a:rPr lang="en-US" sz="1400" dirty="0" smtClean="0">
                <a:solidFill>
                  <a:schemeClr val="bg1"/>
                </a:solidFill>
              </a:rPr>
              <a:t>DISCLAIMER: </a:t>
            </a:r>
            <a:r>
              <a:rPr lang="en-US" sz="1400" cap="all" dirty="0" smtClean="0">
                <a:solidFill>
                  <a:srgbClr val="00B050"/>
                </a:solidFill>
              </a:rPr>
              <a:t>High Three Pay before taxes </a:t>
            </a:r>
            <a:r>
              <a:rPr lang="en-US" sz="1400" cap="all" dirty="0" smtClean="0">
                <a:solidFill>
                  <a:schemeClr val="bg1"/>
                </a:solidFill>
              </a:rPr>
              <a:t>/ </a:t>
            </a:r>
            <a:r>
              <a:rPr lang="en-US" sz="1400" cap="all" dirty="0" smtClean="0">
                <a:solidFill>
                  <a:srgbClr val="00B0F0"/>
                </a:solidFill>
              </a:rPr>
              <a:t>BRS CALCULATED +2% per year over 20 (Does not consider members/GOVT contributions to BRS/</a:t>
            </a:r>
            <a:r>
              <a:rPr lang="en-US" sz="1400" cap="all" dirty="0" err="1" smtClean="0">
                <a:solidFill>
                  <a:srgbClr val="00B0F0"/>
                </a:solidFill>
              </a:rPr>
              <a:t>TSp</a:t>
            </a:r>
            <a:r>
              <a:rPr lang="en-US" sz="1400" cap="all" dirty="0" smtClean="0">
                <a:solidFill>
                  <a:srgbClr val="00B0F0"/>
                </a:solidFill>
              </a:rPr>
              <a:t>)</a:t>
            </a:r>
            <a:endParaRPr lang="en-US" sz="1400" b="1" cap="all" dirty="0">
              <a:solidFill>
                <a:srgbClr val="00B0F0"/>
              </a:solidFill>
            </a:endParaRPr>
          </a:p>
        </p:txBody>
      </p:sp>
      <p:sp>
        <p:nvSpPr>
          <p:cNvPr id="14" name="Rectangle 13"/>
          <p:cNvSpPr/>
          <p:nvPr/>
        </p:nvSpPr>
        <p:spPr>
          <a:xfrm>
            <a:off x="2509237" y="5541778"/>
            <a:ext cx="4100803" cy="523220"/>
          </a:xfrm>
          <a:prstGeom prst="rect">
            <a:avLst/>
          </a:prstGeom>
        </p:spPr>
        <p:txBody>
          <a:bodyPr wrap="none">
            <a:spAutoFit/>
          </a:bodyPr>
          <a:lstStyle/>
          <a:p>
            <a:r>
              <a:rPr lang="en-US" sz="2800" dirty="0" smtClean="0">
                <a:solidFill>
                  <a:srgbClr val="30A04D"/>
                </a:solidFill>
              </a:rPr>
              <a:t>Retirement </a:t>
            </a:r>
            <a:r>
              <a:rPr lang="en-US" sz="2800" dirty="0">
                <a:solidFill>
                  <a:srgbClr val="30A04D"/>
                </a:solidFill>
              </a:rPr>
              <a:t>pay for life</a:t>
            </a:r>
            <a:r>
              <a:rPr lang="en-US" sz="2800" dirty="0" smtClean="0">
                <a:solidFill>
                  <a:srgbClr val="30A04D"/>
                </a:solidFill>
              </a:rPr>
              <a:t>!</a:t>
            </a:r>
            <a:endParaRPr lang="en-US" sz="2800" dirty="0">
              <a:solidFill>
                <a:srgbClr val="30A04D"/>
              </a:solidFill>
            </a:endParaRPr>
          </a:p>
        </p:txBody>
      </p:sp>
      <p:sp>
        <p:nvSpPr>
          <p:cNvPr id="17" name="TextBox 16"/>
          <p:cNvSpPr txBox="1"/>
          <p:nvPr/>
        </p:nvSpPr>
        <p:spPr>
          <a:xfrm>
            <a:off x="150735" y="3987537"/>
            <a:ext cx="2926080" cy="1200329"/>
          </a:xfrm>
          <a:prstGeom prst="rect">
            <a:avLst/>
          </a:prstGeom>
          <a:noFill/>
          <a:ln>
            <a:solidFill>
              <a:srgbClr val="00B050"/>
            </a:solidFill>
          </a:ln>
        </p:spPr>
        <p:txBody>
          <a:bodyPr wrap="square" rtlCol="0">
            <a:spAutoFit/>
          </a:bodyPr>
          <a:lstStyle/>
          <a:p>
            <a:r>
              <a:rPr lang="en-US" sz="2400" b="1" dirty="0"/>
              <a:t>S</a:t>
            </a:r>
            <a:r>
              <a:rPr lang="en-US" sz="2400" b="1" dirty="0" smtClean="0"/>
              <a:t>CPO</a:t>
            </a:r>
          </a:p>
          <a:p>
            <a:pPr marL="457200" indent="-457200" algn="l">
              <a:buFont typeface="Arial" panose="020B0604020202020204" pitchFamily="34" charset="0"/>
              <a:buChar char="•"/>
            </a:pPr>
            <a:r>
              <a:rPr lang="en-US" sz="2400" b="1" dirty="0" smtClean="0">
                <a:solidFill>
                  <a:srgbClr val="30A04D"/>
                </a:solidFill>
              </a:rPr>
              <a:t>$3,707 </a:t>
            </a:r>
            <a:r>
              <a:rPr lang="en-US" sz="2400" b="1" dirty="0" smtClean="0"/>
              <a:t>/ month</a:t>
            </a:r>
          </a:p>
          <a:p>
            <a:pPr marL="457200" indent="-457200" algn="l">
              <a:buFont typeface="Arial" panose="020B0604020202020204" pitchFamily="34" charset="0"/>
              <a:buChar char="•"/>
            </a:pPr>
            <a:r>
              <a:rPr lang="en-US" sz="2400" b="1" dirty="0" smtClean="0">
                <a:solidFill>
                  <a:srgbClr val="30A04D"/>
                </a:solidFill>
              </a:rPr>
              <a:t>$44,478 </a:t>
            </a:r>
            <a:r>
              <a:rPr lang="en-US" sz="2400" b="1" dirty="0" smtClean="0"/>
              <a:t>/ year</a:t>
            </a:r>
            <a:endParaRPr lang="en-US" sz="2400" b="1" dirty="0"/>
          </a:p>
        </p:txBody>
      </p:sp>
      <p:sp>
        <p:nvSpPr>
          <p:cNvPr id="18" name="TextBox 17"/>
          <p:cNvSpPr txBox="1"/>
          <p:nvPr/>
        </p:nvSpPr>
        <p:spPr>
          <a:xfrm>
            <a:off x="3076815" y="3987537"/>
            <a:ext cx="2926080" cy="1200329"/>
          </a:xfrm>
          <a:prstGeom prst="rect">
            <a:avLst/>
          </a:prstGeom>
          <a:noFill/>
          <a:ln>
            <a:solidFill>
              <a:srgbClr val="00B050"/>
            </a:solidFill>
          </a:ln>
        </p:spPr>
        <p:txBody>
          <a:bodyPr wrap="square" rtlCol="0">
            <a:spAutoFit/>
          </a:bodyPr>
          <a:lstStyle/>
          <a:p>
            <a:r>
              <a:rPr lang="en-US" sz="2400" b="1" dirty="0" smtClean="0"/>
              <a:t>CWO4</a:t>
            </a:r>
            <a:endParaRPr lang="en-US" sz="2400" b="1" dirty="0"/>
          </a:p>
          <a:p>
            <a:pPr marL="457200" indent="-457200" algn="l">
              <a:buFont typeface="Arial" panose="020B0604020202020204" pitchFamily="34" charset="0"/>
              <a:buChar char="•"/>
            </a:pPr>
            <a:r>
              <a:rPr lang="en-US" sz="2400" b="1" dirty="0" smtClean="0">
                <a:solidFill>
                  <a:srgbClr val="30A04D"/>
                </a:solidFill>
              </a:rPr>
              <a:t>$5,029 </a:t>
            </a:r>
            <a:r>
              <a:rPr lang="en-US" sz="2400" b="1" dirty="0" smtClean="0"/>
              <a:t>/ </a:t>
            </a:r>
            <a:r>
              <a:rPr lang="en-US" sz="2400" b="1" dirty="0"/>
              <a:t>month</a:t>
            </a:r>
          </a:p>
          <a:p>
            <a:pPr marL="457200" indent="-457200" algn="l">
              <a:buFont typeface="Arial" panose="020B0604020202020204" pitchFamily="34" charset="0"/>
              <a:buChar char="•"/>
            </a:pPr>
            <a:r>
              <a:rPr lang="en-US" sz="2400" b="1" dirty="0" smtClean="0">
                <a:solidFill>
                  <a:srgbClr val="30A04D"/>
                </a:solidFill>
              </a:rPr>
              <a:t>$</a:t>
            </a:r>
            <a:r>
              <a:rPr lang="en-US" sz="2400" dirty="0" smtClean="0">
                <a:solidFill>
                  <a:srgbClr val="30A04D"/>
                </a:solidFill>
              </a:rPr>
              <a:t>60</a:t>
            </a:r>
            <a:r>
              <a:rPr lang="en-US" sz="2400" b="1" dirty="0" smtClean="0">
                <a:solidFill>
                  <a:srgbClr val="30A04D"/>
                </a:solidFill>
              </a:rPr>
              <a:t>,346 </a:t>
            </a:r>
            <a:r>
              <a:rPr lang="en-US" sz="2400" b="1" dirty="0" smtClean="0"/>
              <a:t>/ </a:t>
            </a:r>
            <a:r>
              <a:rPr lang="en-US" sz="2400" b="1" dirty="0"/>
              <a:t>year</a:t>
            </a:r>
          </a:p>
        </p:txBody>
      </p:sp>
      <p:sp>
        <p:nvSpPr>
          <p:cNvPr id="19" name="TextBox 18"/>
          <p:cNvSpPr txBox="1"/>
          <p:nvPr/>
        </p:nvSpPr>
        <p:spPr>
          <a:xfrm>
            <a:off x="6002895" y="3987537"/>
            <a:ext cx="2926080" cy="1200329"/>
          </a:xfrm>
          <a:prstGeom prst="rect">
            <a:avLst/>
          </a:prstGeom>
          <a:noFill/>
          <a:ln>
            <a:solidFill>
              <a:srgbClr val="00B050"/>
            </a:solidFill>
          </a:ln>
        </p:spPr>
        <p:txBody>
          <a:bodyPr wrap="square" rtlCol="0">
            <a:spAutoFit/>
          </a:bodyPr>
          <a:lstStyle/>
          <a:p>
            <a:r>
              <a:rPr lang="en-US" sz="2400" b="1" dirty="0" smtClean="0"/>
              <a:t>LCDR</a:t>
            </a:r>
            <a:endParaRPr lang="en-US" sz="2400" b="1" dirty="0"/>
          </a:p>
          <a:p>
            <a:pPr marL="457200" indent="-457200" algn="l">
              <a:buFont typeface="Arial" panose="020B0604020202020204" pitchFamily="34" charset="0"/>
              <a:buChar char="•"/>
            </a:pPr>
            <a:r>
              <a:rPr lang="en-US" sz="2400" b="1" dirty="0" smtClean="0">
                <a:solidFill>
                  <a:srgbClr val="30A04D"/>
                </a:solidFill>
              </a:rPr>
              <a:t>$5,281 </a:t>
            </a:r>
            <a:r>
              <a:rPr lang="en-US" sz="2400" b="1" dirty="0" smtClean="0"/>
              <a:t>/ month</a:t>
            </a:r>
            <a:endParaRPr lang="en-US" sz="2400" b="1" dirty="0"/>
          </a:p>
          <a:p>
            <a:pPr marL="457200" indent="-457200" algn="l">
              <a:buFont typeface="Arial" panose="020B0604020202020204" pitchFamily="34" charset="0"/>
              <a:buChar char="•"/>
            </a:pPr>
            <a:r>
              <a:rPr lang="en-US" sz="2400" b="1" dirty="0" smtClean="0">
                <a:solidFill>
                  <a:srgbClr val="30A04D"/>
                </a:solidFill>
              </a:rPr>
              <a:t>$63,373 </a:t>
            </a:r>
            <a:r>
              <a:rPr lang="en-US" sz="2400" b="1" dirty="0" smtClean="0"/>
              <a:t>/ </a:t>
            </a:r>
            <a:r>
              <a:rPr lang="en-US" sz="2400" b="1" dirty="0"/>
              <a:t>year</a:t>
            </a:r>
          </a:p>
        </p:txBody>
      </p:sp>
      <p:sp>
        <p:nvSpPr>
          <p:cNvPr id="20" name="TextBox 19"/>
          <p:cNvSpPr txBox="1"/>
          <p:nvPr/>
        </p:nvSpPr>
        <p:spPr>
          <a:xfrm>
            <a:off x="1269679" y="3341206"/>
            <a:ext cx="6605145" cy="646331"/>
          </a:xfrm>
          <a:prstGeom prst="rect">
            <a:avLst/>
          </a:prstGeom>
          <a:noFill/>
        </p:spPr>
        <p:txBody>
          <a:bodyPr wrap="square" rtlCol="0">
            <a:spAutoFit/>
          </a:bodyPr>
          <a:lstStyle/>
          <a:p>
            <a:r>
              <a:rPr lang="en-US" sz="2800" b="1" dirty="0" smtClean="0"/>
              <a:t>Retirement after </a:t>
            </a:r>
            <a:r>
              <a:rPr lang="en-US" sz="3600" b="1" dirty="0" smtClean="0"/>
              <a:t>26</a:t>
            </a:r>
            <a:r>
              <a:rPr lang="en-US" sz="2800" b="1" dirty="0" smtClean="0"/>
              <a:t> Years of Service</a:t>
            </a:r>
            <a:endParaRPr lang="en-US" sz="2800" b="1" dirty="0"/>
          </a:p>
        </p:txBody>
      </p:sp>
      <p:sp>
        <p:nvSpPr>
          <p:cNvPr id="21" name="Rectangle 20"/>
          <p:cNvSpPr/>
          <p:nvPr/>
        </p:nvSpPr>
        <p:spPr>
          <a:xfrm>
            <a:off x="3437430" y="5105727"/>
            <a:ext cx="2189315" cy="523220"/>
          </a:xfrm>
          <a:prstGeom prst="rect">
            <a:avLst/>
          </a:prstGeom>
        </p:spPr>
        <p:txBody>
          <a:bodyPr wrap="square">
            <a:spAutoFit/>
          </a:bodyPr>
          <a:lstStyle/>
          <a:p>
            <a:r>
              <a:rPr lang="en-US" sz="2800" dirty="0" smtClean="0">
                <a:solidFill>
                  <a:srgbClr val="30A04D"/>
                </a:solidFill>
              </a:rPr>
              <a:t>65% </a:t>
            </a:r>
            <a:r>
              <a:rPr lang="en-US" sz="2800" dirty="0" smtClean="0">
                <a:solidFill>
                  <a:srgbClr val="00B0F0"/>
                </a:solidFill>
              </a:rPr>
              <a:t>(52%)</a:t>
            </a:r>
            <a:endParaRPr lang="en-US" sz="2800" dirty="0">
              <a:solidFill>
                <a:srgbClr val="30A04D"/>
              </a:solidFill>
            </a:endParaRPr>
          </a:p>
        </p:txBody>
      </p:sp>
    </p:spTree>
    <p:extLst>
      <p:ext uri="{BB962C8B-B14F-4D97-AF65-F5344CB8AC3E}">
        <p14:creationId xmlns:p14="http://schemas.microsoft.com/office/powerpoint/2010/main" val="1428636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ppt_x"/>
                                          </p:val>
                                        </p:tav>
                                        <p:tav tm="100000">
                                          <p:val>
                                            <p:strVal val="#ppt_x"/>
                                          </p:val>
                                        </p:tav>
                                      </p:tavLst>
                                    </p:anim>
                                    <p:anim calcmode="lin" valueType="num">
                                      <p:cBhvr additive="base">
                                        <p:cTn id="16" dur="2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ppt_x"/>
                                          </p:val>
                                        </p:tav>
                                        <p:tav tm="100000">
                                          <p:val>
                                            <p:strVal val="#ppt_x"/>
                                          </p:val>
                                        </p:tav>
                                      </p:tavLst>
                                    </p:anim>
                                    <p:anim calcmode="lin" valueType="num">
                                      <p:cBhvr additive="base">
                                        <p:cTn id="20" dur="2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000" fill="hold"/>
                                        <p:tgtEl>
                                          <p:spTgt spid="5"/>
                                        </p:tgtEl>
                                        <p:attrNameLst>
                                          <p:attrName>ppt_x</p:attrName>
                                        </p:attrNameLst>
                                      </p:cBhvr>
                                      <p:tavLst>
                                        <p:tav tm="0">
                                          <p:val>
                                            <p:strVal val="#ppt_x"/>
                                          </p:val>
                                        </p:tav>
                                        <p:tav tm="100000">
                                          <p:val>
                                            <p:strVal val="#ppt_x"/>
                                          </p:val>
                                        </p:tav>
                                      </p:tavLst>
                                    </p:anim>
                                    <p:anim calcmode="lin" valueType="num">
                                      <p:cBhvr additive="base">
                                        <p:cTn id="2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2000" fill="hold"/>
                                        <p:tgtEl>
                                          <p:spTgt spid="20"/>
                                        </p:tgtEl>
                                        <p:attrNameLst>
                                          <p:attrName>ppt_x</p:attrName>
                                        </p:attrNameLst>
                                      </p:cBhvr>
                                      <p:tavLst>
                                        <p:tav tm="0">
                                          <p:val>
                                            <p:strVal val="#ppt_x"/>
                                          </p:val>
                                        </p:tav>
                                        <p:tav tm="100000">
                                          <p:val>
                                            <p:strVal val="#ppt_x"/>
                                          </p:val>
                                        </p:tav>
                                      </p:tavLst>
                                    </p:anim>
                                    <p:anim calcmode="lin" valueType="num">
                                      <p:cBhvr additive="base">
                                        <p:cTn id="30" dur="20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2000" fill="hold"/>
                                        <p:tgtEl>
                                          <p:spTgt spid="17"/>
                                        </p:tgtEl>
                                        <p:attrNameLst>
                                          <p:attrName>ppt_x</p:attrName>
                                        </p:attrNameLst>
                                      </p:cBhvr>
                                      <p:tavLst>
                                        <p:tav tm="0">
                                          <p:val>
                                            <p:strVal val="#ppt_x"/>
                                          </p:val>
                                        </p:tav>
                                        <p:tav tm="100000">
                                          <p:val>
                                            <p:strVal val="#ppt_x"/>
                                          </p:val>
                                        </p:tav>
                                      </p:tavLst>
                                    </p:anim>
                                    <p:anim calcmode="lin" valueType="num">
                                      <p:cBhvr additive="base">
                                        <p:cTn id="34" dur="20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2000" fill="hold"/>
                                        <p:tgtEl>
                                          <p:spTgt spid="18"/>
                                        </p:tgtEl>
                                        <p:attrNameLst>
                                          <p:attrName>ppt_x</p:attrName>
                                        </p:attrNameLst>
                                      </p:cBhvr>
                                      <p:tavLst>
                                        <p:tav tm="0">
                                          <p:val>
                                            <p:strVal val="#ppt_x"/>
                                          </p:val>
                                        </p:tav>
                                        <p:tav tm="100000">
                                          <p:val>
                                            <p:strVal val="#ppt_x"/>
                                          </p:val>
                                        </p:tav>
                                      </p:tavLst>
                                    </p:anim>
                                    <p:anim calcmode="lin" valueType="num">
                                      <p:cBhvr additive="base">
                                        <p:cTn id="38" dur="20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000" fill="hold"/>
                                        <p:tgtEl>
                                          <p:spTgt spid="19"/>
                                        </p:tgtEl>
                                        <p:attrNameLst>
                                          <p:attrName>ppt_x</p:attrName>
                                        </p:attrNameLst>
                                      </p:cBhvr>
                                      <p:tavLst>
                                        <p:tav tm="0">
                                          <p:val>
                                            <p:strVal val="#ppt_x"/>
                                          </p:val>
                                        </p:tav>
                                        <p:tav tm="100000">
                                          <p:val>
                                            <p:strVal val="#ppt_x"/>
                                          </p:val>
                                        </p:tav>
                                      </p:tavLst>
                                    </p:anim>
                                    <p:anim calcmode="lin" valueType="num">
                                      <p:cBhvr additive="base">
                                        <p:cTn id="42" dur="20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2000" fill="hold"/>
                                        <p:tgtEl>
                                          <p:spTgt spid="21"/>
                                        </p:tgtEl>
                                        <p:attrNameLst>
                                          <p:attrName>ppt_x</p:attrName>
                                        </p:attrNameLst>
                                      </p:cBhvr>
                                      <p:tavLst>
                                        <p:tav tm="0">
                                          <p:val>
                                            <p:strVal val="#ppt_x"/>
                                          </p:val>
                                        </p:tav>
                                        <p:tav tm="100000">
                                          <p:val>
                                            <p:strVal val="#ppt_x"/>
                                          </p:val>
                                        </p:tav>
                                      </p:tavLst>
                                    </p:anim>
                                    <p:anim calcmode="lin" valueType="num">
                                      <p:cBhvr additive="base">
                                        <p:cTn id="46"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5" grpId="0" animBg="1"/>
      <p:bldP spid="16" grpId="0" animBg="1"/>
      <p:bldP spid="5" grpId="0"/>
      <p:bldP spid="17" grpId="0" animBg="1"/>
      <p:bldP spid="18" grpId="0" animBg="1"/>
      <p:bldP spid="19" grpId="0" animBg="1"/>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898315" y="202148"/>
            <a:ext cx="8229600" cy="7077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b="1">
                <a:solidFill>
                  <a:schemeClr val="bg2"/>
                </a:solidFill>
                <a:latin typeface="+mj-lt"/>
                <a:ea typeface="+mj-ea"/>
                <a:cs typeface="+mj-cs"/>
              </a:defRPr>
            </a:lvl1pPr>
            <a:lvl2pPr algn="l" rtl="0" eaLnBrk="0" fontAlgn="base" hangingPunct="0">
              <a:lnSpc>
                <a:spcPct val="85000"/>
              </a:lnSpc>
              <a:spcBef>
                <a:spcPct val="0"/>
              </a:spcBef>
              <a:spcAft>
                <a:spcPct val="0"/>
              </a:spcAft>
              <a:defRPr sz="3000" b="1">
                <a:solidFill>
                  <a:schemeClr val="bg2"/>
                </a:solidFill>
                <a:latin typeface="Times New Roman" pitchFamily="18" charset="0"/>
              </a:defRPr>
            </a:lvl2pPr>
            <a:lvl3pPr algn="l" rtl="0" eaLnBrk="0" fontAlgn="base" hangingPunct="0">
              <a:lnSpc>
                <a:spcPct val="85000"/>
              </a:lnSpc>
              <a:spcBef>
                <a:spcPct val="0"/>
              </a:spcBef>
              <a:spcAft>
                <a:spcPct val="0"/>
              </a:spcAft>
              <a:defRPr sz="3000" b="1">
                <a:solidFill>
                  <a:schemeClr val="bg2"/>
                </a:solidFill>
                <a:latin typeface="Times New Roman" pitchFamily="18" charset="0"/>
              </a:defRPr>
            </a:lvl3pPr>
            <a:lvl4pPr algn="l" rtl="0" eaLnBrk="0" fontAlgn="base" hangingPunct="0">
              <a:lnSpc>
                <a:spcPct val="85000"/>
              </a:lnSpc>
              <a:spcBef>
                <a:spcPct val="0"/>
              </a:spcBef>
              <a:spcAft>
                <a:spcPct val="0"/>
              </a:spcAft>
              <a:defRPr sz="3000" b="1">
                <a:solidFill>
                  <a:schemeClr val="bg2"/>
                </a:solidFill>
                <a:latin typeface="Times New Roman" pitchFamily="18" charset="0"/>
              </a:defRPr>
            </a:lvl4pPr>
            <a:lvl5pPr algn="l" rtl="0" eaLnBrk="0" fontAlgn="base" hangingPunct="0">
              <a:lnSpc>
                <a:spcPct val="85000"/>
              </a:lnSpc>
              <a:spcBef>
                <a:spcPct val="0"/>
              </a:spcBef>
              <a:spcAft>
                <a:spcPct val="0"/>
              </a:spcAft>
              <a:defRPr sz="3000" b="1">
                <a:solidFill>
                  <a:schemeClr val="bg2"/>
                </a:solidFill>
                <a:latin typeface="Times New Roman" pitchFamily="18" charset="0"/>
              </a:defRPr>
            </a:lvl5pPr>
            <a:lvl6pPr marL="457200" algn="l" rtl="0" eaLnBrk="0" fontAlgn="base" hangingPunct="0">
              <a:lnSpc>
                <a:spcPct val="85000"/>
              </a:lnSpc>
              <a:spcBef>
                <a:spcPct val="0"/>
              </a:spcBef>
              <a:spcAft>
                <a:spcPct val="0"/>
              </a:spcAft>
              <a:defRPr sz="3000" b="1">
                <a:solidFill>
                  <a:schemeClr val="bg2"/>
                </a:solidFill>
                <a:latin typeface="Times New Roman" pitchFamily="18" charset="0"/>
              </a:defRPr>
            </a:lvl6pPr>
            <a:lvl7pPr marL="914400" algn="l" rtl="0" eaLnBrk="0" fontAlgn="base" hangingPunct="0">
              <a:lnSpc>
                <a:spcPct val="85000"/>
              </a:lnSpc>
              <a:spcBef>
                <a:spcPct val="0"/>
              </a:spcBef>
              <a:spcAft>
                <a:spcPct val="0"/>
              </a:spcAft>
              <a:defRPr sz="3000" b="1">
                <a:solidFill>
                  <a:schemeClr val="bg2"/>
                </a:solidFill>
                <a:latin typeface="Times New Roman" pitchFamily="18" charset="0"/>
              </a:defRPr>
            </a:lvl7pPr>
            <a:lvl8pPr marL="1371600" algn="l" rtl="0" eaLnBrk="0" fontAlgn="base" hangingPunct="0">
              <a:lnSpc>
                <a:spcPct val="85000"/>
              </a:lnSpc>
              <a:spcBef>
                <a:spcPct val="0"/>
              </a:spcBef>
              <a:spcAft>
                <a:spcPct val="0"/>
              </a:spcAft>
              <a:defRPr sz="3000" b="1">
                <a:solidFill>
                  <a:schemeClr val="bg2"/>
                </a:solidFill>
                <a:latin typeface="Times New Roman" pitchFamily="18" charset="0"/>
              </a:defRPr>
            </a:lvl8pPr>
            <a:lvl9pPr marL="1828800" algn="l" rtl="0" eaLnBrk="0" fontAlgn="base" hangingPunct="0">
              <a:lnSpc>
                <a:spcPct val="85000"/>
              </a:lnSpc>
              <a:spcBef>
                <a:spcPct val="0"/>
              </a:spcBef>
              <a:spcAft>
                <a:spcPct val="0"/>
              </a:spcAft>
              <a:defRPr sz="3000" b="1">
                <a:solidFill>
                  <a:schemeClr val="bg2"/>
                </a:solidFill>
                <a:latin typeface="Times New Roman" pitchFamily="18" charset="0"/>
              </a:defRPr>
            </a:lvl9pPr>
          </a:lstStyle>
          <a:p>
            <a:pPr algn="r"/>
            <a:r>
              <a:rPr lang="en-US" sz="4000" dirty="0">
                <a:solidFill>
                  <a:srgbClr val="00B050"/>
                </a:solidFill>
                <a:cs typeface="Times New Roman" pitchFamily="18" charset="0"/>
              </a:rPr>
              <a:t>Your return on investment</a:t>
            </a:r>
            <a:r>
              <a:rPr lang="en-US" sz="4000" dirty="0" smtClean="0">
                <a:solidFill>
                  <a:srgbClr val="00B050"/>
                </a:solidFill>
                <a:cs typeface="Times New Roman" pitchFamily="18" charset="0"/>
              </a:rPr>
              <a:t>…</a:t>
            </a:r>
            <a:endParaRPr lang="en-US" sz="4000" dirty="0">
              <a:solidFill>
                <a:srgbClr val="00B050"/>
              </a:solidFill>
              <a:cs typeface="Times New Roman" pitchFamily="18" charset="0"/>
            </a:endParaRPr>
          </a:p>
        </p:txBody>
      </p:sp>
      <p:sp>
        <p:nvSpPr>
          <p:cNvPr id="8" name="TextBox 7"/>
          <p:cNvSpPr txBox="1"/>
          <p:nvPr/>
        </p:nvSpPr>
        <p:spPr>
          <a:xfrm>
            <a:off x="157767" y="1757652"/>
            <a:ext cx="2926080" cy="1200329"/>
          </a:xfrm>
          <a:prstGeom prst="rect">
            <a:avLst/>
          </a:prstGeom>
          <a:noFill/>
          <a:ln>
            <a:solidFill>
              <a:srgbClr val="00B050"/>
            </a:solidFill>
          </a:ln>
        </p:spPr>
        <p:txBody>
          <a:bodyPr wrap="square" rtlCol="0">
            <a:spAutoFit/>
          </a:bodyPr>
          <a:lstStyle/>
          <a:p>
            <a:r>
              <a:rPr lang="en-US" sz="2400" b="1" dirty="0" smtClean="0"/>
              <a:t>MCPO</a:t>
            </a:r>
          </a:p>
          <a:p>
            <a:pPr marL="457200" indent="-457200" algn="l">
              <a:buFont typeface="Arial" panose="020B0604020202020204" pitchFamily="34" charset="0"/>
              <a:buChar char="•"/>
            </a:pPr>
            <a:r>
              <a:rPr lang="en-US" sz="2400" b="1" dirty="0" smtClean="0">
                <a:solidFill>
                  <a:srgbClr val="30A04D"/>
                </a:solidFill>
              </a:rPr>
              <a:t>$5,339 </a:t>
            </a:r>
            <a:r>
              <a:rPr lang="en-US" sz="2400" b="1" dirty="0" smtClean="0"/>
              <a:t>/ month</a:t>
            </a:r>
          </a:p>
          <a:p>
            <a:pPr marL="457200" indent="-457200" algn="l">
              <a:buFont typeface="Arial" panose="020B0604020202020204" pitchFamily="34" charset="0"/>
              <a:buChar char="•"/>
            </a:pPr>
            <a:r>
              <a:rPr lang="en-US" sz="2400" b="1" dirty="0" smtClean="0">
                <a:solidFill>
                  <a:srgbClr val="30A04D"/>
                </a:solidFill>
              </a:rPr>
              <a:t>$64,071 </a:t>
            </a:r>
            <a:r>
              <a:rPr lang="en-US" sz="2400" b="1" dirty="0" smtClean="0"/>
              <a:t>/ year</a:t>
            </a:r>
            <a:endParaRPr lang="en-US" sz="2400" b="1" dirty="0"/>
          </a:p>
        </p:txBody>
      </p:sp>
      <p:sp>
        <p:nvSpPr>
          <p:cNvPr id="15" name="TextBox 14"/>
          <p:cNvSpPr txBox="1"/>
          <p:nvPr/>
        </p:nvSpPr>
        <p:spPr>
          <a:xfrm>
            <a:off x="6033186" y="1757652"/>
            <a:ext cx="2926080" cy="1200329"/>
          </a:xfrm>
          <a:prstGeom prst="rect">
            <a:avLst/>
          </a:prstGeom>
          <a:noFill/>
          <a:ln>
            <a:solidFill>
              <a:srgbClr val="00B050"/>
            </a:solidFill>
          </a:ln>
        </p:spPr>
        <p:txBody>
          <a:bodyPr wrap="square" rtlCol="0">
            <a:spAutoFit/>
          </a:bodyPr>
          <a:lstStyle/>
          <a:p>
            <a:r>
              <a:rPr lang="en-US" sz="2400" b="1" dirty="0" smtClean="0"/>
              <a:t>LCDR</a:t>
            </a:r>
            <a:endParaRPr lang="en-US" sz="2400" b="1" dirty="0"/>
          </a:p>
          <a:p>
            <a:pPr marL="457200" indent="-457200" algn="l">
              <a:buFont typeface="Arial" panose="020B0604020202020204" pitchFamily="34" charset="0"/>
              <a:buChar char="•"/>
            </a:pPr>
            <a:r>
              <a:rPr lang="en-US" sz="2400" b="1" dirty="0" smtClean="0">
                <a:solidFill>
                  <a:srgbClr val="30A04D"/>
                </a:solidFill>
              </a:rPr>
              <a:t>$6,088 </a:t>
            </a:r>
            <a:r>
              <a:rPr lang="en-US" sz="2400" b="1" dirty="0"/>
              <a:t>/ month</a:t>
            </a:r>
          </a:p>
          <a:p>
            <a:pPr marL="457200" indent="-457200" algn="l">
              <a:buFont typeface="Arial" panose="020B0604020202020204" pitchFamily="34" charset="0"/>
              <a:buChar char="•"/>
            </a:pPr>
            <a:r>
              <a:rPr lang="en-US" sz="2400" b="1" dirty="0" smtClean="0">
                <a:solidFill>
                  <a:srgbClr val="30A04D"/>
                </a:solidFill>
              </a:rPr>
              <a:t>$73,061 </a:t>
            </a:r>
            <a:r>
              <a:rPr lang="en-US" sz="2400" b="1" dirty="0" smtClean="0"/>
              <a:t>/ </a:t>
            </a:r>
            <a:r>
              <a:rPr lang="en-US" sz="2400" b="1" dirty="0"/>
              <a:t>year</a:t>
            </a:r>
          </a:p>
        </p:txBody>
      </p:sp>
      <p:sp>
        <p:nvSpPr>
          <p:cNvPr id="16" name="TextBox 15"/>
          <p:cNvSpPr txBox="1"/>
          <p:nvPr/>
        </p:nvSpPr>
        <p:spPr>
          <a:xfrm>
            <a:off x="6052504" y="3892325"/>
            <a:ext cx="2926080" cy="1200329"/>
          </a:xfrm>
          <a:prstGeom prst="rect">
            <a:avLst/>
          </a:prstGeom>
          <a:noFill/>
          <a:ln>
            <a:solidFill>
              <a:srgbClr val="00B050"/>
            </a:solidFill>
          </a:ln>
        </p:spPr>
        <p:txBody>
          <a:bodyPr wrap="square" rtlCol="0">
            <a:spAutoFit/>
          </a:bodyPr>
          <a:lstStyle/>
          <a:p>
            <a:r>
              <a:rPr lang="en-US" sz="2400" b="1" dirty="0" smtClean="0"/>
              <a:t>CAPT</a:t>
            </a:r>
            <a:endParaRPr lang="en-US" sz="2400" b="1" dirty="0"/>
          </a:p>
          <a:p>
            <a:pPr marL="457200" indent="-457200" algn="l">
              <a:buFont typeface="Arial" panose="020B0604020202020204" pitchFamily="34" charset="0"/>
              <a:buChar char="•"/>
            </a:pPr>
            <a:r>
              <a:rPr lang="en-US" sz="2400" b="1" dirty="0" smtClean="0">
                <a:solidFill>
                  <a:srgbClr val="30A04D"/>
                </a:solidFill>
              </a:rPr>
              <a:t>$</a:t>
            </a:r>
            <a:r>
              <a:rPr lang="en-US" sz="2400" dirty="0" smtClean="0">
                <a:solidFill>
                  <a:srgbClr val="30A04D"/>
                </a:solidFill>
              </a:rPr>
              <a:t>11</a:t>
            </a:r>
            <a:r>
              <a:rPr lang="en-US" sz="2400" b="1" dirty="0" smtClean="0">
                <a:solidFill>
                  <a:srgbClr val="30A04D"/>
                </a:solidFill>
              </a:rPr>
              <a:t>,356 </a:t>
            </a:r>
            <a:r>
              <a:rPr lang="en-US" sz="2400" b="1" dirty="0"/>
              <a:t>/ </a:t>
            </a:r>
            <a:r>
              <a:rPr lang="en-US" sz="2400" b="1" dirty="0" smtClean="0"/>
              <a:t>month</a:t>
            </a:r>
            <a:endParaRPr lang="en-US" sz="2400" b="1" dirty="0"/>
          </a:p>
          <a:p>
            <a:pPr marL="457200" indent="-457200" algn="l">
              <a:buFont typeface="Arial" panose="020B0604020202020204" pitchFamily="34" charset="0"/>
              <a:buChar char="•"/>
            </a:pPr>
            <a:r>
              <a:rPr lang="en-US" sz="2400" b="1" dirty="0" smtClean="0">
                <a:solidFill>
                  <a:srgbClr val="30A04D"/>
                </a:solidFill>
              </a:rPr>
              <a:t>$136,266 </a:t>
            </a:r>
            <a:r>
              <a:rPr lang="en-US" sz="2400" b="1" dirty="0" smtClean="0"/>
              <a:t>/ </a:t>
            </a:r>
            <a:r>
              <a:rPr lang="en-US" sz="2400" b="1" dirty="0"/>
              <a:t>year</a:t>
            </a:r>
          </a:p>
        </p:txBody>
      </p:sp>
      <p:sp>
        <p:nvSpPr>
          <p:cNvPr id="13" name="TextBox 12"/>
          <p:cNvSpPr txBox="1"/>
          <p:nvPr/>
        </p:nvSpPr>
        <p:spPr>
          <a:xfrm>
            <a:off x="6609295" y="3412631"/>
            <a:ext cx="1828800" cy="457200"/>
          </a:xfrm>
          <a:prstGeom prst="rect">
            <a:avLst/>
          </a:prstGeom>
          <a:noFill/>
        </p:spPr>
        <p:txBody>
          <a:bodyPr wrap="square" rtlCol="0">
            <a:spAutoFit/>
          </a:bodyPr>
          <a:lstStyle/>
          <a:p>
            <a:r>
              <a:rPr lang="en-US" sz="2800" b="1" dirty="0" smtClean="0"/>
              <a:t>38 Years</a:t>
            </a:r>
            <a:endParaRPr lang="en-US" sz="2800" b="1" dirty="0"/>
          </a:p>
        </p:txBody>
      </p:sp>
      <p:sp>
        <p:nvSpPr>
          <p:cNvPr id="5" name="Slide Number Placeholder 4"/>
          <p:cNvSpPr>
            <a:spLocks noGrp="1"/>
          </p:cNvSpPr>
          <p:nvPr>
            <p:ph type="sldNum" sz="quarter" idx="10"/>
          </p:nvPr>
        </p:nvSpPr>
        <p:spPr>
          <a:xfrm>
            <a:off x="8410703" y="6604000"/>
            <a:ext cx="671512" cy="254000"/>
          </a:xfrm>
        </p:spPr>
        <p:txBody>
          <a:bodyPr/>
          <a:lstStyle/>
          <a:p>
            <a:pPr>
              <a:defRPr/>
            </a:pPr>
            <a:fld id="{7FC63BB6-36FC-44DC-B3C1-E02F6646114A}" type="slidenum">
              <a:rPr lang="en-US" smtClean="0"/>
              <a:pPr>
                <a:defRPr/>
              </a:pPr>
              <a:t>28</a:t>
            </a:fld>
            <a:endParaRPr lang="en-US" dirty="0"/>
          </a:p>
        </p:txBody>
      </p:sp>
      <p:sp>
        <p:nvSpPr>
          <p:cNvPr id="14" name="Rectangle 13"/>
          <p:cNvSpPr/>
          <p:nvPr/>
        </p:nvSpPr>
        <p:spPr>
          <a:xfrm>
            <a:off x="3573914" y="2928713"/>
            <a:ext cx="1964000" cy="523220"/>
          </a:xfrm>
          <a:prstGeom prst="rect">
            <a:avLst/>
          </a:prstGeom>
        </p:spPr>
        <p:txBody>
          <a:bodyPr wrap="none">
            <a:spAutoFit/>
          </a:bodyPr>
          <a:lstStyle/>
          <a:p>
            <a:r>
              <a:rPr lang="en-US" sz="2800" dirty="0" smtClean="0">
                <a:solidFill>
                  <a:srgbClr val="30A04D"/>
                </a:solidFill>
              </a:rPr>
              <a:t>75</a:t>
            </a:r>
            <a:r>
              <a:rPr lang="en-US" sz="2800" dirty="0">
                <a:solidFill>
                  <a:srgbClr val="30A04D"/>
                </a:solidFill>
              </a:rPr>
              <a:t>% </a:t>
            </a:r>
            <a:r>
              <a:rPr lang="en-US" sz="2800" dirty="0" smtClean="0">
                <a:solidFill>
                  <a:srgbClr val="00B0F0"/>
                </a:solidFill>
              </a:rPr>
              <a:t>(60</a:t>
            </a:r>
            <a:r>
              <a:rPr lang="en-US" sz="2800" dirty="0">
                <a:solidFill>
                  <a:srgbClr val="00B0F0"/>
                </a:solidFill>
              </a:rPr>
              <a:t>%)</a:t>
            </a:r>
            <a:endParaRPr lang="en-US" sz="2800" dirty="0">
              <a:solidFill>
                <a:srgbClr val="30A04D"/>
              </a:solidFill>
            </a:endParaRPr>
          </a:p>
        </p:txBody>
      </p:sp>
      <p:sp>
        <p:nvSpPr>
          <p:cNvPr id="19" name="Rectangle 18"/>
          <p:cNvSpPr/>
          <p:nvPr/>
        </p:nvSpPr>
        <p:spPr>
          <a:xfrm>
            <a:off x="6514226" y="5055857"/>
            <a:ext cx="1964000" cy="523220"/>
          </a:xfrm>
          <a:prstGeom prst="rect">
            <a:avLst/>
          </a:prstGeom>
        </p:spPr>
        <p:txBody>
          <a:bodyPr wrap="none">
            <a:spAutoFit/>
          </a:bodyPr>
          <a:lstStyle/>
          <a:p>
            <a:r>
              <a:rPr lang="en-US" sz="2800" dirty="0" smtClean="0">
                <a:solidFill>
                  <a:srgbClr val="30A04D"/>
                </a:solidFill>
              </a:rPr>
              <a:t>95</a:t>
            </a:r>
            <a:r>
              <a:rPr lang="en-US" sz="2800" dirty="0">
                <a:solidFill>
                  <a:srgbClr val="30A04D"/>
                </a:solidFill>
              </a:rPr>
              <a:t>% </a:t>
            </a:r>
            <a:r>
              <a:rPr lang="en-US" sz="2800" dirty="0" smtClean="0">
                <a:solidFill>
                  <a:srgbClr val="00B0F0"/>
                </a:solidFill>
              </a:rPr>
              <a:t>(76%)</a:t>
            </a:r>
            <a:endParaRPr lang="en-US" sz="2800" dirty="0">
              <a:solidFill>
                <a:srgbClr val="30A04D"/>
              </a:solidFill>
            </a:endParaRPr>
          </a:p>
        </p:txBody>
      </p:sp>
      <p:sp>
        <p:nvSpPr>
          <p:cNvPr id="3" name="TextBox 2"/>
          <p:cNvSpPr txBox="1"/>
          <p:nvPr/>
        </p:nvSpPr>
        <p:spPr>
          <a:xfrm>
            <a:off x="2521849" y="5496249"/>
            <a:ext cx="4100803" cy="523220"/>
          </a:xfrm>
          <a:prstGeom prst="rect">
            <a:avLst/>
          </a:prstGeom>
          <a:noFill/>
        </p:spPr>
        <p:txBody>
          <a:bodyPr wrap="none" rtlCol="0">
            <a:spAutoFit/>
          </a:bodyPr>
          <a:lstStyle/>
          <a:p>
            <a:r>
              <a:rPr lang="en-US" sz="2800" dirty="0">
                <a:solidFill>
                  <a:srgbClr val="30A04D"/>
                </a:solidFill>
              </a:rPr>
              <a:t>Retirement pay for life</a:t>
            </a:r>
            <a:r>
              <a:rPr lang="en-US" sz="2800" dirty="0" smtClean="0">
                <a:solidFill>
                  <a:srgbClr val="30A04D"/>
                </a:solidFill>
              </a:rPr>
              <a:t>!</a:t>
            </a:r>
            <a:endParaRPr lang="en-US" sz="2800" dirty="0">
              <a:solidFill>
                <a:srgbClr val="30A04D"/>
              </a:solidFill>
            </a:endParaRPr>
          </a:p>
        </p:txBody>
      </p:sp>
      <p:sp>
        <p:nvSpPr>
          <p:cNvPr id="17" name="Rectangle 16"/>
          <p:cNvSpPr/>
          <p:nvPr/>
        </p:nvSpPr>
        <p:spPr>
          <a:xfrm>
            <a:off x="250415" y="6534303"/>
            <a:ext cx="8561196" cy="338554"/>
          </a:xfrm>
          <a:prstGeom prst="rect">
            <a:avLst/>
          </a:prstGeom>
        </p:spPr>
        <p:txBody>
          <a:bodyPr wrap="square">
            <a:spAutoFit/>
          </a:bodyPr>
          <a:lstStyle/>
          <a:p>
            <a:r>
              <a:rPr lang="en-US" sz="1600" dirty="0"/>
              <a:t>http://militarypay.defense.gov/Calculators/Active-Duty-Retirement/High-36-Calculator/</a:t>
            </a:r>
          </a:p>
        </p:txBody>
      </p:sp>
      <p:sp>
        <p:nvSpPr>
          <p:cNvPr id="20" name="TextBox 3"/>
          <p:cNvSpPr txBox="1">
            <a:spLocks noChangeArrowheads="1"/>
          </p:cNvSpPr>
          <p:nvPr/>
        </p:nvSpPr>
        <p:spPr bwMode="auto">
          <a:xfrm>
            <a:off x="295855" y="6019469"/>
            <a:ext cx="8478718" cy="523220"/>
          </a:xfrm>
          <a:prstGeom prst="rect">
            <a:avLst/>
          </a:prstGeom>
          <a:solidFill>
            <a:schemeClr val="accent4">
              <a:lumMod val="75000"/>
              <a:lumOff val="25000"/>
            </a:schemeClr>
          </a:solidFill>
          <a:ln w="9525">
            <a:solidFill>
              <a:schemeClr val="tx1"/>
            </a:solidFill>
            <a:prstDash val="solid"/>
            <a:miter lim="800000"/>
            <a:headEnd/>
            <a:tailEnd/>
          </a:ln>
        </p:spPr>
        <p:txBody>
          <a:bodyPr wrap="square">
            <a:spAutoFit/>
          </a:bodyPr>
          <a:lstStyle/>
          <a:p>
            <a:r>
              <a:rPr lang="en-US" sz="1400" dirty="0">
                <a:solidFill>
                  <a:schemeClr val="bg1"/>
                </a:solidFill>
              </a:rPr>
              <a:t>DISCLAIMER: </a:t>
            </a:r>
            <a:r>
              <a:rPr lang="en-US" sz="1400" cap="all" dirty="0">
                <a:solidFill>
                  <a:srgbClr val="00B050"/>
                </a:solidFill>
              </a:rPr>
              <a:t>High Three Pay before taxes </a:t>
            </a:r>
            <a:r>
              <a:rPr lang="en-US" sz="1400" cap="all" dirty="0">
                <a:solidFill>
                  <a:schemeClr val="bg1"/>
                </a:solidFill>
              </a:rPr>
              <a:t>/ </a:t>
            </a:r>
            <a:r>
              <a:rPr lang="en-US" sz="1400" cap="all" dirty="0">
                <a:solidFill>
                  <a:srgbClr val="00B0F0"/>
                </a:solidFill>
              </a:rPr>
              <a:t>BRS CALCULATED +2% per year over 20 (Does not consider members/GOVT contributions to BRS/</a:t>
            </a:r>
            <a:r>
              <a:rPr lang="en-US" sz="1400" cap="all" dirty="0" err="1">
                <a:solidFill>
                  <a:srgbClr val="00B0F0"/>
                </a:solidFill>
              </a:rPr>
              <a:t>TSp</a:t>
            </a:r>
            <a:r>
              <a:rPr lang="en-US" sz="1400" cap="all" dirty="0">
                <a:solidFill>
                  <a:srgbClr val="00B0F0"/>
                </a:solidFill>
              </a:rPr>
              <a:t>)</a:t>
            </a:r>
          </a:p>
        </p:txBody>
      </p:sp>
      <p:sp>
        <p:nvSpPr>
          <p:cNvPr id="22" name="TextBox 21"/>
          <p:cNvSpPr txBox="1"/>
          <p:nvPr/>
        </p:nvSpPr>
        <p:spPr>
          <a:xfrm>
            <a:off x="3097867" y="1757652"/>
            <a:ext cx="2926080" cy="1200329"/>
          </a:xfrm>
          <a:prstGeom prst="rect">
            <a:avLst/>
          </a:prstGeom>
          <a:noFill/>
          <a:ln>
            <a:solidFill>
              <a:srgbClr val="00B050"/>
            </a:solidFill>
          </a:ln>
        </p:spPr>
        <p:txBody>
          <a:bodyPr wrap="square" rtlCol="0">
            <a:spAutoFit/>
          </a:bodyPr>
          <a:lstStyle/>
          <a:p>
            <a:r>
              <a:rPr lang="en-US" sz="2400" b="1" dirty="0" smtClean="0"/>
              <a:t>CWO4</a:t>
            </a:r>
            <a:endParaRPr lang="en-US" sz="2400" b="1" dirty="0"/>
          </a:p>
          <a:p>
            <a:pPr marL="457200" indent="-457200" algn="l">
              <a:buFont typeface="Arial" panose="020B0604020202020204" pitchFamily="34" charset="0"/>
              <a:buChar char="•"/>
            </a:pPr>
            <a:r>
              <a:rPr lang="en-US" sz="2400" b="1" dirty="0" smtClean="0">
                <a:solidFill>
                  <a:srgbClr val="30A04D"/>
                </a:solidFill>
              </a:rPr>
              <a:t>$6,078 </a:t>
            </a:r>
            <a:r>
              <a:rPr lang="en-US" sz="2400" b="1" dirty="0"/>
              <a:t>/ month</a:t>
            </a:r>
          </a:p>
          <a:p>
            <a:pPr marL="457200" indent="-457200" algn="l">
              <a:buFont typeface="Arial" panose="020B0604020202020204" pitchFamily="34" charset="0"/>
              <a:buChar char="•"/>
            </a:pPr>
            <a:r>
              <a:rPr lang="en-US" sz="2400" b="1" dirty="0" smtClean="0">
                <a:solidFill>
                  <a:srgbClr val="30A04D"/>
                </a:solidFill>
              </a:rPr>
              <a:t>$72,939 </a:t>
            </a:r>
            <a:r>
              <a:rPr lang="en-US" sz="2400" b="1" dirty="0" smtClean="0"/>
              <a:t>/ </a:t>
            </a:r>
            <a:r>
              <a:rPr lang="en-US" sz="2400" b="1" dirty="0"/>
              <a:t>year</a:t>
            </a:r>
          </a:p>
        </p:txBody>
      </p:sp>
      <p:sp>
        <p:nvSpPr>
          <p:cNvPr id="23" name="TextBox 22"/>
          <p:cNvSpPr txBox="1"/>
          <p:nvPr/>
        </p:nvSpPr>
        <p:spPr>
          <a:xfrm>
            <a:off x="3109462" y="3892325"/>
            <a:ext cx="2926080" cy="1200329"/>
          </a:xfrm>
          <a:prstGeom prst="rect">
            <a:avLst/>
          </a:prstGeom>
          <a:noFill/>
          <a:ln>
            <a:solidFill>
              <a:srgbClr val="00B050"/>
            </a:solidFill>
          </a:ln>
        </p:spPr>
        <p:txBody>
          <a:bodyPr wrap="square" rtlCol="0">
            <a:spAutoFit/>
          </a:bodyPr>
          <a:lstStyle/>
          <a:p>
            <a:r>
              <a:rPr lang="en-US" sz="2400" dirty="0" smtClean="0"/>
              <a:t>CDR</a:t>
            </a:r>
            <a:endParaRPr lang="en-US" sz="2400" b="1" dirty="0"/>
          </a:p>
          <a:p>
            <a:pPr marL="457200" indent="-457200" algn="l">
              <a:buFont typeface="Arial" panose="020B0604020202020204" pitchFamily="34" charset="0"/>
              <a:buChar char="•"/>
            </a:pPr>
            <a:r>
              <a:rPr lang="en-US" sz="2400" b="1" dirty="0" smtClean="0">
                <a:solidFill>
                  <a:srgbClr val="30A04D"/>
                </a:solidFill>
              </a:rPr>
              <a:t>$8,371 </a:t>
            </a:r>
            <a:r>
              <a:rPr lang="en-US" sz="2400" b="1" dirty="0"/>
              <a:t>/ month</a:t>
            </a:r>
          </a:p>
          <a:p>
            <a:pPr marL="457200" indent="-457200" algn="l">
              <a:buFont typeface="Arial" panose="020B0604020202020204" pitchFamily="34" charset="0"/>
              <a:buChar char="•"/>
            </a:pPr>
            <a:r>
              <a:rPr lang="en-US" sz="2400" b="1" dirty="0" smtClean="0">
                <a:solidFill>
                  <a:srgbClr val="30A04D"/>
                </a:solidFill>
              </a:rPr>
              <a:t>$100,447 </a:t>
            </a:r>
            <a:r>
              <a:rPr lang="en-US" sz="2400" b="1" dirty="0" smtClean="0"/>
              <a:t>/ </a:t>
            </a:r>
            <a:r>
              <a:rPr lang="en-US" sz="2400" b="1" dirty="0"/>
              <a:t>year</a:t>
            </a:r>
          </a:p>
        </p:txBody>
      </p:sp>
      <p:sp>
        <p:nvSpPr>
          <p:cNvPr id="24" name="TextBox 23"/>
          <p:cNvSpPr txBox="1"/>
          <p:nvPr/>
        </p:nvSpPr>
        <p:spPr>
          <a:xfrm>
            <a:off x="3701033" y="3429774"/>
            <a:ext cx="1828800" cy="457200"/>
          </a:xfrm>
          <a:prstGeom prst="rect">
            <a:avLst/>
          </a:prstGeom>
          <a:noFill/>
        </p:spPr>
        <p:txBody>
          <a:bodyPr wrap="square" rtlCol="0">
            <a:spAutoFit/>
          </a:bodyPr>
          <a:lstStyle/>
          <a:p>
            <a:r>
              <a:rPr lang="en-US" sz="2800" b="1" dirty="0" smtClean="0"/>
              <a:t>35 Years</a:t>
            </a:r>
            <a:endParaRPr lang="en-US" sz="2800" b="1" dirty="0"/>
          </a:p>
        </p:txBody>
      </p:sp>
      <p:sp>
        <p:nvSpPr>
          <p:cNvPr id="25" name="Rectangle 24"/>
          <p:cNvSpPr/>
          <p:nvPr/>
        </p:nvSpPr>
        <p:spPr>
          <a:xfrm>
            <a:off x="3483553" y="5055857"/>
            <a:ext cx="2263761" cy="523220"/>
          </a:xfrm>
          <a:prstGeom prst="rect">
            <a:avLst/>
          </a:prstGeom>
        </p:spPr>
        <p:txBody>
          <a:bodyPr wrap="none">
            <a:spAutoFit/>
          </a:bodyPr>
          <a:lstStyle/>
          <a:p>
            <a:r>
              <a:rPr lang="en-US" sz="2800" dirty="0" smtClean="0">
                <a:solidFill>
                  <a:srgbClr val="30A04D"/>
                </a:solidFill>
              </a:rPr>
              <a:t>87.5</a:t>
            </a:r>
            <a:r>
              <a:rPr lang="en-US" sz="2800" dirty="0">
                <a:solidFill>
                  <a:srgbClr val="30A04D"/>
                </a:solidFill>
              </a:rPr>
              <a:t>% </a:t>
            </a:r>
            <a:r>
              <a:rPr lang="en-US" sz="2800" dirty="0" smtClean="0">
                <a:solidFill>
                  <a:srgbClr val="00B0F0"/>
                </a:solidFill>
              </a:rPr>
              <a:t>(70</a:t>
            </a:r>
            <a:r>
              <a:rPr lang="en-US" sz="2800" dirty="0">
                <a:solidFill>
                  <a:srgbClr val="00B0F0"/>
                </a:solidFill>
              </a:rPr>
              <a:t>%)</a:t>
            </a:r>
            <a:endParaRPr lang="en-US" sz="2800" dirty="0">
              <a:solidFill>
                <a:srgbClr val="30A04D"/>
              </a:solidFill>
            </a:endParaRPr>
          </a:p>
        </p:txBody>
      </p:sp>
      <p:sp>
        <p:nvSpPr>
          <p:cNvPr id="27" name="TextBox 26"/>
          <p:cNvSpPr txBox="1"/>
          <p:nvPr/>
        </p:nvSpPr>
        <p:spPr>
          <a:xfrm>
            <a:off x="158018" y="3892325"/>
            <a:ext cx="2926080" cy="1200329"/>
          </a:xfrm>
          <a:prstGeom prst="rect">
            <a:avLst/>
          </a:prstGeom>
          <a:noFill/>
          <a:ln>
            <a:solidFill>
              <a:srgbClr val="00B050"/>
            </a:solidFill>
          </a:ln>
        </p:spPr>
        <p:txBody>
          <a:bodyPr wrap="square" rtlCol="0">
            <a:spAutoFit/>
          </a:bodyPr>
          <a:lstStyle/>
          <a:p>
            <a:r>
              <a:rPr lang="en-US" sz="2400" b="1" dirty="0" smtClean="0"/>
              <a:t>CWO5</a:t>
            </a:r>
            <a:endParaRPr lang="en-US" sz="2400" b="1" dirty="0"/>
          </a:p>
          <a:p>
            <a:pPr marL="457200" indent="-457200" algn="l">
              <a:buFont typeface="Arial" panose="020B0604020202020204" pitchFamily="34" charset="0"/>
              <a:buChar char="•"/>
            </a:pPr>
            <a:r>
              <a:rPr lang="en-US" sz="2400" b="1" dirty="0" smtClean="0">
                <a:solidFill>
                  <a:srgbClr val="30A04D"/>
                </a:solidFill>
              </a:rPr>
              <a:t>$7,707 </a:t>
            </a:r>
            <a:r>
              <a:rPr lang="en-US" sz="2400" b="1" dirty="0"/>
              <a:t>/ month</a:t>
            </a:r>
          </a:p>
          <a:p>
            <a:pPr marL="457200" indent="-457200" algn="l">
              <a:buFont typeface="Arial" panose="020B0604020202020204" pitchFamily="34" charset="0"/>
              <a:buChar char="•"/>
            </a:pPr>
            <a:r>
              <a:rPr lang="en-US" sz="2400" b="1" dirty="0" smtClean="0">
                <a:solidFill>
                  <a:srgbClr val="30A04D"/>
                </a:solidFill>
              </a:rPr>
              <a:t>$92,488 </a:t>
            </a:r>
            <a:r>
              <a:rPr lang="en-US" sz="2400" b="1" dirty="0" smtClean="0"/>
              <a:t>/ </a:t>
            </a:r>
            <a:r>
              <a:rPr lang="en-US" sz="2400" b="1" dirty="0"/>
              <a:t>year</a:t>
            </a:r>
          </a:p>
        </p:txBody>
      </p:sp>
      <p:sp>
        <p:nvSpPr>
          <p:cNvPr id="28" name="TextBox 27"/>
          <p:cNvSpPr txBox="1"/>
          <p:nvPr/>
        </p:nvSpPr>
        <p:spPr>
          <a:xfrm>
            <a:off x="706407" y="3429774"/>
            <a:ext cx="1828800" cy="457200"/>
          </a:xfrm>
          <a:prstGeom prst="rect">
            <a:avLst/>
          </a:prstGeom>
          <a:noFill/>
        </p:spPr>
        <p:txBody>
          <a:bodyPr wrap="square" rtlCol="0">
            <a:spAutoFit/>
          </a:bodyPr>
          <a:lstStyle/>
          <a:p>
            <a:r>
              <a:rPr lang="en-US" sz="2800" b="1" dirty="0" smtClean="0"/>
              <a:t>33 Years</a:t>
            </a:r>
            <a:endParaRPr lang="en-US" sz="2800" b="1" dirty="0"/>
          </a:p>
        </p:txBody>
      </p:sp>
      <p:sp>
        <p:nvSpPr>
          <p:cNvPr id="29" name="Rectangle 28"/>
          <p:cNvSpPr/>
          <p:nvPr/>
        </p:nvSpPr>
        <p:spPr>
          <a:xfrm>
            <a:off x="488928" y="5026149"/>
            <a:ext cx="2263761" cy="523220"/>
          </a:xfrm>
          <a:prstGeom prst="rect">
            <a:avLst/>
          </a:prstGeom>
        </p:spPr>
        <p:txBody>
          <a:bodyPr wrap="none">
            <a:spAutoFit/>
          </a:bodyPr>
          <a:lstStyle/>
          <a:p>
            <a:r>
              <a:rPr lang="en-US" sz="2800" dirty="0" smtClean="0">
                <a:solidFill>
                  <a:srgbClr val="30A04D"/>
                </a:solidFill>
              </a:rPr>
              <a:t>82.5</a:t>
            </a:r>
            <a:r>
              <a:rPr lang="en-US" sz="2800" dirty="0">
                <a:solidFill>
                  <a:srgbClr val="30A04D"/>
                </a:solidFill>
              </a:rPr>
              <a:t>% </a:t>
            </a:r>
            <a:r>
              <a:rPr lang="en-US" sz="2800" dirty="0" smtClean="0">
                <a:solidFill>
                  <a:srgbClr val="00B0F0"/>
                </a:solidFill>
              </a:rPr>
              <a:t>(66%)</a:t>
            </a:r>
            <a:endParaRPr lang="en-US" sz="2800" dirty="0">
              <a:solidFill>
                <a:srgbClr val="30A04D"/>
              </a:solidFill>
            </a:endParaRPr>
          </a:p>
        </p:txBody>
      </p:sp>
      <p:sp>
        <p:nvSpPr>
          <p:cNvPr id="30" name="TextBox 29"/>
          <p:cNvSpPr txBox="1"/>
          <p:nvPr/>
        </p:nvSpPr>
        <p:spPr>
          <a:xfrm>
            <a:off x="898315" y="1138932"/>
            <a:ext cx="7315200" cy="457200"/>
          </a:xfrm>
          <a:prstGeom prst="rect">
            <a:avLst/>
          </a:prstGeom>
          <a:noFill/>
        </p:spPr>
        <p:txBody>
          <a:bodyPr wrap="square" rtlCol="0">
            <a:spAutoFit/>
          </a:bodyPr>
          <a:lstStyle/>
          <a:p>
            <a:r>
              <a:rPr lang="en-US" sz="2800" b="1" dirty="0" smtClean="0"/>
              <a:t>Retirement after </a:t>
            </a:r>
            <a:r>
              <a:rPr lang="en-US" sz="3600" dirty="0" smtClean="0"/>
              <a:t>30</a:t>
            </a:r>
            <a:r>
              <a:rPr lang="en-US" sz="2800" b="1" dirty="0" smtClean="0"/>
              <a:t> Years of Service:</a:t>
            </a:r>
            <a:endParaRPr lang="en-US" sz="2800" b="1" dirty="0"/>
          </a:p>
        </p:txBody>
      </p:sp>
    </p:spTree>
    <p:extLst>
      <p:ext uri="{BB962C8B-B14F-4D97-AF65-F5344CB8AC3E}">
        <p14:creationId xmlns:p14="http://schemas.microsoft.com/office/powerpoint/2010/main" val="3549899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000" fill="hold"/>
                                        <p:tgtEl>
                                          <p:spTgt spid="30"/>
                                        </p:tgtEl>
                                        <p:attrNameLst>
                                          <p:attrName>ppt_x</p:attrName>
                                        </p:attrNameLst>
                                      </p:cBhvr>
                                      <p:tavLst>
                                        <p:tav tm="0">
                                          <p:val>
                                            <p:strVal val="#ppt_x"/>
                                          </p:val>
                                        </p:tav>
                                        <p:tav tm="100000">
                                          <p:val>
                                            <p:strVal val="#ppt_x"/>
                                          </p:val>
                                        </p:tav>
                                      </p:tavLst>
                                    </p:anim>
                                    <p:anim calcmode="lin" valueType="num">
                                      <p:cBhvr additive="base">
                                        <p:cTn id="8" dur="20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000" fill="hold"/>
                                        <p:tgtEl>
                                          <p:spTgt spid="22"/>
                                        </p:tgtEl>
                                        <p:attrNameLst>
                                          <p:attrName>ppt_x</p:attrName>
                                        </p:attrNameLst>
                                      </p:cBhvr>
                                      <p:tavLst>
                                        <p:tav tm="0">
                                          <p:val>
                                            <p:strVal val="#ppt_x"/>
                                          </p:val>
                                        </p:tav>
                                        <p:tav tm="100000">
                                          <p:val>
                                            <p:strVal val="#ppt_x"/>
                                          </p:val>
                                        </p:tav>
                                      </p:tavLst>
                                    </p:anim>
                                    <p:anim calcmode="lin" valueType="num">
                                      <p:cBhvr additive="base">
                                        <p:cTn id="16" dur="2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ppt_x"/>
                                          </p:val>
                                        </p:tav>
                                        <p:tav tm="100000">
                                          <p:val>
                                            <p:strVal val="#ppt_x"/>
                                          </p:val>
                                        </p:tav>
                                      </p:tavLst>
                                    </p:anim>
                                    <p:anim calcmode="lin" valueType="num">
                                      <p:cBhvr additive="base">
                                        <p:cTn id="20" dur="2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ppt_x"/>
                                          </p:val>
                                        </p:tav>
                                        <p:tav tm="100000">
                                          <p:val>
                                            <p:strVal val="#ppt_x"/>
                                          </p:val>
                                        </p:tav>
                                      </p:tavLst>
                                    </p:anim>
                                    <p:anim calcmode="lin" valueType="num">
                                      <p:cBhvr additive="base">
                                        <p:cTn id="24"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2000" fill="hold"/>
                                        <p:tgtEl>
                                          <p:spTgt spid="28"/>
                                        </p:tgtEl>
                                        <p:attrNameLst>
                                          <p:attrName>ppt_x</p:attrName>
                                        </p:attrNameLst>
                                      </p:cBhvr>
                                      <p:tavLst>
                                        <p:tav tm="0">
                                          <p:val>
                                            <p:strVal val="#ppt_x"/>
                                          </p:val>
                                        </p:tav>
                                        <p:tav tm="100000">
                                          <p:val>
                                            <p:strVal val="#ppt_x"/>
                                          </p:val>
                                        </p:tav>
                                      </p:tavLst>
                                    </p:anim>
                                    <p:anim calcmode="lin" valueType="num">
                                      <p:cBhvr additive="base">
                                        <p:cTn id="30" dur="20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2000" fill="hold"/>
                                        <p:tgtEl>
                                          <p:spTgt spid="27"/>
                                        </p:tgtEl>
                                        <p:attrNameLst>
                                          <p:attrName>ppt_x</p:attrName>
                                        </p:attrNameLst>
                                      </p:cBhvr>
                                      <p:tavLst>
                                        <p:tav tm="0">
                                          <p:val>
                                            <p:strVal val="#ppt_x"/>
                                          </p:val>
                                        </p:tav>
                                        <p:tav tm="100000">
                                          <p:val>
                                            <p:strVal val="#ppt_x"/>
                                          </p:val>
                                        </p:tav>
                                      </p:tavLst>
                                    </p:anim>
                                    <p:anim calcmode="lin" valueType="num">
                                      <p:cBhvr additive="base">
                                        <p:cTn id="34" dur="20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2000" fill="hold"/>
                                        <p:tgtEl>
                                          <p:spTgt spid="29"/>
                                        </p:tgtEl>
                                        <p:attrNameLst>
                                          <p:attrName>ppt_x</p:attrName>
                                        </p:attrNameLst>
                                      </p:cBhvr>
                                      <p:tavLst>
                                        <p:tav tm="0">
                                          <p:val>
                                            <p:strVal val="#ppt_x"/>
                                          </p:val>
                                        </p:tav>
                                        <p:tav tm="100000">
                                          <p:val>
                                            <p:strVal val="#ppt_x"/>
                                          </p:val>
                                        </p:tav>
                                      </p:tavLst>
                                    </p:anim>
                                    <p:anim calcmode="lin" valueType="num">
                                      <p:cBhvr additive="base">
                                        <p:cTn id="38"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2000" fill="hold"/>
                                        <p:tgtEl>
                                          <p:spTgt spid="24"/>
                                        </p:tgtEl>
                                        <p:attrNameLst>
                                          <p:attrName>ppt_x</p:attrName>
                                        </p:attrNameLst>
                                      </p:cBhvr>
                                      <p:tavLst>
                                        <p:tav tm="0">
                                          <p:val>
                                            <p:strVal val="#ppt_x"/>
                                          </p:val>
                                        </p:tav>
                                        <p:tav tm="100000">
                                          <p:val>
                                            <p:strVal val="#ppt_x"/>
                                          </p:val>
                                        </p:tav>
                                      </p:tavLst>
                                    </p:anim>
                                    <p:anim calcmode="lin" valueType="num">
                                      <p:cBhvr additive="base">
                                        <p:cTn id="44" dur="20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2000" fill="hold"/>
                                        <p:tgtEl>
                                          <p:spTgt spid="23"/>
                                        </p:tgtEl>
                                        <p:attrNameLst>
                                          <p:attrName>ppt_x</p:attrName>
                                        </p:attrNameLst>
                                      </p:cBhvr>
                                      <p:tavLst>
                                        <p:tav tm="0">
                                          <p:val>
                                            <p:strVal val="#ppt_x"/>
                                          </p:val>
                                        </p:tav>
                                        <p:tav tm="100000">
                                          <p:val>
                                            <p:strVal val="#ppt_x"/>
                                          </p:val>
                                        </p:tav>
                                      </p:tavLst>
                                    </p:anim>
                                    <p:anim calcmode="lin" valueType="num">
                                      <p:cBhvr additive="base">
                                        <p:cTn id="48" dur="2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2000" fill="hold"/>
                                        <p:tgtEl>
                                          <p:spTgt spid="25"/>
                                        </p:tgtEl>
                                        <p:attrNameLst>
                                          <p:attrName>ppt_x</p:attrName>
                                        </p:attrNameLst>
                                      </p:cBhvr>
                                      <p:tavLst>
                                        <p:tav tm="0">
                                          <p:val>
                                            <p:strVal val="#ppt_x"/>
                                          </p:val>
                                        </p:tav>
                                        <p:tav tm="100000">
                                          <p:val>
                                            <p:strVal val="#ppt_x"/>
                                          </p:val>
                                        </p:tav>
                                      </p:tavLst>
                                    </p:anim>
                                    <p:anim calcmode="lin" valueType="num">
                                      <p:cBhvr additive="base">
                                        <p:cTn id="52"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000" fill="hold"/>
                                        <p:tgtEl>
                                          <p:spTgt spid="13"/>
                                        </p:tgtEl>
                                        <p:attrNameLst>
                                          <p:attrName>ppt_x</p:attrName>
                                        </p:attrNameLst>
                                      </p:cBhvr>
                                      <p:tavLst>
                                        <p:tav tm="0">
                                          <p:val>
                                            <p:strVal val="#ppt_x"/>
                                          </p:val>
                                        </p:tav>
                                        <p:tav tm="100000">
                                          <p:val>
                                            <p:strVal val="#ppt_x"/>
                                          </p:val>
                                        </p:tav>
                                      </p:tavLst>
                                    </p:anim>
                                    <p:anim calcmode="lin" valueType="num">
                                      <p:cBhvr additive="base">
                                        <p:cTn id="58" dur="20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2000" fill="hold"/>
                                        <p:tgtEl>
                                          <p:spTgt spid="16"/>
                                        </p:tgtEl>
                                        <p:attrNameLst>
                                          <p:attrName>ppt_x</p:attrName>
                                        </p:attrNameLst>
                                      </p:cBhvr>
                                      <p:tavLst>
                                        <p:tav tm="0">
                                          <p:val>
                                            <p:strVal val="#ppt_x"/>
                                          </p:val>
                                        </p:tav>
                                        <p:tav tm="100000">
                                          <p:val>
                                            <p:strVal val="#ppt_x"/>
                                          </p:val>
                                        </p:tav>
                                      </p:tavLst>
                                    </p:anim>
                                    <p:anim calcmode="lin" valueType="num">
                                      <p:cBhvr additive="base">
                                        <p:cTn id="62" dur="20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2000" fill="hold"/>
                                        <p:tgtEl>
                                          <p:spTgt spid="19"/>
                                        </p:tgtEl>
                                        <p:attrNameLst>
                                          <p:attrName>ppt_x</p:attrName>
                                        </p:attrNameLst>
                                      </p:cBhvr>
                                      <p:tavLst>
                                        <p:tav tm="0">
                                          <p:val>
                                            <p:strVal val="#ppt_x"/>
                                          </p:val>
                                        </p:tav>
                                        <p:tav tm="100000">
                                          <p:val>
                                            <p:strVal val="#ppt_x"/>
                                          </p:val>
                                        </p:tav>
                                      </p:tavLst>
                                    </p:anim>
                                    <p:anim calcmode="lin" valueType="num">
                                      <p:cBhvr additive="base">
                                        <p:cTn id="66"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3" grpId="0"/>
      <p:bldP spid="14" grpId="0"/>
      <p:bldP spid="19" grpId="0"/>
      <p:bldP spid="22" grpId="0" animBg="1"/>
      <p:bldP spid="23" grpId="0" animBg="1"/>
      <p:bldP spid="24" grpId="0"/>
      <p:bldP spid="25" grpId="0"/>
      <p:bldP spid="27" grpId="0" animBg="1"/>
      <p:bldP spid="28"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67355" y="0"/>
            <a:ext cx="7645400" cy="1143000"/>
          </a:xfrm>
        </p:spPr>
        <p:txBody>
          <a:bodyPr/>
          <a:lstStyle/>
          <a:p>
            <a:r>
              <a:rPr lang="en-US" b="1" dirty="0" smtClean="0"/>
              <a:t>Contact Us</a:t>
            </a:r>
          </a:p>
        </p:txBody>
      </p:sp>
      <p:sp>
        <p:nvSpPr>
          <p:cNvPr id="37891" name="Rectangle 5"/>
          <p:cNvSpPr>
            <a:spLocks noGrp="1" noChangeArrowheads="1"/>
          </p:cNvSpPr>
          <p:nvPr>
            <p:ph type="body" idx="1"/>
          </p:nvPr>
        </p:nvSpPr>
        <p:spPr>
          <a:xfrm>
            <a:off x="123565" y="1530036"/>
            <a:ext cx="8874741" cy="5069940"/>
          </a:xfrm>
        </p:spPr>
        <p:txBody>
          <a:bodyPr/>
          <a:lstStyle/>
          <a:p>
            <a:pPr>
              <a:buClrTx/>
              <a:buFont typeface="Arial" panose="020B0604020202020204" pitchFamily="34" charset="0"/>
              <a:buChar char="•"/>
            </a:pPr>
            <a:r>
              <a:rPr lang="en-US" sz="2000" dirty="0" smtClean="0"/>
              <a:t>CAPT Ed Callahan, Head</a:t>
            </a:r>
            <a:r>
              <a:rPr lang="en-US" sz="2000" b="1" dirty="0" smtClean="0"/>
              <a:t> LDO and CWO Community Manager, </a:t>
            </a:r>
          </a:p>
          <a:p>
            <a:pPr marL="0" indent="0">
              <a:buClrTx/>
              <a:buNone/>
            </a:pPr>
            <a:r>
              <a:rPr lang="en-US" sz="2000" dirty="0" smtClean="0"/>
              <a:t>	</a:t>
            </a:r>
            <a:r>
              <a:rPr lang="en-US" sz="2000" b="1" dirty="0" smtClean="0"/>
              <a:t>email:  </a:t>
            </a:r>
            <a:r>
              <a:rPr lang="en-US" sz="2000" b="1" u="sng" dirty="0" smtClean="0"/>
              <a:t>edward.l.callahan@navy.mil</a:t>
            </a:r>
          </a:p>
          <a:p>
            <a:pPr>
              <a:buClrTx/>
              <a:buFont typeface="Arial" panose="020B0604020202020204" pitchFamily="34" charset="0"/>
              <a:buChar char="•"/>
            </a:pPr>
            <a:r>
              <a:rPr lang="en-US" sz="2000" dirty="0"/>
              <a:t>LT Shanique Howard– Assistant LDO and CWO Community Manager</a:t>
            </a:r>
          </a:p>
          <a:p>
            <a:pPr marL="0" indent="0">
              <a:buClrTx/>
              <a:buNone/>
            </a:pPr>
            <a:r>
              <a:rPr lang="en-US" sz="2000" dirty="0"/>
              <a:t>	email:  </a:t>
            </a:r>
            <a:r>
              <a:rPr lang="en-US" sz="2000" u="sng" dirty="0"/>
              <a:t>shanique.d.howard@navy.mil</a:t>
            </a:r>
          </a:p>
          <a:p>
            <a:pPr>
              <a:buClrTx/>
              <a:buFont typeface="Arial" panose="020B0604020202020204" pitchFamily="34" charset="0"/>
              <a:buChar char="•"/>
            </a:pPr>
            <a:r>
              <a:rPr lang="en-US" sz="2000" dirty="0" smtClean="0"/>
              <a:t>CWO5 Hector Sandoval, CWO Community Manager,</a:t>
            </a:r>
          </a:p>
          <a:p>
            <a:pPr marL="0" indent="0">
              <a:buClrTx/>
              <a:buNone/>
            </a:pPr>
            <a:r>
              <a:rPr lang="en-US" sz="2000" dirty="0" smtClean="0"/>
              <a:t>	email:  </a:t>
            </a:r>
            <a:r>
              <a:rPr lang="en-US" sz="2000" u="sng" dirty="0" smtClean="0"/>
              <a:t>hector.sandoval@navy.mil</a:t>
            </a:r>
          </a:p>
          <a:p>
            <a:pPr>
              <a:buClrTx/>
              <a:buFont typeface="Arial" panose="020B0604020202020204" pitchFamily="34" charset="0"/>
              <a:buChar char="•"/>
            </a:pPr>
            <a:r>
              <a:rPr lang="en-US" sz="2000" dirty="0" smtClean="0"/>
              <a:t>Mitch Allen, Civilian </a:t>
            </a:r>
            <a:r>
              <a:rPr lang="en-US" sz="2000" dirty="0"/>
              <a:t>Assistant </a:t>
            </a:r>
            <a:r>
              <a:rPr lang="en-US" sz="2000" dirty="0" smtClean="0"/>
              <a:t>LDO and CWO Community Manager</a:t>
            </a:r>
            <a:r>
              <a:rPr lang="en-US" sz="2000" b="1" dirty="0" smtClean="0"/>
              <a:t>, </a:t>
            </a:r>
          </a:p>
          <a:p>
            <a:pPr marL="0" indent="0">
              <a:buClrTx/>
              <a:buNone/>
            </a:pPr>
            <a:r>
              <a:rPr lang="en-US" sz="2000" b="1" dirty="0" smtClean="0"/>
              <a:t>	email:  </a:t>
            </a:r>
            <a:r>
              <a:rPr lang="en-US" sz="2000" b="1" u="sng" dirty="0" smtClean="0"/>
              <a:t>mitchell.allen@navy.mil</a:t>
            </a:r>
          </a:p>
          <a:p>
            <a:pPr marL="0" lvl="0" indent="0">
              <a:buNone/>
            </a:pPr>
            <a:endParaRPr lang="en-US" sz="1400" u="sng" dirty="0">
              <a:solidFill>
                <a:srgbClr val="000000"/>
              </a:solidFill>
            </a:endParaRPr>
          </a:p>
          <a:p>
            <a:pPr marL="0" lvl="0" indent="0">
              <a:buNone/>
            </a:pPr>
            <a:r>
              <a:rPr lang="en-US" sz="2000" u="sng" dirty="0">
                <a:solidFill>
                  <a:srgbClr val="000000"/>
                </a:solidFill>
              </a:rPr>
              <a:t>Community News and Forums</a:t>
            </a:r>
            <a:r>
              <a:rPr lang="en-US" sz="2000" dirty="0" smtClean="0">
                <a:solidFill>
                  <a:srgbClr val="000000"/>
                </a:solidFill>
              </a:rPr>
              <a:t>:</a:t>
            </a:r>
          </a:p>
          <a:p>
            <a:pPr marL="0" lvl="0" indent="0">
              <a:buNone/>
            </a:pPr>
            <a:r>
              <a:rPr lang="en-US" sz="2000" dirty="0" smtClean="0">
                <a:solidFill>
                  <a:srgbClr val="000000"/>
                </a:solidFill>
              </a:rPr>
              <a:t>NPC </a:t>
            </a:r>
            <a:r>
              <a:rPr lang="en-US" sz="2000" dirty="0">
                <a:solidFill>
                  <a:srgbClr val="000000"/>
                </a:solidFill>
              </a:rPr>
              <a:t>Website</a:t>
            </a:r>
            <a:r>
              <a:rPr lang="en-US" sz="2000" dirty="0" smtClean="0">
                <a:solidFill>
                  <a:srgbClr val="000000"/>
                </a:solidFill>
              </a:rPr>
              <a:t>:</a:t>
            </a:r>
          </a:p>
          <a:p>
            <a:pPr lvl="0">
              <a:buFont typeface="Arial" panose="020B0604020202020204" pitchFamily="34" charset="0"/>
              <a:buChar char="•"/>
            </a:pPr>
            <a:r>
              <a:rPr lang="en-US" sz="2000" dirty="0" smtClean="0">
                <a:solidFill>
                  <a:srgbClr val="000000"/>
                </a:solidFill>
              </a:rPr>
              <a:t>http</a:t>
            </a:r>
            <a:r>
              <a:rPr lang="en-US" sz="2000" dirty="0">
                <a:solidFill>
                  <a:srgbClr val="000000"/>
                </a:solidFill>
              </a:rPr>
              <a:t>://</a:t>
            </a:r>
            <a:r>
              <a:rPr lang="en-US" sz="2000" dirty="0" smtClean="0">
                <a:solidFill>
                  <a:srgbClr val="000000"/>
                </a:solidFill>
              </a:rPr>
              <a:t>www.npc.navy.mil/officer/communitymanagers/ldo_cwo</a:t>
            </a:r>
          </a:p>
          <a:p>
            <a:pPr lvl="0">
              <a:buFont typeface="Arial" panose="020B0604020202020204" pitchFamily="34" charset="0"/>
              <a:buChar char="•"/>
            </a:pPr>
            <a:endParaRPr lang="en-US" sz="2000" dirty="0" smtClean="0">
              <a:solidFill>
                <a:srgbClr val="000000"/>
              </a:solidFill>
            </a:endParaRPr>
          </a:p>
          <a:p>
            <a:pPr lvl="0">
              <a:buFont typeface="Arial" panose="020B0604020202020204" pitchFamily="34" charset="0"/>
              <a:buChar char="•"/>
            </a:pPr>
            <a:r>
              <a:rPr lang="en-US" sz="2000" dirty="0" smtClean="0">
                <a:solidFill>
                  <a:srgbClr val="000000"/>
                </a:solidFill>
              </a:rPr>
              <a:t> </a:t>
            </a:r>
            <a:r>
              <a:rPr lang="en-US" sz="2000" dirty="0" smtClean="0">
                <a:solidFill>
                  <a:srgbClr val="0000FF"/>
                </a:solidFill>
              </a:rPr>
              <a:t>Facebook  </a:t>
            </a:r>
            <a:r>
              <a:rPr lang="en-US" sz="2000" dirty="0">
                <a:solidFill>
                  <a:srgbClr val="000000"/>
                </a:solidFill>
              </a:rPr>
              <a:t>:  Search, “LDO/CWO Community Managers Forum”</a:t>
            </a:r>
          </a:p>
        </p:txBody>
      </p:sp>
      <p:sp>
        <p:nvSpPr>
          <p:cNvPr id="2" name="Slide Number Placeholder 1"/>
          <p:cNvSpPr>
            <a:spLocks noGrp="1"/>
          </p:cNvSpPr>
          <p:nvPr>
            <p:ph type="sldNum" sz="quarter" idx="10"/>
          </p:nvPr>
        </p:nvSpPr>
        <p:spPr/>
        <p:txBody>
          <a:bodyPr/>
          <a:lstStyle/>
          <a:p>
            <a:pPr>
              <a:defRPr/>
            </a:pPr>
            <a:fld id="{7FC63BB6-36FC-44DC-B3C1-E02F6646114A}" type="slidenum">
              <a:rPr lang="en-US" smtClean="0"/>
              <a:pPr>
                <a:defRPr/>
              </a:pPr>
              <a:t>29</a:t>
            </a:fld>
            <a:endParaRPr lang="en-US"/>
          </a:p>
        </p:txBody>
      </p:sp>
    </p:spTree>
    <p:extLst>
      <p:ext uri="{BB962C8B-B14F-4D97-AF65-F5344CB8AC3E}">
        <p14:creationId xmlns:p14="http://schemas.microsoft.com/office/powerpoint/2010/main" val="126006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LDO and CWO Mission </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3</a:t>
            </a:fld>
            <a:endParaRPr lang="en-US" smtClean="0"/>
          </a:p>
        </p:txBody>
      </p:sp>
      <p:sp>
        <p:nvSpPr>
          <p:cNvPr id="6" name="Content Placeholder 5"/>
          <p:cNvSpPr>
            <a:spLocks noGrp="1"/>
          </p:cNvSpPr>
          <p:nvPr>
            <p:ph idx="1"/>
          </p:nvPr>
        </p:nvSpPr>
        <p:spPr>
          <a:xfrm>
            <a:off x="435085" y="1500835"/>
            <a:ext cx="7772400" cy="4685280"/>
          </a:xfrm>
        </p:spPr>
        <p:txBody>
          <a:bodyPr/>
          <a:lstStyle/>
          <a:p>
            <a:pPr marL="0" indent="0" algn="just">
              <a:buNone/>
            </a:pPr>
            <a:r>
              <a:rPr lang="en-US" i="1" dirty="0"/>
              <a:t>The Limited Duty Officer and Chief Warrant Officer Community support the war-fighting capability and readiness of Naval Forces through leadership, technical proficiency, and experience.  </a:t>
            </a:r>
            <a:endParaRPr lang="en-US" i="1" dirty="0" smtClean="0"/>
          </a:p>
          <a:p>
            <a:pPr marL="0" indent="0" algn="just">
              <a:buNone/>
            </a:pPr>
            <a:endParaRPr lang="en-US" i="1" dirty="0"/>
          </a:p>
          <a:p>
            <a:pPr marL="0" indent="0" algn="just">
              <a:buNone/>
            </a:pPr>
            <a:r>
              <a:rPr lang="en-US" i="1" dirty="0" smtClean="0"/>
              <a:t>We </a:t>
            </a:r>
            <a:r>
              <a:rPr lang="en-US" i="1" dirty="0"/>
              <a:t>are the primary manpower source for technically specific billets not best suited for traditional Unrestricted Line, Restricted Line or Staff Corps career path Officers. Using critical enlisted experience, we are committed to the continuous leadership, improvement, training and mentoring of Sailors.</a:t>
            </a:r>
          </a:p>
          <a:p>
            <a:pPr marL="0" indent="0" algn="just">
              <a:buNone/>
            </a:pPr>
            <a:endParaRPr lang="en-US" i="1" dirty="0"/>
          </a:p>
          <a:p>
            <a:pPr marL="0" indent="0" algn="just">
              <a:buNone/>
            </a:pPr>
            <a:endParaRPr lang="en-US" dirty="0"/>
          </a:p>
        </p:txBody>
      </p:sp>
    </p:spTree>
    <p:extLst>
      <p:ext uri="{BB962C8B-B14F-4D97-AF65-F5344CB8AC3E}">
        <p14:creationId xmlns:p14="http://schemas.microsoft.com/office/powerpoint/2010/main" val="364987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Limited Duty Officer (LDO)</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4</a:t>
            </a:fld>
            <a:endParaRPr lang="en-US" smtClean="0"/>
          </a:p>
        </p:txBody>
      </p:sp>
      <p:sp>
        <p:nvSpPr>
          <p:cNvPr id="6" name="Content Placeholder 5"/>
          <p:cNvSpPr>
            <a:spLocks noGrp="1"/>
          </p:cNvSpPr>
          <p:nvPr>
            <p:ph idx="1"/>
          </p:nvPr>
        </p:nvSpPr>
        <p:spPr>
          <a:xfrm>
            <a:off x="458585" y="1334614"/>
            <a:ext cx="7985023" cy="5075913"/>
          </a:xfrm>
        </p:spPr>
        <p:txBody>
          <a:bodyPr/>
          <a:lstStyle/>
          <a:p>
            <a:pPr>
              <a:buFont typeface="Arial" panose="020B0604020202020204" pitchFamily="34" charset="0"/>
              <a:buChar char="•"/>
            </a:pPr>
            <a:r>
              <a:rPr lang="en-US" sz="2200" i="1" u="sng" dirty="0">
                <a:effectLst>
                  <a:outerShdw blurRad="38100" dist="38100" dir="2700000" algn="tl">
                    <a:srgbClr val="000000">
                      <a:alpha val="43137"/>
                    </a:srgbClr>
                  </a:outerShdw>
                </a:effectLst>
              </a:rPr>
              <a:t>Technical </a:t>
            </a:r>
            <a:r>
              <a:rPr lang="en-US" sz="2200" i="1" u="sng" dirty="0" smtClean="0">
                <a:effectLst>
                  <a:outerShdw blurRad="38100" dist="38100" dir="2700000" algn="tl">
                    <a:srgbClr val="000000">
                      <a:alpha val="43137"/>
                    </a:srgbClr>
                  </a:outerShdw>
                </a:effectLst>
              </a:rPr>
              <a:t>Managers</a:t>
            </a:r>
            <a:r>
              <a:rPr lang="en-US" sz="2200" dirty="0"/>
              <a:t> </a:t>
            </a:r>
            <a:r>
              <a:rPr lang="en-US" sz="2200" dirty="0" smtClean="0"/>
              <a:t>– LDOs are Naval </a:t>
            </a:r>
            <a:r>
              <a:rPr lang="en-US" sz="2200" dirty="0"/>
              <a:t>Line or Staff </a:t>
            </a:r>
            <a:r>
              <a:rPr lang="en-US" sz="2200" dirty="0" smtClean="0"/>
              <a:t>Corps Officers that progressively </a:t>
            </a:r>
            <a:r>
              <a:rPr lang="en-US" sz="2200" dirty="0"/>
              <a:t>advance within broad technical fields related to their former enlisted </a:t>
            </a:r>
            <a:r>
              <a:rPr lang="en-US" sz="2200" dirty="0" smtClean="0"/>
              <a:t>ratings</a:t>
            </a:r>
          </a:p>
          <a:p>
            <a:pPr marL="0" indent="0">
              <a:buNone/>
            </a:pPr>
            <a:endParaRPr lang="en-US" sz="2200" dirty="0" smtClean="0"/>
          </a:p>
          <a:p>
            <a:pPr>
              <a:buFont typeface="Arial" panose="020B0604020202020204" pitchFamily="34" charset="0"/>
              <a:buChar char="•"/>
            </a:pPr>
            <a:r>
              <a:rPr lang="en-US" sz="2200" dirty="0" smtClean="0"/>
              <a:t>LDOs </a:t>
            </a:r>
            <a:r>
              <a:rPr lang="en-US" sz="2200" u="sng" dirty="0" smtClean="0"/>
              <a:t>fill </a:t>
            </a:r>
            <a:r>
              <a:rPr lang="en-US" sz="2200" u="sng" dirty="0"/>
              <a:t>leadership and management positions</a:t>
            </a:r>
            <a:r>
              <a:rPr lang="en-US" sz="2200" dirty="0"/>
              <a:t> at the </a:t>
            </a:r>
            <a:r>
              <a:rPr lang="en-US" sz="2200" dirty="0" smtClean="0"/>
              <a:t>ENS </a:t>
            </a:r>
            <a:r>
              <a:rPr lang="en-US" sz="2200" dirty="0"/>
              <a:t>through </a:t>
            </a:r>
            <a:r>
              <a:rPr lang="en-US" sz="2200" dirty="0" smtClean="0"/>
              <a:t>CAPT </a:t>
            </a:r>
            <a:r>
              <a:rPr lang="en-US" sz="2200" dirty="0"/>
              <a:t>level that require technical background and skills not attainable through normal development within other officer </a:t>
            </a:r>
            <a:r>
              <a:rPr lang="en-US" sz="2200" dirty="0" smtClean="0"/>
              <a:t>designators</a:t>
            </a:r>
          </a:p>
          <a:p>
            <a:pPr marL="0" indent="0">
              <a:buNone/>
            </a:pPr>
            <a:endParaRPr lang="en-US" sz="2200" dirty="0" smtClean="0"/>
          </a:p>
          <a:p>
            <a:pPr>
              <a:buFont typeface="Arial" panose="020B0604020202020204" pitchFamily="34" charset="0"/>
              <a:buChar char="•"/>
            </a:pPr>
            <a:r>
              <a:rPr lang="en-US" sz="2200" dirty="0" smtClean="0"/>
              <a:t>LDOs serve </a:t>
            </a:r>
            <a:r>
              <a:rPr lang="en-US" sz="2200" dirty="0"/>
              <a:t>as, but are not limited to, </a:t>
            </a:r>
            <a:r>
              <a:rPr lang="en-US" sz="2200" dirty="0" smtClean="0"/>
              <a:t>DIVOs, DEPT Heads, OICs, XOs and COs </a:t>
            </a:r>
          </a:p>
          <a:p>
            <a:pPr marL="0" indent="0">
              <a:buNone/>
            </a:pPr>
            <a:endParaRPr lang="en-US" sz="2200" dirty="0" smtClean="0"/>
          </a:p>
          <a:p>
            <a:pPr>
              <a:buFont typeface="Arial" panose="020B0604020202020204" pitchFamily="34" charset="0"/>
              <a:buChar char="•"/>
            </a:pPr>
            <a:r>
              <a:rPr lang="en-US" sz="2200" u="sng" dirty="0" smtClean="0"/>
              <a:t>Major Command</a:t>
            </a:r>
            <a:r>
              <a:rPr lang="en-US" sz="2200" dirty="0" smtClean="0"/>
              <a:t> (CAPT level) is the pinnacle goal!</a:t>
            </a:r>
            <a:endParaRPr lang="en-US" sz="2200" dirty="0"/>
          </a:p>
          <a:p>
            <a:pPr marL="0" indent="0" algn="just">
              <a:buNone/>
            </a:pPr>
            <a:endParaRPr lang="en-US" sz="2200" dirty="0"/>
          </a:p>
          <a:p>
            <a:pPr>
              <a:buFont typeface="Arial" panose="020B0604020202020204" pitchFamily="34" charset="0"/>
              <a:buChar char="•"/>
            </a:pPr>
            <a:endParaRPr lang="en-US" sz="2200" dirty="0"/>
          </a:p>
        </p:txBody>
      </p:sp>
    </p:spTree>
    <p:extLst>
      <p:ext uri="{BB962C8B-B14F-4D97-AF65-F5344CB8AC3E}">
        <p14:creationId xmlns:p14="http://schemas.microsoft.com/office/powerpoint/2010/main" val="2962224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LDO Designators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5</a:t>
            </a:fld>
            <a:endParaRPr lang="en-US" smtClean="0"/>
          </a:p>
        </p:txBody>
      </p:sp>
      <p:sp>
        <p:nvSpPr>
          <p:cNvPr id="6" name="Rectangle 7"/>
          <p:cNvSpPr txBox="1">
            <a:spLocks noChangeArrowheads="1"/>
          </p:cNvSpPr>
          <p:nvPr/>
        </p:nvSpPr>
        <p:spPr bwMode="auto">
          <a:xfrm>
            <a:off x="741300" y="1374257"/>
            <a:ext cx="4183785" cy="453867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pPr eaLnBrk="1" hangingPunct="1">
              <a:lnSpc>
                <a:spcPct val="80000"/>
              </a:lnSpc>
              <a:buFontTx/>
              <a:buNone/>
            </a:pPr>
            <a:r>
              <a:rPr lang="en-US" sz="1400" i="1" u="sng" kern="0" dirty="0">
                <a:cs typeface="Arial" panose="020B0604020202020204" pitchFamily="34" charset="0"/>
              </a:rPr>
              <a:t>Line (</a:t>
            </a:r>
            <a:r>
              <a:rPr lang="en-US" sz="1400" i="1" u="sng" kern="0" dirty="0" smtClean="0">
                <a:cs typeface="Arial" panose="020B0604020202020204" pitchFamily="34" charset="0"/>
              </a:rPr>
              <a:t>SURFACE)</a:t>
            </a:r>
            <a:endParaRPr lang="en-US" sz="1400" i="1" kern="0" dirty="0">
              <a:cs typeface="Arial" panose="020B0604020202020204" pitchFamily="34" charset="0"/>
            </a:endParaRPr>
          </a:p>
          <a:p>
            <a:pPr eaLnBrk="1" hangingPunct="1">
              <a:lnSpc>
                <a:spcPct val="80000"/>
              </a:lnSpc>
              <a:buFontTx/>
              <a:buNone/>
            </a:pPr>
            <a:r>
              <a:rPr lang="en-US" sz="1400" kern="0" dirty="0">
                <a:solidFill>
                  <a:srgbClr val="00030A"/>
                </a:solidFill>
                <a:cs typeface="Arial" panose="020B0604020202020204" pitchFamily="34" charset="0"/>
              </a:rPr>
              <a:t>611X   </a:t>
            </a:r>
            <a:r>
              <a:rPr lang="en-US" sz="1400" kern="0" dirty="0" smtClean="0">
                <a:solidFill>
                  <a:srgbClr val="00030A"/>
                </a:solidFill>
                <a:cs typeface="Arial" panose="020B0604020202020204" pitchFamily="34" charset="0"/>
              </a:rPr>
              <a:t>DECK</a:t>
            </a:r>
            <a:endParaRPr lang="en-US" sz="1400" kern="0" dirty="0">
              <a:solidFill>
                <a:srgbClr val="00030A"/>
              </a:solidFill>
              <a:cs typeface="Arial" panose="020B0604020202020204" pitchFamily="34" charset="0"/>
            </a:endParaRPr>
          </a:p>
          <a:p>
            <a:pPr eaLnBrk="1" hangingPunct="1">
              <a:lnSpc>
                <a:spcPct val="80000"/>
              </a:lnSpc>
              <a:buFontTx/>
              <a:buNone/>
            </a:pPr>
            <a:r>
              <a:rPr lang="en-US" sz="1400" kern="0" dirty="0">
                <a:solidFill>
                  <a:srgbClr val="00030A"/>
                </a:solidFill>
                <a:cs typeface="Arial" panose="020B0604020202020204" pitchFamily="34" charset="0"/>
              </a:rPr>
              <a:t>612X   </a:t>
            </a:r>
            <a:r>
              <a:rPr lang="en-US" sz="1400" kern="0" dirty="0" smtClean="0">
                <a:solidFill>
                  <a:srgbClr val="00030A"/>
                </a:solidFill>
                <a:cs typeface="Arial" panose="020B0604020202020204" pitchFamily="34" charset="0"/>
              </a:rPr>
              <a:t>OPERATIONS</a:t>
            </a:r>
          </a:p>
          <a:p>
            <a:pPr eaLnBrk="1" hangingPunct="1">
              <a:lnSpc>
                <a:spcPct val="80000"/>
              </a:lnSpc>
              <a:buFontTx/>
              <a:buNone/>
            </a:pPr>
            <a:r>
              <a:rPr lang="en-US" sz="1400" kern="0" dirty="0" smtClean="0">
                <a:solidFill>
                  <a:srgbClr val="00030A"/>
                </a:solidFill>
                <a:cs typeface="Arial" panose="020B0604020202020204" pitchFamily="34" charset="0"/>
              </a:rPr>
              <a:t>613X   ENGINEERING/REPAIR</a:t>
            </a:r>
            <a:endParaRPr lang="en-US" sz="1400" kern="0" dirty="0">
              <a:solidFill>
                <a:srgbClr val="00030A"/>
              </a:solidFill>
              <a:cs typeface="Arial" panose="020B0604020202020204" pitchFamily="34" charset="0"/>
            </a:endParaRPr>
          </a:p>
          <a:p>
            <a:pPr eaLnBrk="1" hangingPunct="1">
              <a:lnSpc>
                <a:spcPct val="80000"/>
              </a:lnSpc>
              <a:buFontTx/>
              <a:buNone/>
            </a:pPr>
            <a:r>
              <a:rPr lang="en-US" sz="1400" kern="0" dirty="0">
                <a:cs typeface="Arial" panose="020B0604020202020204" pitchFamily="34" charset="0"/>
              </a:rPr>
              <a:t>616X   </a:t>
            </a:r>
            <a:r>
              <a:rPr lang="en-US" sz="1400" kern="0" dirty="0" smtClean="0">
                <a:cs typeface="Arial" panose="020B0604020202020204" pitchFamily="34" charset="0"/>
              </a:rPr>
              <a:t>ORDNANCE</a:t>
            </a:r>
            <a:endParaRPr lang="en-US" sz="1400" kern="0" dirty="0">
              <a:solidFill>
                <a:srgbClr val="00030A"/>
              </a:solidFill>
              <a:cs typeface="Arial" panose="020B0604020202020204" pitchFamily="34" charset="0"/>
            </a:endParaRPr>
          </a:p>
          <a:p>
            <a:pPr eaLnBrk="1" hangingPunct="1">
              <a:lnSpc>
                <a:spcPct val="80000"/>
              </a:lnSpc>
              <a:buFontTx/>
              <a:buNone/>
            </a:pPr>
            <a:r>
              <a:rPr lang="en-US" sz="1400" kern="0" dirty="0">
                <a:solidFill>
                  <a:srgbClr val="00030A"/>
                </a:solidFill>
                <a:cs typeface="Arial" panose="020B0604020202020204" pitchFamily="34" charset="0"/>
              </a:rPr>
              <a:t>618X   </a:t>
            </a:r>
            <a:r>
              <a:rPr lang="en-US" sz="1400" kern="0" dirty="0" smtClean="0">
                <a:solidFill>
                  <a:srgbClr val="00030A"/>
                </a:solidFill>
                <a:cs typeface="Arial" panose="020B0604020202020204" pitchFamily="34" charset="0"/>
              </a:rPr>
              <a:t>ELECTRONICS</a:t>
            </a:r>
          </a:p>
          <a:p>
            <a:pPr eaLnBrk="1" hangingPunct="1">
              <a:lnSpc>
                <a:spcPct val="80000"/>
              </a:lnSpc>
              <a:buFontTx/>
              <a:buNone/>
            </a:pPr>
            <a:endParaRPr lang="en-US" sz="1400" kern="0" dirty="0" smtClean="0">
              <a:solidFill>
                <a:srgbClr val="00030A"/>
              </a:solidFill>
              <a:cs typeface="Arial" panose="020B0604020202020204" pitchFamily="34" charset="0"/>
            </a:endParaRPr>
          </a:p>
          <a:p>
            <a:pPr eaLnBrk="1" hangingPunct="1">
              <a:lnSpc>
                <a:spcPct val="80000"/>
              </a:lnSpc>
              <a:buFontTx/>
              <a:buNone/>
            </a:pPr>
            <a:r>
              <a:rPr lang="en-US" sz="1400" i="1" u="sng" kern="0" dirty="0" smtClean="0">
                <a:cs typeface="Arial" panose="020B0604020202020204" pitchFamily="34" charset="0"/>
              </a:rPr>
              <a:t>Line (SUB / NUCLEAR)</a:t>
            </a:r>
            <a:endParaRPr lang="en-US" sz="1400" i="1" kern="0" dirty="0">
              <a:cs typeface="Arial" panose="020B0604020202020204" pitchFamily="34" charset="0"/>
            </a:endParaRPr>
          </a:p>
          <a:p>
            <a:pPr eaLnBrk="1" hangingPunct="1">
              <a:lnSpc>
                <a:spcPct val="80000"/>
              </a:lnSpc>
              <a:buFontTx/>
              <a:buNone/>
            </a:pPr>
            <a:r>
              <a:rPr lang="en-US" sz="1400" kern="0" dirty="0" smtClean="0">
                <a:solidFill>
                  <a:srgbClr val="00030A"/>
                </a:solidFill>
                <a:cs typeface="Arial" panose="020B0604020202020204" pitchFamily="34" charset="0"/>
              </a:rPr>
              <a:t>6200   NUCLEAR POWER </a:t>
            </a:r>
            <a:r>
              <a:rPr lang="en-US" sz="1400" kern="0" dirty="0" smtClean="0">
                <a:cs typeface="Arial" panose="020B0604020202020204" pitchFamily="34" charset="0"/>
              </a:rPr>
              <a:t>(NAVADMIN 006/16)</a:t>
            </a:r>
            <a:endParaRPr lang="en-US" sz="1400" i="1" kern="0" dirty="0" smtClean="0">
              <a:solidFill>
                <a:srgbClr val="3333CC"/>
              </a:solidFill>
              <a:cs typeface="Arial" panose="020B0604020202020204" pitchFamily="34" charset="0"/>
            </a:endParaRPr>
          </a:p>
          <a:p>
            <a:pPr eaLnBrk="1" hangingPunct="1">
              <a:lnSpc>
                <a:spcPct val="80000"/>
              </a:lnSpc>
              <a:buFontTx/>
              <a:buNone/>
            </a:pPr>
            <a:r>
              <a:rPr lang="en-US" sz="1400" kern="0" dirty="0" smtClean="0">
                <a:solidFill>
                  <a:srgbClr val="00030A"/>
                </a:solidFill>
                <a:cs typeface="Arial" panose="020B0604020202020204" pitchFamily="34" charset="0"/>
              </a:rPr>
              <a:t>623X   ENGINEERING/REPAIR</a:t>
            </a:r>
          </a:p>
          <a:p>
            <a:pPr eaLnBrk="1" hangingPunct="1">
              <a:lnSpc>
                <a:spcPct val="80000"/>
              </a:lnSpc>
              <a:buFontTx/>
              <a:buNone/>
            </a:pPr>
            <a:r>
              <a:rPr lang="en-US" sz="1400" kern="0" dirty="0" smtClean="0">
                <a:solidFill>
                  <a:srgbClr val="00030A"/>
                </a:solidFill>
                <a:cs typeface="Arial" panose="020B0604020202020204" pitchFamily="34" charset="0"/>
              </a:rPr>
              <a:t>626X   ORDNANCE</a:t>
            </a:r>
            <a:endParaRPr lang="en-US" sz="1400" kern="0" dirty="0" smtClean="0">
              <a:solidFill>
                <a:srgbClr val="3333CC"/>
              </a:solidFill>
              <a:cs typeface="Arial" panose="020B0604020202020204" pitchFamily="34" charset="0"/>
            </a:endParaRPr>
          </a:p>
          <a:p>
            <a:pPr eaLnBrk="1" hangingPunct="1">
              <a:lnSpc>
                <a:spcPct val="80000"/>
              </a:lnSpc>
              <a:buFontTx/>
              <a:buNone/>
            </a:pPr>
            <a:r>
              <a:rPr lang="en-US" sz="1400" kern="0" dirty="0" smtClean="0">
                <a:solidFill>
                  <a:srgbClr val="00030A"/>
                </a:solidFill>
                <a:cs typeface="Arial" panose="020B0604020202020204" pitchFamily="34" charset="0"/>
              </a:rPr>
              <a:t>628X   ELECTRONICS</a:t>
            </a:r>
          </a:p>
          <a:p>
            <a:pPr eaLnBrk="1" hangingPunct="1">
              <a:lnSpc>
                <a:spcPct val="80000"/>
              </a:lnSpc>
              <a:buFontTx/>
              <a:buNone/>
            </a:pPr>
            <a:r>
              <a:rPr lang="en-US" sz="1400" kern="0" dirty="0" smtClean="0">
                <a:solidFill>
                  <a:schemeClr val="accent6"/>
                </a:solidFill>
                <a:cs typeface="Arial" panose="020B0604020202020204" pitchFamily="34" charset="0"/>
              </a:rPr>
              <a:t>629X   COMMUNICATIONS</a:t>
            </a:r>
          </a:p>
          <a:p>
            <a:pPr eaLnBrk="1" hangingPunct="1">
              <a:lnSpc>
                <a:spcPct val="80000"/>
              </a:lnSpc>
              <a:buNone/>
            </a:pPr>
            <a:endParaRPr lang="en-US" sz="1400" kern="0" dirty="0" smtClean="0">
              <a:solidFill>
                <a:srgbClr val="30A04D"/>
              </a:solidFill>
              <a:cs typeface="Arial" panose="020B0604020202020204" pitchFamily="34" charset="0"/>
            </a:endParaRPr>
          </a:p>
          <a:p>
            <a:pPr eaLnBrk="1" hangingPunct="1">
              <a:lnSpc>
                <a:spcPct val="80000"/>
              </a:lnSpc>
              <a:buNone/>
            </a:pPr>
            <a:r>
              <a:rPr lang="en-US" sz="1400" i="1" u="sng" kern="0" dirty="0">
                <a:cs typeface="Arial" panose="020B0604020202020204" pitchFamily="34" charset="0"/>
              </a:rPr>
              <a:t>Line (AVIATION) </a:t>
            </a:r>
            <a:endParaRPr lang="en-US" sz="1400" i="1" u="sng" kern="0" dirty="0" smtClean="0">
              <a:cs typeface="Arial" panose="020B0604020202020204" pitchFamily="34" charset="0"/>
            </a:endParaRPr>
          </a:p>
          <a:p>
            <a:pPr eaLnBrk="1" hangingPunct="1">
              <a:lnSpc>
                <a:spcPct val="80000"/>
              </a:lnSpc>
              <a:buNone/>
            </a:pPr>
            <a:r>
              <a:rPr lang="en-US" sz="1400" kern="0" dirty="0">
                <a:solidFill>
                  <a:srgbClr val="00030A"/>
                </a:solidFill>
                <a:cs typeface="Arial" panose="020B0604020202020204" pitchFamily="34" charset="0"/>
              </a:rPr>
              <a:t>631X   DECK </a:t>
            </a:r>
            <a:endParaRPr lang="en-US" sz="1400" kern="0" dirty="0" smtClean="0">
              <a:solidFill>
                <a:srgbClr val="00030A"/>
              </a:solidFill>
              <a:cs typeface="Arial" panose="020B0604020202020204" pitchFamily="34" charset="0"/>
            </a:endParaRPr>
          </a:p>
          <a:p>
            <a:pPr eaLnBrk="1" hangingPunct="1">
              <a:lnSpc>
                <a:spcPct val="80000"/>
              </a:lnSpc>
              <a:buNone/>
            </a:pPr>
            <a:r>
              <a:rPr lang="en-US" sz="1400" kern="0" dirty="0">
                <a:solidFill>
                  <a:srgbClr val="00030A"/>
                </a:solidFill>
                <a:cs typeface="Arial" panose="020B0604020202020204" pitchFamily="34" charset="0"/>
              </a:rPr>
              <a:t>632X   </a:t>
            </a:r>
            <a:r>
              <a:rPr lang="en-US" sz="1400" kern="0" dirty="0" smtClean="0">
                <a:solidFill>
                  <a:srgbClr val="00030A"/>
                </a:solidFill>
                <a:cs typeface="Arial" panose="020B0604020202020204" pitchFamily="34" charset="0"/>
              </a:rPr>
              <a:t>OPERATIONS</a:t>
            </a:r>
          </a:p>
          <a:p>
            <a:pPr eaLnBrk="1" hangingPunct="1">
              <a:lnSpc>
                <a:spcPct val="80000"/>
              </a:lnSpc>
              <a:buFontTx/>
              <a:buNone/>
            </a:pPr>
            <a:r>
              <a:rPr lang="en-US" sz="1400" kern="0" dirty="0" smtClean="0">
                <a:solidFill>
                  <a:srgbClr val="00030A"/>
                </a:solidFill>
                <a:cs typeface="Arial" panose="020B0604020202020204" pitchFamily="34" charset="0"/>
              </a:rPr>
              <a:t>633X   </a:t>
            </a:r>
            <a:r>
              <a:rPr lang="en-US" sz="1400" kern="0" dirty="0">
                <a:solidFill>
                  <a:srgbClr val="00030A"/>
                </a:solidFill>
                <a:cs typeface="Arial" panose="020B0604020202020204" pitchFamily="34" charset="0"/>
              </a:rPr>
              <a:t>MAINTENANCE</a:t>
            </a:r>
          </a:p>
          <a:p>
            <a:pPr eaLnBrk="1" hangingPunct="1">
              <a:lnSpc>
                <a:spcPct val="80000"/>
              </a:lnSpc>
              <a:buNone/>
            </a:pPr>
            <a:r>
              <a:rPr lang="en-US" sz="1400" kern="0" dirty="0">
                <a:solidFill>
                  <a:srgbClr val="00030A"/>
                </a:solidFill>
                <a:cs typeface="Arial" panose="020B0604020202020204" pitchFamily="34" charset="0"/>
              </a:rPr>
              <a:t>636X   ORDNANCE</a:t>
            </a:r>
          </a:p>
          <a:p>
            <a:pPr eaLnBrk="1" hangingPunct="1">
              <a:lnSpc>
                <a:spcPct val="80000"/>
              </a:lnSpc>
              <a:buNone/>
            </a:pPr>
            <a:r>
              <a:rPr lang="en-US" sz="1400" kern="0" dirty="0">
                <a:solidFill>
                  <a:srgbClr val="00030A"/>
                </a:solidFill>
                <a:cs typeface="Arial" panose="020B0604020202020204" pitchFamily="34" charset="0"/>
              </a:rPr>
              <a:t>639X   AIR TRAFFIC CONTROL</a:t>
            </a: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smtClean="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smtClean="0">
              <a:solidFill>
                <a:srgbClr val="3333CC"/>
              </a:solidFill>
              <a:cs typeface="Arial" panose="020B0604020202020204" pitchFamily="34" charset="0"/>
            </a:endParaRPr>
          </a:p>
        </p:txBody>
      </p:sp>
      <p:sp>
        <p:nvSpPr>
          <p:cNvPr id="8" name="Rectangle 7"/>
          <p:cNvSpPr txBox="1">
            <a:spLocks noChangeArrowheads="1"/>
          </p:cNvSpPr>
          <p:nvPr/>
        </p:nvSpPr>
        <p:spPr bwMode="auto">
          <a:xfrm>
            <a:off x="4925086" y="1375192"/>
            <a:ext cx="4030002" cy="448239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pPr eaLnBrk="1" hangingPunct="1">
              <a:lnSpc>
                <a:spcPct val="80000"/>
              </a:lnSpc>
              <a:buNone/>
            </a:pPr>
            <a:r>
              <a:rPr lang="en-US" sz="1400" i="1" u="sng" kern="0" dirty="0" smtClean="0">
                <a:cs typeface="Arial" panose="020B0604020202020204" pitchFamily="34" charset="0"/>
              </a:rPr>
              <a:t>General Line</a:t>
            </a:r>
            <a:endParaRPr lang="en-US" sz="1400" i="1" u="sng" kern="0" dirty="0">
              <a:cs typeface="Arial" panose="020B0604020202020204" pitchFamily="34" charset="0"/>
            </a:endParaRPr>
          </a:p>
          <a:p>
            <a:pPr eaLnBrk="1" hangingPunct="1">
              <a:lnSpc>
                <a:spcPct val="80000"/>
              </a:lnSpc>
              <a:buNone/>
            </a:pPr>
            <a:r>
              <a:rPr lang="en-US" sz="1400" kern="0" dirty="0">
                <a:solidFill>
                  <a:srgbClr val="00030A"/>
                </a:solidFill>
                <a:cs typeface="Arial" panose="020B0604020202020204" pitchFamily="34" charset="0"/>
              </a:rPr>
              <a:t>641X   </a:t>
            </a:r>
            <a:r>
              <a:rPr lang="en-US" sz="1400" kern="0" dirty="0" smtClean="0">
                <a:solidFill>
                  <a:srgbClr val="00030A"/>
                </a:solidFill>
                <a:cs typeface="Arial" panose="020B0604020202020204" pitchFamily="34" charset="0"/>
              </a:rPr>
              <a:t>ADMINISTRATION</a:t>
            </a:r>
            <a:endParaRPr lang="en-US" sz="1400" kern="0" dirty="0">
              <a:solidFill>
                <a:srgbClr val="00030A"/>
              </a:solidFill>
              <a:cs typeface="Arial" panose="020B0604020202020204" pitchFamily="34" charset="0"/>
            </a:endParaRPr>
          </a:p>
          <a:p>
            <a:pPr eaLnBrk="1" hangingPunct="1">
              <a:lnSpc>
                <a:spcPct val="80000"/>
              </a:lnSpc>
              <a:buNone/>
            </a:pPr>
            <a:r>
              <a:rPr lang="en-US" sz="1400" kern="0" dirty="0">
                <a:solidFill>
                  <a:srgbClr val="00030A"/>
                </a:solidFill>
                <a:cs typeface="Arial" panose="020B0604020202020204" pitchFamily="34" charset="0"/>
              </a:rPr>
              <a:t>643X   </a:t>
            </a:r>
            <a:r>
              <a:rPr lang="en-US" sz="1400" kern="0" dirty="0" smtClean="0">
                <a:solidFill>
                  <a:srgbClr val="00030A"/>
                </a:solidFill>
                <a:cs typeface="Arial" panose="020B0604020202020204" pitchFamily="34" charset="0"/>
              </a:rPr>
              <a:t>BANDMASTER</a:t>
            </a:r>
            <a:endParaRPr lang="en-US" sz="1400" kern="0" dirty="0">
              <a:solidFill>
                <a:srgbClr val="00030A"/>
              </a:solidFill>
              <a:cs typeface="Arial" panose="020B0604020202020204" pitchFamily="34" charset="0"/>
            </a:endParaRPr>
          </a:p>
          <a:p>
            <a:pPr eaLnBrk="1" hangingPunct="1">
              <a:lnSpc>
                <a:spcPct val="80000"/>
              </a:lnSpc>
              <a:buNone/>
            </a:pPr>
            <a:r>
              <a:rPr lang="en-US" sz="1400" kern="0" dirty="0" smtClean="0">
                <a:solidFill>
                  <a:srgbClr val="00030A"/>
                </a:solidFill>
                <a:cs typeface="Arial" panose="020B0604020202020204" pitchFamily="34" charset="0"/>
              </a:rPr>
              <a:t>648X   EXPLOSIVE ORDNANCE DISPOSAL</a:t>
            </a:r>
          </a:p>
          <a:p>
            <a:pPr eaLnBrk="1" hangingPunct="1">
              <a:lnSpc>
                <a:spcPct val="80000"/>
              </a:lnSpc>
              <a:buNone/>
            </a:pPr>
            <a:r>
              <a:rPr lang="en-US" sz="1400" kern="0" dirty="0" smtClean="0">
                <a:solidFill>
                  <a:srgbClr val="00030A"/>
                </a:solidFill>
                <a:cs typeface="Arial" panose="020B0604020202020204" pitchFamily="34" charset="0"/>
              </a:rPr>
              <a:t>649X   </a:t>
            </a:r>
            <a:r>
              <a:rPr lang="en-US" sz="1400" kern="0" dirty="0">
                <a:solidFill>
                  <a:srgbClr val="00030A"/>
                </a:solidFill>
                <a:cs typeface="Arial" panose="020B0604020202020204" pitchFamily="34" charset="0"/>
              </a:rPr>
              <a:t>SECURITY</a:t>
            </a:r>
            <a:endParaRPr lang="en-US" sz="1400" kern="0" dirty="0">
              <a:solidFill>
                <a:srgbClr val="00B050"/>
              </a:solidFill>
              <a:cs typeface="Arial" panose="020B0604020202020204" pitchFamily="34" charset="0"/>
            </a:endParaRPr>
          </a:p>
          <a:p>
            <a:pPr eaLnBrk="1" hangingPunct="1">
              <a:lnSpc>
                <a:spcPct val="80000"/>
              </a:lnSpc>
              <a:buNone/>
            </a:pPr>
            <a:endParaRPr lang="en-US" sz="1400" kern="0" dirty="0" smtClean="0">
              <a:solidFill>
                <a:srgbClr val="00B050"/>
              </a:solidFill>
              <a:cs typeface="Arial" panose="020B0604020202020204" pitchFamily="34" charset="0"/>
            </a:endParaRPr>
          </a:p>
          <a:p>
            <a:pPr eaLnBrk="1" hangingPunct="1">
              <a:lnSpc>
                <a:spcPct val="80000"/>
              </a:lnSpc>
              <a:buNone/>
            </a:pPr>
            <a:r>
              <a:rPr lang="en-US" sz="1400" i="1" u="sng" kern="0" dirty="0" smtClean="0">
                <a:cs typeface="Arial" panose="020B0604020202020204" pitchFamily="34" charset="0"/>
              </a:rPr>
              <a:t>Staff</a:t>
            </a:r>
            <a:endParaRPr lang="en-US" sz="1400" i="1" kern="0" dirty="0">
              <a:cs typeface="Arial" panose="020B0604020202020204" pitchFamily="34" charset="0"/>
            </a:endParaRPr>
          </a:p>
          <a:p>
            <a:pPr eaLnBrk="1" hangingPunct="1">
              <a:lnSpc>
                <a:spcPct val="80000"/>
              </a:lnSpc>
              <a:buNone/>
            </a:pPr>
            <a:r>
              <a:rPr lang="en-US" sz="1400" kern="0" dirty="0">
                <a:solidFill>
                  <a:srgbClr val="00030A"/>
                </a:solidFill>
                <a:cs typeface="Arial" panose="020B0604020202020204" pitchFamily="34" charset="0"/>
              </a:rPr>
              <a:t>653X   CIVIL ENGINEER CORPS</a:t>
            </a:r>
            <a:endParaRPr lang="en-US" sz="1400" kern="0" dirty="0">
              <a:solidFill>
                <a:srgbClr val="00B050"/>
              </a:solidFill>
              <a:cs typeface="Arial" panose="020B0604020202020204" pitchFamily="34" charset="0"/>
            </a:endParaRPr>
          </a:p>
          <a:p>
            <a:pPr eaLnBrk="1" hangingPunct="1">
              <a:lnSpc>
                <a:spcPct val="80000"/>
              </a:lnSpc>
              <a:buNone/>
            </a:pPr>
            <a:endParaRPr lang="en-US" sz="1400" kern="0" dirty="0" smtClean="0">
              <a:solidFill>
                <a:srgbClr val="00B050"/>
              </a:solidFill>
              <a:cs typeface="Arial" panose="020B0604020202020204" pitchFamily="34" charset="0"/>
            </a:endParaRPr>
          </a:p>
          <a:p>
            <a:pPr eaLnBrk="1" hangingPunct="1">
              <a:lnSpc>
                <a:spcPct val="80000"/>
              </a:lnSpc>
              <a:buNone/>
            </a:pPr>
            <a:r>
              <a:rPr lang="en-US" sz="1400" i="1" u="sng" kern="0" dirty="0" smtClean="0">
                <a:cs typeface="Arial" panose="020B0604020202020204" pitchFamily="34" charset="0"/>
              </a:rPr>
              <a:t>Off-Ramp </a:t>
            </a:r>
            <a:r>
              <a:rPr lang="en-US" sz="1400" i="1" u="sng" kern="0" dirty="0">
                <a:cs typeface="Arial" panose="020B0604020202020204" pitchFamily="34" charset="0"/>
              </a:rPr>
              <a:t>Information </a:t>
            </a:r>
            <a:r>
              <a:rPr lang="en-US" sz="1400" i="1" u="sng" kern="0" dirty="0" smtClean="0">
                <a:cs typeface="Arial" panose="020B0604020202020204" pitchFamily="34" charset="0"/>
              </a:rPr>
              <a:t>Warfare</a:t>
            </a:r>
          </a:p>
          <a:p>
            <a:pPr eaLnBrk="1" hangingPunct="1">
              <a:lnSpc>
                <a:spcPct val="80000"/>
              </a:lnSpc>
              <a:buNone/>
            </a:pPr>
            <a:r>
              <a:rPr lang="en-US" sz="1400" kern="0" dirty="0" smtClean="0">
                <a:solidFill>
                  <a:srgbClr val="3333CC"/>
                </a:solidFill>
                <a:cs typeface="Arial" panose="020B0604020202020204" pitchFamily="34" charset="0"/>
              </a:rPr>
              <a:t>681X  </a:t>
            </a:r>
            <a:r>
              <a:rPr lang="en-US" sz="1400" kern="0" dirty="0" smtClean="0">
                <a:solidFill>
                  <a:schemeClr val="accent2"/>
                </a:solidFill>
                <a:cs typeface="Arial" panose="020B0604020202020204" pitchFamily="34" charset="0"/>
              </a:rPr>
              <a:t>CRYPTOLOGIC</a:t>
            </a:r>
            <a:r>
              <a:rPr lang="en-US" sz="1400" kern="0" dirty="0" smtClean="0">
                <a:solidFill>
                  <a:srgbClr val="3333CC"/>
                </a:solidFill>
                <a:cs typeface="Arial" panose="020B0604020202020204" pitchFamily="34" charset="0"/>
              </a:rPr>
              <a:t> </a:t>
            </a:r>
            <a:r>
              <a:rPr lang="en-US" sz="1400" kern="0" dirty="0">
                <a:solidFill>
                  <a:srgbClr val="3333CC"/>
                </a:solidFill>
                <a:cs typeface="Arial" panose="020B0604020202020204" pitchFamily="34" charset="0"/>
              </a:rPr>
              <a:t>WARFARE</a:t>
            </a:r>
            <a:endParaRPr lang="en-US" sz="1400" kern="0" dirty="0">
              <a:solidFill>
                <a:srgbClr val="00030A"/>
              </a:solidFill>
              <a:cs typeface="Arial" panose="020B0604020202020204" pitchFamily="34" charset="0"/>
            </a:endParaRPr>
          </a:p>
          <a:p>
            <a:pPr eaLnBrk="1" hangingPunct="1">
              <a:lnSpc>
                <a:spcPct val="80000"/>
              </a:lnSpc>
              <a:buNone/>
            </a:pPr>
            <a:r>
              <a:rPr lang="en-US" sz="1400" kern="0" dirty="0" smtClean="0">
                <a:solidFill>
                  <a:srgbClr val="3333CC"/>
                </a:solidFill>
                <a:cs typeface="Arial" panose="020B0604020202020204" pitchFamily="34" charset="0"/>
              </a:rPr>
              <a:t>682X  INFORMATION </a:t>
            </a:r>
            <a:r>
              <a:rPr lang="en-US" sz="1400" kern="0" dirty="0">
                <a:solidFill>
                  <a:srgbClr val="3333CC"/>
                </a:solidFill>
                <a:cs typeface="Arial" panose="020B0604020202020204" pitchFamily="34" charset="0"/>
              </a:rPr>
              <a:t>PROFESSIONAL</a:t>
            </a:r>
            <a:endParaRPr lang="en-US" sz="1400" kern="0" dirty="0">
              <a:solidFill>
                <a:srgbClr val="00B050"/>
              </a:solidFill>
              <a:cs typeface="Arial" panose="020B0604020202020204" pitchFamily="34" charset="0"/>
            </a:endParaRPr>
          </a:p>
          <a:p>
            <a:pPr eaLnBrk="1" hangingPunct="1">
              <a:lnSpc>
                <a:spcPct val="80000"/>
              </a:lnSpc>
              <a:buNone/>
            </a:pPr>
            <a:endParaRPr lang="en-US" sz="1400" i="1" u="sng" kern="0" dirty="0" smtClean="0">
              <a:cs typeface="Arial" panose="020B0604020202020204" pitchFamily="34" charset="0"/>
            </a:endParaRPr>
          </a:p>
          <a:p>
            <a:pPr eaLnBrk="1" hangingPunct="1">
              <a:lnSpc>
                <a:spcPct val="80000"/>
              </a:lnSpc>
              <a:buNone/>
            </a:pPr>
            <a:r>
              <a:rPr lang="en-US" sz="1400" i="1" u="sng" kern="0" dirty="0" smtClean="0">
                <a:cs typeface="Arial" panose="020B0604020202020204" pitchFamily="34" charset="0"/>
              </a:rPr>
              <a:t>Off-Ramp </a:t>
            </a:r>
            <a:r>
              <a:rPr lang="en-US" sz="1400" i="1" u="sng" kern="0" dirty="0">
                <a:cs typeface="Arial" panose="020B0604020202020204" pitchFamily="34" charset="0"/>
              </a:rPr>
              <a:t>Supply</a:t>
            </a:r>
            <a:endParaRPr lang="en-US" sz="1400" kern="0" dirty="0">
              <a:solidFill>
                <a:srgbClr val="00030A"/>
              </a:solidFill>
              <a:cs typeface="Arial" panose="020B0604020202020204" pitchFamily="34" charset="0"/>
            </a:endParaRPr>
          </a:p>
          <a:p>
            <a:pPr eaLnBrk="1" hangingPunct="1">
              <a:lnSpc>
                <a:spcPct val="80000"/>
              </a:lnSpc>
              <a:buNone/>
            </a:pPr>
            <a:r>
              <a:rPr lang="en-US" sz="1400" kern="0" dirty="0" smtClean="0">
                <a:solidFill>
                  <a:srgbClr val="3333CC"/>
                </a:solidFill>
                <a:cs typeface="Arial" panose="020B0604020202020204" pitchFamily="34" charset="0"/>
              </a:rPr>
              <a:t>651X  SUPPLY CORPS</a:t>
            </a:r>
            <a:endParaRPr lang="en-US" sz="1400" kern="0" dirty="0">
              <a:solidFill>
                <a:srgbClr val="00B050"/>
              </a:solidFill>
              <a:cs typeface="Arial" panose="020B0604020202020204" pitchFamily="34" charset="0"/>
            </a:endParaRPr>
          </a:p>
          <a:p>
            <a:pPr eaLnBrk="1" hangingPunct="1">
              <a:lnSpc>
                <a:spcPct val="80000"/>
              </a:lnSpc>
              <a:buNone/>
            </a:pPr>
            <a:endParaRPr lang="en-US" sz="1000" kern="0" dirty="0" smtClean="0">
              <a:solidFill>
                <a:srgbClr val="00030A"/>
              </a:solidFill>
            </a:endParaRPr>
          </a:p>
        </p:txBody>
      </p:sp>
      <p:sp>
        <p:nvSpPr>
          <p:cNvPr id="9" name="TextBox 8"/>
          <p:cNvSpPr txBox="1"/>
          <p:nvPr/>
        </p:nvSpPr>
        <p:spPr>
          <a:xfrm>
            <a:off x="1864315" y="5942115"/>
            <a:ext cx="5695329" cy="954107"/>
          </a:xfrm>
          <a:prstGeom prst="rect">
            <a:avLst/>
          </a:prstGeom>
          <a:noFill/>
        </p:spPr>
        <p:txBody>
          <a:bodyPr wrap="square" rtlCol="0">
            <a:spAutoFit/>
          </a:bodyPr>
          <a:lstStyle/>
          <a:p>
            <a:pPr algn="l" eaLnBrk="1" hangingPunct="1">
              <a:lnSpc>
                <a:spcPct val="80000"/>
              </a:lnSpc>
              <a:buFont typeface="Wingdings" pitchFamily="2" charset="2"/>
              <a:buNone/>
            </a:pPr>
            <a:r>
              <a:rPr lang="en-US" sz="1400" kern="0" dirty="0">
                <a:solidFill>
                  <a:srgbClr val="3333CC"/>
                </a:solidFill>
                <a:cs typeface="Arial" panose="020B0604020202020204" pitchFamily="34" charset="0"/>
              </a:rPr>
              <a:t>Off-ramp </a:t>
            </a:r>
            <a:r>
              <a:rPr lang="en-US" sz="1400" kern="0" dirty="0" smtClean="0">
                <a:solidFill>
                  <a:srgbClr val="3333CC"/>
                </a:solidFill>
                <a:cs typeface="Arial" panose="020B0604020202020204" pitchFamily="34" charset="0"/>
              </a:rPr>
              <a:t>at LT at 5 years for IW / Supply to </a:t>
            </a:r>
            <a:r>
              <a:rPr lang="en-US" sz="1400" kern="0" dirty="0">
                <a:solidFill>
                  <a:srgbClr val="3333CC"/>
                </a:solidFill>
                <a:cs typeface="Arial" panose="020B0604020202020204" pitchFamily="34" charset="0"/>
              </a:rPr>
              <a:t>core Restricted Line / Staff </a:t>
            </a:r>
            <a:r>
              <a:rPr lang="en-US" sz="1400" kern="0" dirty="0" smtClean="0">
                <a:solidFill>
                  <a:srgbClr val="3333CC"/>
                </a:solidFill>
                <a:cs typeface="Arial" panose="020B0604020202020204" pitchFamily="34" charset="0"/>
              </a:rPr>
              <a:t>designator; 6 years for Sub Communications</a:t>
            </a:r>
          </a:p>
          <a:p>
            <a:pPr algn="l" eaLnBrk="1" hangingPunct="1">
              <a:lnSpc>
                <a:spcPct val="80000"/>
              </a:lnSpc>
              <a:buFont typeface="Wingdings" pitchFamily="2" charset="2"/>
              <a:buNone/>
            </a:pPr>
            <a:r>
              <a:rPr lang="en-US" sz="1400" kern="0" dirty="0" smtClean="0">
                <a:solidFill>
                  <a:srgbClr val="3333CC"/>
                </a:solidFill>
                <a:cs typeface="Arial" panose="020B0604020202020204" pitchFamily="34" charset="0"/>
              </a:rPr>
              <a:t> </a:t>
            </a:r>
          </a:p>
          <a:p>
            <a:pPr marL="342900" indent="-342900" algn="l" eaLnBrk="1" hangingPunct="1">
              <a:lnSpc>
                <a:spcPct val="80000"/>
              </a:lnSpc>
              <a:buFont typeface="Wingdings" pitchFamily="2" charset="2"/>
              <a:buAutoNum type="arabicPeriod"/>
            </a:pPr>
            <a:r>
              <a:rPr lang="en-US" sz="1400" kern="0" dirty="0" smtClean="0">
                <a:solidFill>
                  <a:srgbClr val="3333CC"/>
                </a:solidFill>
                <a:cs typeface="Arial" panose="020B0604020202020204" pitchFamily="34" charset="0"/>
              </a:rPr>
              <a:t>Must have completed a baccalaureate degree</a:t>
            </a:r>
          </a:p>
          <a:p>
            <a:pPr marL="342900" indent="-342900" algn="l" eaLnBrk="1" hangingPunct="1">
              <a:lnSpc>
                <a:spcPct val="80000"/>
              </a:lnSpc>
              <a:buFont typeface="Wingdings" pitchFamily="2" charset="2"/>
              <a:buAutoNum type="arabicPeriod"/>
            </a:pPr>
            <a:r>
              <a:rPr lang="en-US" sz="1400" kern="0" dirty="0" smtClean="0">
                <a:solidFill>
                  <a:srgbClr val="3333CC"/>
                </a:solidFill>
                <a:cs typeface="Arial" panose="020B0604020202020204" pitchFamily="34" charset="0"/>
              </a:rPr>
              <a:t>Must have the appropriate Warfare device (IW / Supply)</a:t>
            </a:r>
            <a:endParaRPr lang="en-US" sz="1400" kern="0" dirty="0">
              <a:solidFill>
                <a:srgbClr val="3333CC"/>
              </a:solidFill>
              <a:cs typeface="Arial" panose="020B0604020202020204" pitchFamily="34" charset="0"/>
            </a:endParaRPr>
          </a:p>
        </p:txBody>
      </p:sp>
    </p:spTree>
    <p:extLst>
      <p:ext uri="{BB962C8B-B14F-4D97-AF65-F5344CB8AC3E}">
        <p14:creationId xmlns:p14="http://schemas.microsoft.com/office/powerpoint/2010/main" val="2197437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Chief Warrant Officer (CWO)</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6</a:t>
            </a:fld>
            <a:endParaRPr lang="en-US" smtClean="0"/>
          </a:p>
        </p:txBody>
      </p:sp>
      <p:sp>
        <p:nvSpPr>
          <p:cNvPr id="6" name="Content Placeholder 5"/>
          <p:cNvSpPr>
            <a:spLocks noGrp="1"/>
          </p:cNvSpPr>
          <p:nvPr>
            <p:ph idx="1"/>
          </p:nvPr>
        </p:nvSpPr>
        <p:spPr>
          <a:xfrm>
            <a:off x="212242" y="1289580"/>
            <a:ext cx="8508424" cy="5449887"/>
          </a:xfrm>
        </p:spPr>
        <p:txBody>
          <a:bodyPr/>
          <a:lstStyle/>
          <a:p>
            <a:pPr>
              <a:buFont typeface="Arial" panose="020B0604020202020204" pitchFamily="34" charset="0"/>
              <a:buChar char="•"/>
            </a:pPr>
            <a:r>
              <a:rPr lang="en-US" sz="2200" i="1" u="sng" dirty="0" smtClean="0">
                <a:effectLst>
                  <a:outerShdw blurRad="38100" dist="38100" dir="2700000" algn="tl">
                    <a:srgbClr val="000000">
                      <a:alpha val="43137"/>
                    </a:srgbClr>
                  </a:outerShdw>
                </a:effectLst>
              </a:rPr>
              <a:t>Technical Specialist </a:t>
            </a:r>
            <a:r>
              <a:rPr lang="en-US" sz="2200" dirty="0" smtClean="0"/>
              <a:t>- CWOs are Naval Officers that possess </a:t>
            </a:r>
            <a:r>
              <a:rPr lang="en-US" sz="2200" u="sng" dirty="0" smtClean="0"/>
              <a:t>extensive </a:t>
            </a:r>
            <a:r>
              <a:rPr lang="en-US" sz="2200" u="sng" dirty="0"/>
              <a:t>experience and knowledge</a:t>
            </a:r>
            <a:r>
              <a:rPr lang="en-US" sz="2200" dirty="0"/>
              <a:t> to direct the most difficult and exacting operations within a given occupational </a:t>
            </a:r>
            <a:r>
              <a:rPr lang="en-US" sz="2200" dirty="0" smtClean="0"/>
              <a:t>specialty </a:t>
            </a:r>
          </a:p>
          <a:p>
            <a:pPr marL="0" indent="0">
              <a:buNone/>
            </a:pPr>
            <a:endParaRPr lang="en-US" sz="1200" dirty="0" smtClean="0"/>
          </a:p>
          <a:p>
            <a:pPr>
              <a:buFont typeface="Arial" panose="020B0604020202020204" pitchFamily="34" charset="0"/>
              <a:buChar char="•"/>
            </a:pPr>
            <a:r>
              <a:rPr lang="en-US" sz="2200" dirty="0" smtClean="0"/>
              <a:t>Although </a:t>
            </a:r>
            <a:r>
              <a:rPr lang="en-US" sz="2200" dirty="0"/>
              <a:t>intended primarily as </a:t>
            </a:r>
            <a:r>
              <a:rPr lang="en-US" sz="2200" u="sng" dirty="0"/>
              <a:t>technical </a:t>
            </a:r>
            <a:r>
              <a:rPr lang="en-US" sz="2200" u="sng" dirty="0" smtClean="0"/>
              <a:t>specialists</a:t>
            </a:r>
            <a:r>
              <a:rPr lang="en-US" sz="2200" dirty="0" smtClean="0"/>
              <a:t>, CWOs can also </a:t>
            </a:r>
            <a:r>
              <a:rPr lang="en-US" sz="2200" dirty="0"/>
              <a:t>serve as </a:t>
            </a:r>
            <a:r>
              <a:rPr lang="en-US" sz="2200" dirty="0" smtClean="0"/>
              <a:t>DIVOs, DEPT Heads or OICs</a:t>
            </a:r>
          </a:p>
          <a:p>
            <a:pPr marL="0" indent="0">
              <a:buNone/>
            </a:pPr>
            <a:endParaRPr lang="en-US" sz="1200" dirty="0" smtClean="0"/>
          </a:p>
          <a:p>
            <a:pPr>
              <a:buFont typeface="Arial" panose="020B0604020202020204" pitchFamily="34" charset="0"/>
              <a:buChar char="•"/>
            </a:pPr>
            <a:r>
              <a:rPr lang="en-US" sz="2200" dirty="0" smtClean="0"/>
              <a:t>CWO assignments are “REPETITIVE” in nature</a:t>
            </a:r>
          </a:p>
          <a:p>
            <a:pPr marL="0" indent="0">
              <a:buNone/>
            </a:pPr>
            <a:endParaRPr lang="en-US" sz="1200" dirty="0"/>
          </a:p>
          <a:p>
            <a:pPr eaLnBrk="1" hangingPunct="1">
              <a:lnSpc>
                <a:spcPct val="80000"/>
              </a:lnSpc>
              <a:buClr>
                <a:schemeClr val="tx1"/>
              </a:buClr>
              <a:buFont typeface="Arial" panose="020B0604020202020204" pitchFamily="34" charset="0"/>
              <a:buChar char="•"/>
            </a:pPr>
            <a:r>
              <a:rPr lang="en-US" sz="2200" dirty="0" smtClean="0"/>
              <a:t>Chiefs </a:t>
            </a:r>
            <a:r>
              <a:rPr lang="en-US" sz="2200" dirty="0"/>
              <a:t>/ Senior Chiefs </a:t>
            </a:r>
            <a:r>
              <a:rPr lang="en-US" sz="2200" dirty="0" smtClean="0"/>
              <a:t>/ “Frocked” Master Chiefs commission to CWO2</a:t>
            </a:r>
          </a:p>
          <a:p>
            <a:pPr eaLnBrk="1" hangingPunct="1">
              <a:lnSpc>
                <a:spcPct val="80000"/>
              </a:lnSpc>
              <a:buClr>
                <a:schemeClr val="tx1"/>
              </a:buClr>
              <a:buFont typeface="Arial" panose="020B0604020202020204" pitchFamily="34" charset="0"/>
              <a:buChar char="•"/>
            </a:pPr>
            <a:endParaRPr lang="en-US" sz="1200" dirty="0" smtClean="0"/>
          </a:p>
          <a:p>
            <a:pPr eaLnBrk="1" hangingPunct="1">
              <a:lnSpc>
                <a:spcPct val="80000"/>
              </a:lnSpc>
              <a:buClr>
                <a:schemeClr val="tx1"/>
              </a:buClr>
              <a:buFont typeface="Arial" panose="020B0604020202020204" pitchFamily="34" charset="0"/>
              <a:buChar char="•"/>
            </a:pPr>
            <a:r>
              <a:rPr lang="en-US" sz="2200" dirty="0"/>
              <a:t>Master Chiefs, </a:t>
            </a:r>
            <a:r>
              <a:rPr lang="en-US" sz="2200" dirty="0" smtClean="0"/>
              <a:t>commission </a:t>
            </a:r>
            <a:r>
              <a:rPr lang="en-US" sz="2200" dirty="0"/>
              <a:t>to </a:t>
            </a:r>
            <a:r>
              <a:rPr lang="en-US" sz="2200" dirty="0" smtClean="0"/>
              <a:t>CWO3 (regardless </a:t>
            </a:r>
            <a:r>
              <a:rPr lang="en-US" sz="2200" dirty="0"/>
              <a:t>of time-in-grade</a:t>
            </a:r>
            <a:r>
              <a:rPr lang="en-US" sz="2200" dirty="0" smtClean="0"/>
              <a:t>)</a:t>
            </a:r>
          </a:p>
          <a:p>
            <a:pPr eaLnBrk="1" hangingPunct="1">
              <a:lnSpc>
                <a:spcPct val="80000"/>
              </a:lnSpc>
              <a:buClr>
                <a:schemeClr val="tx1"/>
              </a:buClr>
              <a:buFont typeface="Arial" panose="020B0604020202020204" pitchFamily="34" charset="0"/>
              <a:buChar char="•"/>
            </a:pPr>
            <a:endParaRPr lang="en-US" sz="1200" dirty="0"/>
          </a:p>
          <a:p>
            <a:pPr eaLnBrk="1" hangingPunct="1">
              <a:lnSpc>
                <a:spcPct val="80000"/>
              </a:lnSpc>
              <a:buClr>
                <a:schemeClr val="tx1"/>
              </a:buClr>
              <a:buFont typeface="Arial" panose="020B0604020202020204" pitchFamily="34" charset="0"/>
              <a:buChar char="•"/>
            </a:pPr>
            <a:r>
              <a:rPr lang="en-US" sz="2200" dirty="0" smtClean="0"/>
              <a:t>WO1s are appointed</a:t>
            </a:r>
            <a:endParaRPr lang="en-US" sz="2200" dirty="0"/>
          </a:p>
          <a:p>
            <a:pPr eaLnBrk="1" hangingPunct="1">
              <a:lnSpc>
                <a:spcPct val="80000"/>
              </a:lnSpc>
              <a:buClr>
                <a:schemeClr val="tx1"/>
              </a:buClr>
              <a:buFont typeface="Arial" panose="020B0604020202020204" pitchFamily="34" charset="0"/>
              <a:buChar char="•"/>
            </a:pPr>
            <a:endParaRPr lang="en-US" sz="2200" dirty="0"/>
          </a:p>
          <a:p>
            <a:pPr marL="0" indent="0" eaLnBrk="1" hangingPunct="1">
              <a:lnSpc>
                <a:spcPct val="80000"/>
              </a:lnSpc>
              <a:buClr>
                <a:schemeClr val="tx1"/>
              </a:buClr>
              <a:buNone/>
            </a:pPr>
            <a:r>
              <a:rPr lang="en-US" sz="2200" dirty="0"/>
              <a:t> </a:t>
            </a:r>
            <a:r>
              <a:rPr lang="en-US" sz="2200" dirty="0" smtClean="0"/>
              <a:t>   </a:t>
            </a:r>
            <a:endParaRPr lang="en-US" sz="2200" dirty="0"/>
          </a:p>
          <a:p>
            <a:pPr>
              <a:buFont typeface="Arial" panose="020B0604020202020204" pitchFamily="34" charset="0"/>
              <a:buChar char="•"/>
            </a:pPr>
            <a:endParaRPr lang="en-US" sz="2200" dirty="0"/>
          </a:p>
        </p:txBody>
      </p:sp>
    </p:spTree>
    <p:extLst>
      <p:ext uri="{BB962C8B-B14F-4D97-AF65-F5344CB8AC3E}">
        <p14:creationId xmlns:p14="http://schemas.microsoft.com/office/powerpoint/2010/main" val="92860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CWO designators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7</a:t>
            </a:fld>
            <a:endParaRPr lang="en-US" smtClean="0"/>
          </a:p>
        </p:txBody>
      </p:sp>
      <p:sp>
        <p:nvSpPr>
          <p:cNvPr id="10" name="Rectangle 7"/>
          <p:cNvSpPr txBox="1">
            <a:spLocks noChangeArrowheads="1"/>
          </p:cNvSpPr>
          <p:nvPr/>
        </p:nvSpPr>
        <p:spPr bwMode="auto">
          <a:xfrm>
            <a:off x="4827474" y="1378848"/>
            <a:ext cx="4127614" cy="405581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pPr eaLnBrk="1" hangingPunct="1">
              <a:lnSpc>
                <a:spcPct val="80000"/>
              </a:lnSpc>
              <a:buNone/>
            </a:pPr>
            <a:r>
              <a:rPr lang="en-US" sz="1400" i="1" u="sng" dirty="0">
                <a:solidFill>
                  <a:srgbClr val="00030A"/>
                </a:solidFill>
              </a:rPr>
              <a:t>Line (GENERAL / STAFF)</a:t>
            </a:r>
            <a:endParaRPr lang="en-US" sz="1400" i="1" dirty="0"/>
          </a:p>
          <a:p>
            <a:pPr eaLnBrk="1" hangingPunct="1">
              <a:lnSpc>
                <a:spcPct val="80000"/>
              </a:lnSpc>
              <a:buNone/>
            </a:pPr>
            <a:r>
              <a:rPr lang="en-US" sz="1400" dirty="0" smtClean="0">
                <a:solidFill>
                  <a:srgbClr val="00030A"/>
                </a:solidFill>
              </a:rPr>
              <a:t>741X   </a:t>
            </a:r>
            <a:r>
              <a:rPr lang="en-US" sz="1400" dirty="0">
                <a:solidFill>
                  <a:srgbClr val="00030A"/>
                </a:solidFill>
              </a:rPr>
              <a:t>SHIP’S CLERK</a:t>
            </a:r>
          </a:p>
          <a:p>
            <a:pPr eaLnBrk="1" hangingPunct="1">
              <a:lnSpc>
                <a:spcPct val="80000"/>
              </a:lnSpc>
              <a:buNone/>
            </a:pPr>
            <a:r>
              <a:rPr lang="en-US" sz="1400" dirty="0" smtClean="0"/>
              <a:t>752X   </a:t>
            </a:r>
            <a:r>
              <a:rPr lang="en-US" sz="1400" dirty="0"/>
              <a:t>FOOD </a:t>
            </a:r>
            <a:r>
              <a:rPr lang="en-US" sz="1400" dirty="0" smtClean="0"/>
              <a:t>SERVICE WARRANT</a:t>
            </a:r>
            <a:endParaRPr lang="en-US" sz="1400" dirty="0">
              <a:solidFill>
                <a:srgbClr val="00B050"/>
              </a:solidFill>
            </a:endParaRPr>
          </a:p>
          <a:p>
            <a:pPr eaLnBrk="1" hangingPunct="1">
              <a:lnSpc>
                <a:spcPct val="80000"/>
              </a:lnSpc>
              <a:buNone/>
            </a:pPr>
            <a:endParaRPr lang="en-US" sz="1400" kern="0" dirty="0">
              <a:solidFill>
                <a:srgbClr val="00B050"/>
              </a:solidFill>
              <a:cs typeface="Arial" panose="020B0604020202020204" pitchFamily="34" charset="0"/>
            </a:endParaRPr>
          </a:p>
          <a:p>
            <a:pPr eaLnBrk="1" hangingPunct="1">
              <a:lnSpc>
                <a:spcPct val="80000"/>
              </a:lnSpc>
              <a:buNone/>
            </a:pPr>
            <a:endParaRPr lang="en-US" sz="1400" kern="0" dirty="0" smtClean="0">
              <a:solidFill>
                <a:srgbClr val="00B050"/>
              </a:solidFill>
              <a:cs typeface="Arial" panose="020B0604020202020204" pitchFamily="34" charset="0"/>
            </a:endParaRPr>
          </a:p>
          <a:p>
            <a:pPr eaLnBrk="1" hangingPunct="1">
              <a:lnSpc>
                <a:spcPct val="80000"/>
              </a:lnSpc>
              <a:buNone/>
            </a:pPr>
            <a:endParaRPr lang="en-US" sz="1400" kern="0" dirty="0">
              <a:solidFill>
                <a:srgbClr val="00B050"/>
              </a:solidFill>
              <a:cs typeface="Arial" panose="020B0604020202020204" pitchFamily="34" charset="0"/>
            </a:endParaRPr>
          </a:p>
          <a:p>
            <a:pPr eaLnBrk="1" hangingPunct="1">
              <a:lnSpc>
                <a:spcPct val="80000"/>
              </a:lnSpc>
              <a:buNone/>
            </a:pPr>
            <a:endParaRPr lang="en-US" sz="1400" kern="0" dirty="0" smtClean="0">
              <a:solidFill>
                <a:srgbClr val="00B050"/>
              </a:solidFill>
              <a:cs typeface="Arial" panose="020B0604020202020204" pitchFamily="34" charset="0"/>
            </a:endParaRPr>
          </a:p>
          <a:p>
            <a:pPr eaLnBrk="1" hangingPunct="1">
              <a:lnSpc>
                <a:spcPct val="80000"/>
              </a:lnSpc>
              <a:buNone/>
            </a:pPr>
            <a:r>
              <a:rPr lang="en-US" sz="1400" i="1" u="sng" dirty="0"/>
              <a:t>Line (INFO Warfare Community) </a:t>
            </a:r>
            <a:endParaRPr lang="en-US" sz="1400" i="1" u="sng" dirty="0" smtClean="0"/>
          </a:p>
          <a:p>
            <a:pPr eaLnBrk="1" hangingPunct="1">
              <a:lnSpc>
                <a:spcPct val="80000"/>
              </a:lnSpc>
              <a:buNone/>
            </a:pPr>
            <a:r>
              <a:rPr lang="en-US" sz="1400" dirty="0">
                <a:solidFill>
                  <a:srgbClr val="00030A"/>
                </a:solidFill>
              </a:rPr>
              <a:t>780X   </a:t>
            </a:r>
            <a:r>
              <a:rPr lang="en-US" sz="1400" dirty="0" smtClean="0">
                <a:solidFill>
                  <a:srgbClr val="00030A"/>
                </a:solidFill>
              </a:rPr>
              <a:t>OCEANOGRAPHY WARRANT</a:t>
            </a:r>
          </a:p>
          <a:p>
            <a:pPr eaLnBrk="1" hangingPunct="1">
              <a:lnSpc>
                <a:spcPct val="80000"/>
              </a:lnSpc>
              <a:buNone/>
            </a:pPr>
            <a:r>
              <a:rPr lang="en-US" sz="1400" dirty="0">
                <a:solidFill>
                  <a:srgbClr val="00030A"/>
                </a:solidFill>
              </a:rPr>
              <a:t>781X   </a:t>
            </a:r>
            <a:r>
              <a:rPr lang="en-US" sz="1400" dirty="0" smtClean="0">
                <a:solidFill>
                  <a:srgbClr val="00030A"/>
                </a:solidFill>
              </a:rPr>
              <a:t>CRYPTOLOGIC WARFARE TECHNICIAN</a:t>
            </a:r>
            <a:endParaRPr lang="en-US" sz="1400" dirty="0">
              <a:solidFill>
                <a:srgbClr val="00030A"/>
              </a:solidFill>
            </a:endParaRPr>
          </a:p>
          <a:p>
            <a:pPr eaLnBrk="1" hangingPunct="1">
              <a:lnSpc>
                <a:spcPct val="80000"/>
              </a:lnSpc>
              <a:buNone/>
            </a:pPr>
            <a:r>
              <a:rPr lang="en-US" sz="1400" dirty="0">
                <a:solidFill>
                  <a:srgbClr val="00030A"/>
                </a:solidFill>
              </a:rPr>
              <a:t>782X   </a:t>
            </a:r>
            <a:r>
              <a:rPr lang="en-US" sz="1400" dirty="0" smtClean="0">
                <a:solidFill>
                  <a:srgbClr val="00030A"/>
                </a:solidFill>
              </a:rPr>
              <a:t>INFORMATION SYSTEMS TECHNICIAN</a:t>
            </a:r>
            <a:endParaRPr lang="en-US" sz="1400" dirty="0">
              <a:solidFill>
                <a:srgbClr val="00030A"/>
              </a:solidFill>
            </a:endParaRPr>
          </a:p>
          <a:p>
            <a:pPr eaLnBrk="1" hangingPunct="1">
              <a:lnSpc>
                <a:spcPct val="80000"/>
              </a:lnSpc>
              <a:buNone/>
            </a:pPr>
            <a:r>
              <a:rPr lang="en-US" sz="1400" dirty="0">
                <a:solidFill>
                  <a:srgbClr val="00030A"/>
                </a:solidFill>
              </a:rPr>
              <a:t>783X   </a:t>
            </a:r>
            <a:r>
              <a:rPr lang="en-US" sz="1400" dirty="0" smtClean="0">
                <a:solidFill>
                  <a:srgbClr val="00030A"/>
                </a:solidFill>
              </a:rPr>
              <a:t>INTELLIGENCE TECHNICIAN</a:t>
            </a:r>
            <a:endParaRPr lang="en-US" sz="1400" dirty="0">
              <a:solidFill>
                <a:srgbClr val="00030A"/>
              </a:solidFill>
            </a:endParaRPr>
          </a:p>
          <a:p>
            <a:pPr eaLnBrk="1" hangingPunct="1">
              <a:lnSpc>
                <a:spcPct val="80000"/>
              </a:lnSpc>
              <a:buNone/>
            </a:pPr>
            <a:r>
              <a:rPr lang="en-US" sz="1400" dirty="0">
                <a:solidFill>
                  <a:srgbClr val="00030A"/>
                </a:solidFill>
              </a:rPr>
              <a:t>784X   </a:t>
            </a:r>
            <a:r>
              <a:rPr lang="en-US" sz="1400" dirty="0" smtClean="0">
                <a:solidFill>
                  <a:srgbClr val="00030A"/>
                </a:solidFill>
              </a:rPr>
              <a:t>CYBER WARRANT</a:t>
            </a:r>
          </a:p>
        </p:txBody>
      </p:sp>
      <p:sp>
        <p:nvSpPr>
          <p:cNvPr id="11" name="Rectangle 7"/>
          <p:cNvSpPr txBox="1">
            <a:spLocks noChangeArrowheads="1"/>
          </p:cNvSpPr>
          <p:nvPr/>
        </p:nvSpPr>
        <p:spPr bwMode="auto">
          <a:xfrm>
            <a:off x="230459" y="1378848"/>
            <a:ext cx="4360017" cy="487968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pPr eaLnBrk="1" hangingPunct="1">
              <a:lnSpc>
                <a:spcPct val="80000"/>
              </a:lnSpc>
              <a:buFontTx/>
              <a:buNone/>
            </a:pPr>
            <a:r>
              <a:rPr lang="en-US" sz="1400" i="1" u="sng" dirty="0"/>
              <a:t>Line (SURFACE)</a:t>
            </a:r>
            <a:r>
              <a:rPr lang="en-US" sz="1400" i="1" dirty="0">
                <a:solidFill>
                  <a:srgbClr val="00030A"/>
                </a:solidFill>
              </a:rPr>
              <a:t>	</a:t>
            </a:r>
            <a:r>
              <a:rPr lang="en-US" sz="1400" i="1" dirty="0"/>
              <a:t>	</a:t>
            </a:r>
          </a:p>
          <a:p>
            <a:pPr eaLnBrk="1" hangingPunct="1">
              <a:lnSpc>
                <a:spcPct val="80000"/>
              </a:lnSpc>
              <a:buNone/>
            </a:pPr>
            <a:r>
              <a:rPr lang="en-US" sz="1400" dirty="0">
                <a:solidFill>
                  <a:srgbClr val="00030A"/>
                </a:solidFill>
              </a:rPr>
              <a:t>711X   </a:t>
            </a:r>
            <a:r>
              <a:rPr lang="en-US" sz="1400" dirty="0" smtClean="0">
                <a:solidFill>
                  <a:srgbClr val="00030A"/>
                </a:solidFill>
              </a:rPr>
              <a:t>BOATSWAIN</a:t>
            </a:r>
            <a:endParaRPr lang="en-US" sz="1400" dirty="0">
              <a:solidFill>
                <a:srgbClr val="00030A"/>
              </a:solidFill>
            </a:endParaRPr>
          </a:p>
          <a:p>
            <a:pPr eaLnBrk="1" hangingPunct="1">
              <a:lnSpc>
                <a:spcPct val="80000"/>
              </a:lnSpc>
              <a:buFontTx/>
              <a:buNone/>
            </a:pPr>
            <a:r>
              <a:rPr lang="en-US" sz="1400" dirty="0">
                <a:solidFill>
                  <a:srgbClr val="00030A"/>
                </a:solidFill>
              </a:rPr>
              <a:t>712X   </a:t>
            </a:r>
            <a:r>
              <a:rPr lang="en-US" sz="1400" dirty="0" smtClean="0">
                <a:solidFill>
                  <a:srgbClr val="00030A"/>
                </a:solidFill>
              </a:rPr>
              <a:t>OPERATIONS TECHNICIAN</a:t>
            </a:r>
            <a:endParaRPr lang="en-US" sz="1400" dirty="0">
              <a:solidFill>
                <a:srgbClr val="00030A"/>
              </a:solidFill>
            </a:endParaRPr>
          </a:p>
          <a:p>
            <a:pPr eaLnBrk="1" hangingPunct="1">
              <a:lnSpc>
                <a:spcPct val="80000"/>
              </a:lnSpc>
              <a:buFontTx/>
              <a:buNone/>
            </a:pPr>
            <a:r>
              <a:rPr lang="en-US" sz="1400" dirty="0">
                <a:solidFill>
                  <a:srgbClr val="00030A"/>
                </a:solidFill>
              </a:rPr>
              <a:t>713X   </a:t>
            </a:r>
            <a:r>
              <a:rPr lang="en-US" sz="1400" dirty="0" smtClean="0">
                <a:solidFill>
                  <a:srgbClr val="00030A"/>
                </a:solidFill>
              </a:rPr>
              <a:t>ENGINEERING/REPAIR TECHNICIAN</a:t>
            </a:r>
          </a:p>
          <a:p>
            <a:pPr eaLnBrk="1" hangingPunct="1">
              <a:lnSpc>
                <a:spcPct val="80000"/>
              </a:lnSpc>
              <a:buFontTx/>
              <a:buNone/>
            </a:pPr>
            <a:r>
              <a:rPr lang="en-US" sz="1400" dirty="0" smtClean="0">
                <a:solidFill>
                  <a:srgbClr val="00030A"/>
                </a:solidFill>
              </a:rPr>
              <a:t>715X   SPECIAL WARFARE TECHNICIAN</a:t>
            </a:r>
            <a:endParaRPr lang="en-US" sz="1400" dirty="0">
              <a:solidFill>
                <a:srgbClr val="00030A"/>
              </a:solidFill>
            </a:endParaRPr>
          </a:p>
          <a:p>
            <a:pPr eaLnBrk="1" hangingPunct="1">
              <a:lnSpc>
                <a:spcPct val="80000"/>
              </a:lnSpc>
              <a:buFontTx/>
              <a:buNone/>
            </a:pPr>
            <a:r>
              <a:rPr lang="en-US" sz="1400" dirty="0">
                <a:solidFill>
                  <a:srgbClr val="00030A"/>
                </a:solidFill>
              </a:rPr>
              <a:t>716X   </a:t>
            </a:r>
            <a:r>
              <a:rPr lang="en-US" sz="1400" dirty="0" smtClean="0">
                <a:solidFill>
                  <a:srgbClr val="00030A"/>
                </a:solidFill>
              </a:rPr>
              <a:t>ORDNANCE TECHNICIAN</a:t>
            </a:r>
            <a:endParaRPr lang="en-US" sz="1400" dirty="0">
              <a:solidFill>
                <a:srgbClr val="00030A"/>
              </a:solidFill>
            </a:endParaRPr>
          </a:p>
          <a:p>
            <a:pPr eaLnBrk="1" hangingPunct="1">
              <a:lnSpc>
                <a:spcPct val="80000"/>
              </a:lnSpc>
              <a:buFontTx/>
              <a:buNone/>
            </a:pPr>
            <a:r>
              <a:rPr lang="en-US" sz="1400" dirty="0">
                <a:solidFill>
                  <a:srgbClr val="00030A"/>
                </a:solidFill>
              </a:rPr>
              <a:t>717X   </a:t>
            </a:r>
            <a:r>
              <a:rPr lang="en-US" sz="1400" dirty="0" smtClean="0">
                <a:solidFill>
                  <a:srgbClr val="00030A"/>
                </a:solidFill>
              </a:rPr>
              <a:t>SPECIAL WARFARE </a:t>
            </a:r>
            <a:r>
              <a:rPr lang="en-US" sz="1400" dirty="0">
                <a:solidFill>
                  <a:srgbClr val="00030A"/>
                </a:solidFill>
              </a:rPr>
              <a:t>COMBATANT-CRAFT</a:t>
            </a:r>
          </a:p>
          <a:p>
            <a:pPr eaLnBrk="1" hangingPunct="1">
              <a:lnSpc>
                <a:spcPct val="80000"/>
              </a:lnSpc>
              <a:buNone/>
            </a:pPr>
            <a:r>
              <a:rPr lang="en-US" sz="1400" dirty="0">
                <a:solidFill>
                  <a:srgbClr val="00030A"/>
                </a:solidFill>
              </a:rPr>
              <a:t>718X   </a:t>
            </a:r>
            <a:r>
              <a:rPr lang="en-US" sz="1400" dirty="0" smtClean="0">
                <a:solidFill>
                  <a:srgbClr val="00030A"/>
                </a:solidFill>
              </a:rPr>
              <a:t>ELECTRONICS TECHNICIAN</a:t>
            </a:r>
            <a:endParaRPr lang="en-US" sz="1400" dirty="0">
              <a:solidFill>
                <a:srgbClr val="00030A"/>
              </a:solidFill>
            </a:endParaRPr>
          </a:p>
          <a:p>
            <a:pPr eaLnBrk="1" hangingPunct="1">
              <a:lnSpc>
                <a:spcPct val="80000"/>
              </a:lnSpc>
              <a:buNone/>
            </a:pPr>
            <a:endParaRPr lang="en-US" sz="1400" i="1" dirty="0"/>
          </a:p>
          <a:p>
            <a:pPr eaLnBrk="1" hangingPunct="1">
              <a:lnSpc>
                <a:spcPct val="80000"/>
              </a:lnSpc>
              <a:buNone/>
            </a:pPr>
            <a:r>
              <a:rPr lang="en-US" sz="1400" i="1" u="sng" dirty="0"/>
              <a:t>Line (SUB / NUCLEAR)</a:t>
            </a:r>
            <a:r>
              <a:rPr lang="en-US" sz="1400" i="1" dirty="0"/>
              <a:t>		</a:t>
            </a:r>
            <a:endParaRPr lang="en-US" sz="1400" i="1" dirty="0" smtClean="0"/>
          </a:p>
          <a:p>
            <a:pPr eaLnBrk="1" hangingPunct="1">
              <a:lnSpc>
                <a:spcPct val="80000"/>
              </a:lnSpc>
              <a:buNone/>
            </a:pPr>
            <a:r>
              <a:rPr lang="en-US" sz="1400" dirty="0" smtClean="0">
                <a:solidFill>
                  <a:srgbClr val="00030A"/>
                </a:solidFill>
              </a:rPr>
              <a:t>720X   DIVING OFFICER</a:t>
            </a:r>
            <a:endParaRPr lang="en-US" sz="1400" dirty="0">
              <a:solidFill>
                <a:srgbClr val="00030A"/>
              </a:solidFill>
            </a:endParaRPr>
          </a:p>
          <a:p>
            <a:pPr eaLnBrk="1" hangingPunct="1">
              <a:lnSpc>
                <a:spcPct val="80000"/>
              </a:lnSpc>
              <a:buNone/>
            </a:pPr>
            <a:r>
              <a:rPr lang="en-US" sz="1400" dirty="0" smtClean="0"/>
              <a:t>726X   ORDNANCE TECHNICIAN</a:t>
            </a:r>
            <a:endParaRPr lang="en-US" sz="1400" dirty="0">
              <a:solidFill>
                <a:srgbClr val="00030A"/>
              </a:solidFill>
            </a:endParaRPr>
          </a:p>
          <a:p>
            <a:pPr eaLnBrk="1" hangingPunct="1">
              <a:lnSpc>
                <a:spcPct val="80000"/>
              </a:lnSpc>
              <a:buNone/>
            </a:pPr>
            <a:r>
              <a:rPr lang="en-US" sz="1400" dirty="0"/>
              <a:t>728X   </a:t>
            </a:r>
            <a:r>
              <a:rPr lang="en-US" sz="1400" dirty="0" smtClean="0"/>
              <a:t>ACOUSTIC TECHNICIAN</a:t>
            </a:r>
          </a:p>
          <a:p>
            <a:pPr eaLnBrk="1" hangingPunct="1">
              <a:lnSpc>
                <a:spcPct val="80000"/>
              </a:lnSpc>
              <a:buNone/>
            </a:pPr>
            <a:endParaRPr lang="en-US" sz="1400" dirty="0">
              <a:solidFill>
                <a:srgbClr val="00030A"/>
              </a:solidFill>
            </a:endParaRPr>
          </a:p>
          <a:p>
            <a:pPr eaLnBrk="1" hangingPunct="1">
              <a:lnSpc>
                <a:spcPct val="80000"/>
              </a:lnSpc>
              <a:buFontTx/>
              <a:buNone/>
            </a:pPr>
            <a:r>
              <a:rPr lang="en-US" sz="1400" i="1" u="sng" dirty="0"/>
              <a:t>Line (AVIATION)</a:t>
            </a:r>
            <a:endParaRPr lang="en-US" sz="1400" i="1" dirty="0"/>
          </a:p>
          <a:p>
            <a:pPr eaLnBrk="1" hangingPunct="1">
              <a:lnSpc>
                <a:spcPct val="80000"/>
              </a:lnSpc>
              <a:buFontTx/>
              <a:buNone/>
            </a:pPr>
            <a:r>
              <a:rPr lang="en-US" sz="1400" i="1" dirty="0"/>
              <a:t>7</a:t>
            </a:r>
            <a:r>
              <a:rPr lang="en-US" sz="1400" dirty="0">
                <a:solidFill>
                  <a:srgbClr val="00030A"/>
                </a:solidFill>
              </a:rPr>
              <a:t>31X   </a:t>
            </a:r>
            <a:r>
              <a:rPr lang="en-US" sz="1400" dirty="0" smtClean="0">
                <a:solidFill>
                  <a:srgbClr val="00030A"/>
                </a:solidFill>
              </a:rPr>
              <a:t>BOATSWAIN</a:t>
            </a:r>
            <a:endParaRPr lang="en-US" sz="1400" dirty="0">
              <a:solidFill>
                <a:srgbClr val="00030A"/>
              </a:solidFill>
            </a:endParaRPr>
          </a:p>
          <a:p>
            <a:pPr eaLnBrk="1" hangingPunct="1">
              <a:lnSpc>
                <a:spcPct val="80000"/>
              </a:lnSpc>
              <a:buFontTx/>
              <a:buNone/>
            </a:pPr>
            <a:r>
              <a:rPr lang="en-US" sz="1400" dirty="0">
                <a:solidFill>
                  <a:srgbClr val="00030A"/>
                </a:solidFill>
              </a:rPr>
              <a:t>732X   </a:t>
            </a:r>
            <a:r>
              <a:rPr lang="en-US" sz="1400" dirty="0" smtClean="0">
                <a:solidFill>
                  <a:srgbClr val="00030A"/>
                </a:solidFill>
              </a:rPr>
              <a:t>OPERATIONS TECHNICIAN</a:t>
            </a:r>
            <a:endParaRPr lang="en-US" sz="1400" dirty="0">
              <a:solidFill>
                <a:srgbClr val="00030A"/>
              </a:solidFill>
            </a:endParaRPr>
          </a:p>
          <a:p>
            <a:pPr eaLnBrk="1" hangingPunct="1">
              <a:lnSpc>
                <a:spcPct val="80000"/>
              </a:lnSpc>
              <a:buNone/>
            </a:pPr>
            <a:r>
              <a:rPr lang="en-US" sz="1400" dirty="0">
                <a:solidFill>
                  <a:srgbClr val="00030A"/>
                </a:solidFill>
              </a:rPr>
              <a:t>733X   </a:t>
            </a:r>
            <a:r>
              <a:rPr lang="en-US" sz="1400" dirty="0" smtClean="0">
                <a:solidFill>
                  <a:srgbClr val="00030A"/>
                </a:solidFill>
              </a:rPr>
              <a:t>MAINTENANCE TECHNICIAN</a:t>
            </a:r>
            <a:endParaRPr lang="en-US" sz="1400" dirty="0">
              <a:solidFill>
                <a:srgbClr val="3333CC"/>
              </a:solidFill>
            </a:endParaRPr>
          </a:p>
          <a:p>
            <a:pPr eaLnBrk="1" hangingPunct="1">
              <a:lnSpc>
                <a:spcPct val="80000"/>
              </a:lnSpc>
              <a:buFontTx/>
              <a:buNone/>
            </a:pPr>
            <a:r>
              <a:rPr lang="en-US" sz="1400" dirty="0">
                <a:solidFill>
                  <a:srgbClr val="00030A"/>
                </a:solidFill>
              </a:rPr>
              <a:t>736X   </a:t>
            </a:r>
            <a:r>
              <a:rPr lang="en-US" sz="1400" dirty="0" smtClean="0">
                <a:solidFill>
                  <a:srgbClr val="00030A"/>
                </a:solidFill>
              </a:rPr>
              <a:t>ORDNANCE TECHNICIAN</a:t>
            </a:r>
            <a:endParaRPr lang="en-US" sz="1400" dirty="0">
              <a:solidFill>
                <a:srgbClr val="00030A"/>
              </a:solidFill>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smtClean="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smtClean="0">
              <a:solidFill>
                <a:srgbClr val="3333CC"/>
              </a:solidFill>
              <a:cs typeface="Arial" panose="020B0604020202020204" pitchFamily="34" charset="0"/>
            </a:endParaRPr>
          </a:p>
        </p:txBody>
      </p:sp>
    </p:spTree>
    <p:extLst>
      <p:ext uri="{BB962C8B-B14F-4D97-AF65-F5344CB8AC3E}">
        <p14:creationId xmlns:p14="http://schemas.microsoft.com/office/powerpoint/2010/main" val="1564303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04AB8AB-3EBC-43BA-8934-64629AF21890}" type="slidenum">
              <a:rPr lang="en-US" smtClean="0"/>
              <a:pPr>
                <a:defRPr/>
              </a:pPr>
              <a:t>8</a:t>
            </a:fld>
            <a:endParaRPr lang="en-US"/>
          </a:p>
        </p:txBody>
      </p:sp>
      <p:sp>
        <p:nvSpPr>
          <p:cNvPr id="3" name="TextBox 2"/>
          <p:cNvSpPr txBox="1"/>
          <p:nvPr/>
        </p:nvSpPr>
        <p:spPr>
          <a:xfrm>
            <a:off x="448732" y="2666906"/>
            <a:ext cx="8305799" cy="1323439"/>
          </a:xfrm>
          <a:prstGeom prst="rect">
            <a:avLst/>
          </a:prstGeom>
          <a:noFill/>
        </p:spPr>
        <p:txBody>
          <a:bodyPr wrap="square" rtlCol="0">
            <a:spAutoFit/>
          </a:bodyPr>
          <a:lstStyle/>
          <a:p>
            <a:r>
              <a:rPr lang="en-US" sz="4000" i="1" dirty="0" smtClean="0">
                <a:solidFill>
                  <a:srgbClr val="000066"/>
                </a:solidFill>
              </a:rPr>
              <a:t>LDO and CWO</a:t>
            </a:r>
          </a:p>
          <a:p>
            <a:r>
              <a:rPr lang="en-US" sz="4000" i="1" dirty="0" smtClean="0">
                <a:solidFill>
                  <a:srgbClr val="000066"/>
                </a:solidFill>
              </a:rPr>
              <a:t>Discrete Requirements</a:t>
            </a:r>
            <a:endParaRPr lang="en-US" sz="4000" i="1" dirty="0">
              <a:solidFill>
                <a:srgbClr val="000066"/>
              </a:solidFill>
            </a:endParaRPr>
          </a:p>
        </p:txBody>
      </p:sp>
    </p:spTree>
    <p:extLst>
      <p:ext uri="{BB962C8B-B14F-4D97-AF65-F5344CB8AC3E}">
        <p14:creationId xmlns:p14="http://schemas.microsoft.com/office/powerpoint/2010/main" val="89062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spcBef>
                <a:spcPct val="20000"/>
              </a:spcBef>
              <a:buFontTx/>
              <a:buChar char="•"/>
            </a:pPr>
            <a:endParaRPr lang="en-US"/>
          </a:p>
        </p:txBody>
      </p:sp>
      <p:sp>
        <p:nvSpPr>
          <p:cNvPr id="128006" name="Rectangle 6"/>
          <p:cNvSpPr>
            <a:spLocks noGrp="1" noChangeArrowheads="1"/>
          </p:cNvSpPr>
          <p:nvPr>
            <p:ph type="title"/>
          </p:nvPr>
        </p:nvSpPr>
        <p:spPr>
          <a:xfrm>
            <a:off x="1176950" y="325690"/>
            <a:ext cx="7731659" cy="579657"/>
          </a:xfrm>
        </p:spPr>
        <p:txBody>
          <a:bodyPr lIns="92075" tIns="46038" rIns="92075" bIns="46038" anchor="b"/>
          <a:lstStyle/>
          <a:p>
            <a:pPr eaLnBrk="1" hangingPunct="1">
              <a:defRPr/>
            </a:pPr>
            <a:r>
              <a:rPr lang="en-US" dirty="0" smtClean="0"/>
              <a:t>LDO and CWO Discrete Requirements</a:t>
            </a:r>
            <a:endParaRPr lang="en-US" dirty="0"/>
          </a:p>
        </p:txBody>
      </p:sp>
      <p:sp>
        <p:nvSpPr>
          <p:cNvPr id="21511" name="Rectangle 7"/>
          <p:cNvSpPr>
            <a:spLocks noGrp="1" noChangeArrowheads="1"/>
          </p:cNvSpPr>
          <p:nvPr>
            <p:ph type="body" idx="1"/>
          </p:nvPr>
        </p:nvSpPr>
        <p:spPr>
          <a:xfrm>
            <a:off x="87549" y="1310006"/>
            <a:ext cx="8879747" cy="5421184"/>
          </a:xfrm>
        </p:spPr>
        <p:txBody>
          <a:bodyPr lIns="92075" tIns="46038" rIns="92075" bIns="46038"/>
          <a:lstStyle/>
          <a:p>
            <a:pPr eaLnBrk="1" hangingPunct="1">
              <a:buClr>
                <a:schemeClr val="tx1"/>
              </a:buClr>
              <a:buFont typeface="Arial" panose="020B0604020202020204" pitchFamily="34" charset="0"/>
              <a:buChar char="•"/>
            </a:pPr>
            <a:r>
              <a:rPr lang="en-US" sz="2000" b="1" dirty="0" smtClean="0"/>
              <a:t>What are discrete requirements?</a:t>
            </a:r>
          </a:p>
          <a:p>
            <a:pPr lvl="1" eaLnBrk="1" hangingPunct="1">
              <a:buClr>
                <a:schemeClr val="tx1"/>
              </a:buClr>
              <a:buFont typeface="Arial" panose="020B0604020202020204" pitchFamily="34" charset="0"/>
              <a:buChar char="•"/>
            </a:pPr>
            <a:r>
              <a:rPr lang="en-US" sz="1800" b="1" dirty="0" smtClean="0"/>
              <a:t>Outline of valued specific technical skill sets written by senior leadership in respective designator that board members use as a guide.</a:t>
            </a:r>
          </a:p>
          <a:p>
            <a:pPr marL="404813" lvl="1" indent="0" eaLnBrk="1" hangingPunct="1">
              <a:buClr>
                <a:schemeClr val="tx1"/>
              </a:buClr>
              <a:buNone/>
            </a:pPr>
            <a:r>
              <a:rPr lang="en-US" sz="1800" b="1" dirty="0" smtClean="0"/>
              <a:t> </a:t>
            </a:r>
          </a:p>
          <a:p>
            <a:pPr marL="404813" lvl="1" indent="0" eaLnBrk="1" hangingPunct="1">
              <a:buClr>
                <a:schemeClr val="tx1"/>
              </a:buClr>
              <a:buNone/>
            </a:pPr>
            <a:r>
              <a:rPr lang="en-US" sz="1600" b="1" dirty="0" smtClean="0"/>
              <a:t>Ex:1	     </a:t>
            </a:r>
            <a:r>
              <a:rPr lang="en-US" sz="1600" b="1" u="sng" dirty="0" smtClean="0"/>
              <a:t>Designator</a:t>
            </a:r>
            <a:r>
              <a:rPr lang="en-US" sz="1600" b="1" dirty="0" smtClean="0"/>
              <a:t>		</a:t>
            </a:r>
            <a:r>
              <a:rPr lang="en-US" sz="1600" b="1" u="sng" dirty="0" smtClean="0"/>
              <a:t>Discrete Requirements</a:t>
            </a:r>
            <a:endParaRPr lang="en-US" sz="1600" b="1" u="sng" dirty="0"/>
          </a:p>
          <a:p>
            <a:pPr marL="404813" lvl="1" indent="0" eaLnBrk="1" hangingPunct="1">
              <a:buClr>
                <a:schemeClr val="tx1"/>
              </a:buClr>
              <a:buNone/>
            </a:pPr>
            <a:r>
              <a:rPr lang="en-US" sz="1600" b="1" dirty="0" smtClean="0"/>
              <a:t>	     Surface Engineer	- EOOW/RCO letter</a:t>
            </a:r>
          </a:p>
          <a:p>
            <a:pPr marL="404813" lvl="1" indent="0" eaLnBrk="1" hangingPunct="1">
              <a:buClr>
                <a:schemeClr val="tx1"/>
              </a:buClr>
              <a:buNone/>
            </a:pPr>
            <a:r>
              <a:rPr lang="en-US" sz="1600" b="1" dirty="0" smtClean="0"/>
              <a:t>	     613X/713X Engineer	- Superior technical knowledge/leadership in plant</a:t>
            </a:r>
          </a:p>
          <a:p>
            <a:pPr marL="404813" lvl="1" indent="0" eaLnBrk="1" hangingPunct="1">
              <a:buClr>
                <a:schemeClr val="tx1"/>
              </a:buClr>
              <a:buNone/>
            </a:pPr>
            <a:endParaRPr lang="en-US" sz="1600" b="1" dirty="0"/>
          </a:p>
          <a:p>
            <a:pPr marL="404813" lvl="1" indent="0" eaLnBrk="1" hangingPunct="1">
              <a:buClr>
                <a:schemeClr val="tx1"/>
              </a:buClr>
              <a:buNone/>
            </a:pPr>
            <a:r>
              <a:rPr lang="en-US" sz="1600" b="1" dirty="0" smtClean="0"/>
              <a:t>Ex: 2	      Aviation Maintenance	- Safe for Flight</a:t>
            </a:r>
          </a:p>
          <a:p>
            <a:pPr marL="404813" lvl="1" indent="0" eaLnBrk="1" hangingPunct="1">
              <a:buClr>
                <a:schemeClr val="tx1"/>
              </a:buClr>
              <a:buNone/>
            </a:pPr>
            <a:r>
              <a:rPr lang="en-US" sz="1600" b="1" dirty="0"/>
              <a:t> </a:t>
            </a:r>
            <a:r>
              <a:rPr lang="en-US" sz="1600" b="1" dirty="0" smtClean="0"/>
              <a:t>              633X/733X		- Flight Line/Deck Supervisor</a:t>
            </a:r>
          </a:p>
          <a:p>
            <a:pPr marL="0" indent="0" eaLnBrk="1" hangingPunct="1">
              <a:buClr>
                <a:schemeClr val="tx1"/>
              </a:buClr>
              <a:buNone/>
            </a:pPr>
            <a:endParaRPr lang="en-US" sz="2000" dirty="0" smtClean="0"/>
          </a:p>
          <a:p>
            <a:pPr eaLnBrk="1" hangingPunct="1">
              <a:buClr>
                <a:schemeClr val="tx1"/>
              </a:buClr>
              <a:buFont typeface="Arial" panose="020B0604020202020204" pitchFamily="34" charset="0"/>
              <a:buChar char="•"/>
            </a:pPr>
            <a:r>
              <a:rPr lang="en-US" sz="2000" dirty="0"/>
              <a:t>What are board members looking for?  </a:t>
            </a:r>
            <a:endParaRPr lang="en-US" sz="2000" dirty="0" smtClean="0"/>
          </a:p>
          <a:p>
            <a:pPr marL="803275" lvl="2" indent="-290513" eaLnBrk="1" hangingPunct="1">
              <a:buClr>
                <a:schemeClr val="tx1"/>
              </a:buClr>
              <a:buFont typeface="Arial" panose="020B0604020202020204" pitchFamily="34" charset="0"/>
              <a:buChar char="•"/>
            </a:pPr>
            <a:r>
              <a:rPr lang="en-US" sz="1600" b="1" dirty="0" smtClean="0"/>
              <a:t>The </a:t>
            </a:r>
            <a:r>
              <a:rPr lang="en-US" sz="1600" b="1" u="sng" dirty="0"/>
              <a:t>Best</a:t>
            </a:r>
            <a:r>
              <a:rPr lang="en-US" sz="1600" b="1" dirty="0"/>
              <a:t> and most </a:t>
            </a:r>
            <a:r>
              <a:rPr lang="en-US" sz="1600" b="1" u="sng" dirty="0"/>
              <a:t>Fully </a:t>
            </a:r>
            <a:r>
              <a:rPr lang="en-US" sz="1600" b="1" dirty="0"/>
              <a:t>Qualified </a:t>
            </a:r>
            <a:r>
              <a:rPr lang="en-US" sz="1600" b="1" dirty="0" smtClean="0"/>
              <a:t>Applicant</a:t>
            </a:r>
            <a:endParaRPr lang="en-US" sz="1600" b="1" dirty="0"/>
          </a:p>
          <a:p>
            <a:pPr eaLnBrk="1" hangingPunct="1">
              <a:buClr>
                <a:schemeClr val="tx1"/>
              </a:buClr>
              <a:buFont typeface="Arial" panose="020B0604020202020204" pitchFamily="34" charset="0"/>
              <a:buChar char="•"/>
            </a:pPr>
            <a:endParaRPr lang="en-US" sz="2000" dirty="0" smtClean="0"/>
          </a:p>
          <a:p>
            <a:pPr eaLnBrk="1" hangingPunct="1">
              <a:buClr>
                <a:schemeClr val="tx1"/>
              </a:buClr>
              <a:buFont typeface="Arial" panose="020B0604020202020204" pitchFamily="34" charset="0"/>
              <a:buChar char="•"/>
            </a:pPr>
            <a:r>
              <a:rPr lang="en-US" dirty="0" smtClean="0"/>
              <a:t>How do you find your designator discrete requirement?</a:t>
            </a:r>
            <a:endParaRPr lang="en-US" dirty="0"/>
          </a:p>
          <a:p>
            <a:pPr marL="0" indent="0" eaLnBrk="1" hangingPunct="1">
              <a:buClr>
                <a:schemeClr val="tx1"/>
              </a:buClr>
              <a:buNone/>
            </a:pPr>
            <a:endParaRPr lang="en-US" sz="2000" dirty="0" smtClean="0"/>
          </a:p>
          <a:p>
            <a:pPr marL="0" indent="0" eaLnBrk="1" hangingPunct="1">
              <a:buClr>
                <a:schemeClr val="tx1"/>
              </a:buClr>
              <a:buNone/>
            </a:pPr>
            <a:r>
              <a:rPr lang="en-US" sz="2000" dirty="0"/>
              <a:t>	</a:t>
            </a:r>
            <a:endParaRPr lang="en-US" sz="2000" b="1" dirty="0" smtClean="0"/>
          </a:p>
        </p:txBody>
      </p:sp>
      <p:sp>
        <p:nvSpPr>
          <p:cNvPr id="2" name="Slide Number Placeholder 1"/>
          <p:cNvSpPr>
            <a:spLocks noGrp="1"/>
          </p:cNvSpPr>
          <p:nvPr>
            <p:ph type="sldNum" sz="quarter" idx="10"/>
          </p:nvPr>
        </p:nvSpPr>
        <p:spPr/>
        <p:txBody>
          <a:bodyPr/>
          <a:lstStyle/>
          <a:p>
            <a:pPr>
              <a:defRPr/>
            </a:pPr>
            <a:fld id="{7FC63BB6-36FC-44DC-B3C1-E02F6646114A}" type="slidenum">
              <a:rPr lang="en-US" smtClean="0"/>
              <a:pPr>
                <a:defRPr/>
              </a:pPr>
              <a:t>9</a:t>
            </a:fld>
            <a:endParaRPr lang="en-US"/>
          </a:p>
        </p:txBody>
      </p:sp>
    </p:spTree>
    <p:extLst>
      <p:ext uri="{BB962C8B-B14F-4D97-AF65-F5344CB8AC3E}">
        <p14:creationId xmlns:p14="http://schemas.microsoft.com/office/powerpoint/2010/main" val="2290191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31A2B8DCD67242B55C200AC1DC4908" ma:contentTypeVersion="2" ma:contentTypeDescription="Create a new document." ma:contentTypeScope="" ma:versionID="bdffb06fc623821995886ea03bdbd0fe">
  <xsd:schema xmlns:xsd="http://www.w3.org/2001/XMLSchema" xmlns:xs="http://www.w3.org/2001/XMLSchema" xmlns:p="http://schemas.microsoft.com/office/2006/metadata/properties" xmlns:ns1="http://schemas.microsoft.com/sharepoint/v3" xmlns:ns2="10f1aa0a-179b-49cb-8a72-3a924897e106" targetNamespace="http://schemas.microsoft.com/office/2006/metadata/properties" ma:root="true" ma:fieldsID="caf4e9299edb4fa8ee2d743c116403eb" ns1:_="" ns2:_="">
    <xsd:import namespace="http://schemas.microsoft.com/sharepoint/v3"/>
    <xsd:import namespace="10f1aa0a-179b-49cb-8a72-3a924897e10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aa0a-179b-49cb-8a72-3a924897e10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0A03B7A-D82B-4FB4-B286-8896D1BCC919}">
  <ds:schemaRefs>
    <ds:schemaRef ds:uri="http://schemas.microsoft.com/sharepoint/v3/contenttype/forms"/>
  </ds:schemaRefs>
</ds:datastoreItem>
</file>

<file path=customXml/itemProps2.xml><?xml version="1.0" encoding="utf-8"?>
<ds:datastoreItem xmlns:ds="http://schemas.openxmlformats.org/officeDocument/2006/customXml" ds:itemID="{590921F6-7C78-48EE-A5C7-E594CC11503B}">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10f1aa0a-179b-49cb-8a72-3a924897e106"/>
    <ds:schemaRef ds:uri="http://www.w3.org/XML/1998/namespace"/>
  </ds:schemaRefs>
</ds:datastoreItem>
</file>

<file path=customXml/itemProps3.xml><?xml version="1.0" encoding="utf-8"?>
<ds:datastoreItem xmlns:ds="http://schemas.openxmlformats.org/officeDocument/2006/customXml" ds:itemID="{32F7F540-CDF6-4759-9AC4-FD010DF65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f1aa0a-179b-49cb-8a72-3a924897e1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F36CFC-0E9E-4C5A-8F5F-C6A6B84CA2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19981</TotalTime>
  <Words>2201</Words>
  <Application>Microsoft Office PowerPoint</Application>
  <PresentationFormat>On-screen Show (4:3)</PresentationFormat>
  <Paragraphs>423</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Topics</vt:lpstr>
      <vt:lpstr>LDO and CWO Mission </vt:lpstr>
      <vt:lpstr>Limited Duty Officer (LDO)</vt:lpstr>
      <vt:lpstr>LDO Designators</vt:lpstr>
      <vt:lpstr>Chief Warrant Officer (CWO)</vt:lpstr>
      <vt:lpstr>CWO designators</vt:lpstr>
      <vt:lpstr>PowerPoint Presentation</vt:lpstr>
      <vt:lpstr>LDO and CWO Discrete Requirements</vt:lpstr>
      <vt:lpstr>LDO and CWO Discrete Requirements</vt:lpstr>
      <vt:lpstr>LDO and CWO Discrete Requirements </vt:lpstr>
      <vt:lpstr>PowerPoint Presentation</vt:lpstr>
      <vt:lpstr>PowerPoint Presentation</vt:lpstr>
      <vt:lpstr>Guidance</vt:lpstr>
      <vt:lpstr>Applicant Preparation</vt:lpstr>
      <vt:lpstr>Application  Key Elements </vt:lpstr>
      <vt:lpstr> Interview Appraisal Boards </vt:lpstr>
      <vt:lpstr>FY-20 LDO/CWO Programs Eligibility Checklist</vt:lpstr>
      <vt:lpstr>Notional Application Timeline </vt:lpstr>
      <vt:lpstr>FY-20 Active Duty Selections</vt:lpstr>
      <vt:lpstr>FY-20 Selectee Profile (LDO/CWO) “YOUR COMPETITION”</vt:lpstr>
      <vt:lpstr>FY-20 Stats (LDO)</vt:lpstr>
      <vt:lpstr>FY-20 Stats (CWO)</vt:lpstr>
      <vt:lpstr>PowerPoint Presentation</vt:lpstr>
      <vt:lpstr>LDO  Promotion Opportunity </vt:lpstr>
      <vt:lpstr>CWO  Promotion Opportunity     </vt:lpstr>
      <vt:lpstr>PowerPoint Presentation</vt:lpstr>
      <vt:lpstr>PowerPoint Presentation</vt:lpstr>
      <vt:lpstr>Contact Us</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Holden</dc:creator>
  <cp:lastModifiedBy>Rasor, Joshua CWO2</cp:lastModifiedBy>
  <cp:revision>731</cp:revision>
  <cp:lastPrinted>2019-03-28T15:24:02Z</cp:lastPrinted>
  <dcterms:created xsi:type="dcterms:W3CDTF">2006-01-19T13:23:02Z</dcterms:created>
  <dcterms:modified xsi:type="dcterms:W3CDTF">2019-07-18T19:09:15Z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0x010100F631A2B8DCD67242B55C200AC1DC4908</vt:lpwstr>
  </property>
  <property fmtid="{D5CDD505-2E9C-101B-9397-08002B2CF9AE}" pid="3" name="_dlc_DocIdItemGuid">
    <vt:lpwstr>1156f4f3-674c-423b-80c7-0b85eb370e7a</vt:lpwstr>
  </property>
  <property fmtid="{D5CDD505-2E9C-101B-9397-08002B2CF9AE}" pid="4" name="Order">
    <vt:r8>17600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