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5"/>
  </p:sldMasterIdLst>
  <p:notesMasterIdLst>
    <p:notesMasterId r:id="rId34"/>
  </p:notesMasterIdLst>
  <p:handoutMasterIdLst>
    <p:handoutMasterId r:id="rId35"/>
  </p:handoutMasterIdLst>
  <p:sldIdLst>
    <p:sldId id="354" r:id="rId6"/>
    <p:sldId id="258" r:id="rId7"/>
    <p:sldId id="294" r:id="rId8"/>
    <p:sldId id="303" r:id="rId9"/>
    <p:sldId id="347" r:id="rId10"/>
    <p:sldId id="304" r:id="rId11"/>
    <p:sldId id="348" r:id="rId12"/>
    <p:sldId id="345" r:id="rId13"/>
    <p:sldId id="368" r:id="rId14"/>
    <p:sldId id="351" r:id="rId15"/>
    <p:sldId id="337" r:id="rId16"/>
    <p:sldId id="353" r:id="rId17"/>
    <p:sldId id="356" r:id="rId18"/>
    <p:sldId id="332" r:id="rId19"/>
    <p:sldId id="357" r:id="rId20"/>
    <p:sldId id="358" r:id="rId21"/>
    <p:sldId id="359" r:id="rId22"/>
    <p:sldId id="360" r:id="rId23"/>
    <p:sldId id="371" r:id="rId24"/>
    <p:sldId id="362" r:id="rId25"/>
    <p:sldId id="372" r:id="rId26"/>
    <p:sldId id="373" r:id="rId27"/>
    <p:sldId id="324" r:id="rId28"/>
    <p:sldId id="328" r:id="rId29"/>
    <p:sldId id="329" r:id="rId30"/>
    <p:sldId id="366" r:id="rId31"/>
    <p:sldId id="367" r:id="rId32"/>
    <p:sldId id="374" r:id="rId33"/>
  </p:sldIdLst>
  <p:sldSz cx="9144000" cy="6858000" type="screen4x3"/>
  <p:notesSz cx="7023100" cy="9309100"/>
  <p:defaultTex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00"/>
    <a:srgbClr val="0000FF"/>
    <a:srgbClr val="CC3300"/>
    <a:srgbClr val="006600"/>
    <a:srgbClr val="0000CC"/>
    <a:srgbClr val="000099"/>
    <a:srgbClr val="FFFF99"/>
    <a:srgbClr val="FFFF66"/>
    <a:srgbClr val="CF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autoAdjust="0"/>
    <p:restoredTop sz="98992" autoAdjust="0"/>
  </p:normalViewPr>
  <p:slideViewPr>
    <p:cSldViewPr snapToGrid="0">
      <p:cViewPr varScale="1">
        <p:scale>
          <a:sx n="76" d="100"/>
          <a:sy n="76" d="100"/>
        </p:scale>
        <p:origin x="158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2"/>
    </p:cViewPr>
  </p:sorterViewPr>
  <p:notesViewPr>
    <p:cSldViewPr snapToGrid="0">
      <p:cViewPr varScale="1">
        <p:scale>
          <a:sx n="70" d="100"/>
          <a:sy n="70" d="100"/>
        </p:scale>
        <p:origin x="-204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3043665"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9219" name="Rectangle 3"/>
          <p:cNvSpPr>
            <a:spLocks noGrp="1" noChangeArrowheads="1"/>
          </p:cNvSpPr>
          <p:nvPr>
            <p:ph type="dt" sz="quarter" idx="1"/>
          </p:nvPr>
        </p:nvSpPr>
        <p:spPr bwMode="auto">
          <a:xfrm>
            <a:off x="3979436" y="2"/>
            <a:ext cx="3043664"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r" defTabSz="933269">
              <a:defRPr sz="1200" b="0">
                <a:latin typeface="Times New Roman" pitchFamily="18" charset="0"/>
              </a:defRPr>
            </a:lvl1pPr>
          </a:lstStyle>
          <a:p>
            <a:pPr>
              <a:defRPr/>
            </a:pPr>
            <a:endParaRPr lang="en-US"/>
          </a:p>
        </p:txBody>
      </p:sp>
      <p:sp>
        <p:nvSpPr>
          <p:cNvPr id="9220" name="Rectangle 4"/>
          <p:cNvSpPr>
            <a:spLocks noGrp="1" noChangeArrowheads="1"/>
          </p:cNvSpPr>
          <p:nvPr>
            <p:ph type="ftr" sz="quarter" idx="2"/>
          </p:nvPr>
        </p:nvSpPr>
        <p:spPr bwMode="auto">
          <a:xfrm>
            <a:off x="0" y="8844926"/>
            <a:ext cx="3043665"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9221" name="Rectangle 5"/>
          <p:cNvSpPr>
            <a:spLocks noGrp="1" noChangeArrowheads="1"/>
          </p:cNvSpPr>
          <p:nvPr>
            <p:ph type="sldNum" sz="quarter" idx="3"/>
          </p:nvPr>
        </p:nvSpPr>
        <p:spPr bwMode="auto">
          <a:xfrm>
            <a:off x="3979436" y="8844926"/>
            <a:ext cx="3043664"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r" defTabSz="933269">
              <a:defRPr sz="1200" b="0">
                <a:latin typeface="Times New Roman" pitchFamily="18" charset="0"/>
              </a:defRPr>
            </a:lvl1pPr>
          </a:lstStyle>
          <a:p>
            <a:pPr>
              <a:defRPr/>
            </a:pPr>
            <a:fld id="{1EB30B18-B1E4-408C-AE19-E475F506C1A7}" type="slidenum">
              <a:rPr lang="en-US"/>
              <a:pPr>
                <a:defRPr/>
              </a:pPr>
              <a:t>‹#›</a:t>
            </a:fld>
            <a:endParaRPr lang="en-US"/>
          </a:p>
        </p:txBody>
      </p:sp>
    </p:spTree>
    <p:extLst>
      <p:ext uri="{BB962C8B-B14F-4D97-AF65-F5344CB8AC3E}">
        <p14:creationId xmlns:p14="http://schemas.microsoft.com/office/powerpoint/2010/main" val="42553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043665"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79436" y="2"/>
            <a:ext cx="3043664" cy="464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lvl1pPr algn="r" defTabSz="933269">
              <a:defRPr sz="1200" b="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379" y="4422464"/>
            <a:ext cx="5148344" cy="4187174"/>
          </a:xfrm>
          <a:prstGeom prst="rect">
            <a:avLst/>
          </a:prstGeom>
          <a:noFill/>
          <a:ln w="9525">
            <a:noFill/>
            <a:miter lim="800000"/>
            <a:headEnd/>
            <a:tailEnd/>
          </a:ln>
          <a:effectLst/>
        </p:spPr>
        <p:txBody>
          <a:bodyPr vert="horz" wrap="square" lIns="93297" tIns="46648" rIns="93297" bIns="46648"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6150" name="Rectangle 6"/>
          <p:cNvSpPr>
            <a:spLocks noGrp="1" noChangeArrowheads="1"/>
          </p:cNvSpPr>
          <p:nvPr>
            <p:ph type="ftr" sz="quarter" idx="4"/>
          </p:nvPr>
        </p:nvSpPr>
        <p:spPr bwMode="auto">
          <a:xfrm>
            <a:off x="0" y="8844926"/>
            <a:ext cx="3043665"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l" defTabSz="933269">
              <a:defRPr sz="1200" b="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79436" y="8844926"/>
            <a:ext cx="3043664" cy="464174"/>
          </a:xfrm>
          <a:prstGeom prst="rect">
            <a:avLst/>
          </a:prstGeom>
          <a:noFill/>
          <a:ln w="9525">
            <a:noFill/>
            <a:miter lim="800000"/>
            <a:headEnd/>
            <a:tailEnd/>
          </a:ln>
          <a:effectLst/>
        </p:spPr>
        <p:txBody>
          <a:bodyPr vert="horz" wrap="square" lIns="93297" tIns="46648" rIns="93297" bIns="46648" numCol="1" anchor="b" anchorCtr="0" compatLnSpc="1">
            <a:prstTxWarp prst="textNoShape">
              <a:avLst/>
            </a:prstTxWarp>
          </a:bodyPr>
          <a:lstStyle>
            <a:lvl1pPr algn="r" defTabSz="933269">
              <a:defRPr sz="1200" b="0">
                <a:latin typeface="Times New Roman" pitchFamily="18" charset="0"/>
              </a:defRPr>
            </a:lvl1pPr>
          </a:lstStyle>
          <a:p>
            <a:pPr>
              <a:defRPr/>
            </a:pPr>
            <a:fld id="{B6D6946E-320B-4325-8E04-50F0DEE45CD9}" type="slidenum">
              <a:rPr lang="en-US"/>
              <a:pPr>
                <a:defRPr/>
              </a:pPr>
              <a:t>‹#›</a:t>
            </a:fld>
            <a:endParaRPr lang="en-US"/>
          </a:p>
        </p:txBody>
      </p:sp>
    </p:spTree>
    <p:extLst>
      <p:ext uri="{BB962C8B-B14F-4D97-AF65-F5344CB8AC3E}">
        <p14:creationId xmlns:p14="http://schemas.microsoft.com/office/powerpoint/2010/main" val="2872085808"/>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400" kern="1200">
        <a:solidFill>
          <a:schemeClr val="tx1"/>
        </a:solidFill>
        <a:latin typeface="Arial" charset="0"/>
        <a:ea typeface="+mn-ea"/>
        <a:cs typeface="Times New Roman" pitchFamily="18" charset="0"/>
      </a:defRPr>
    </a:lvl1pPr>
    <a:lvl2pPr marL="463550" indent="-169863"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2pPr>
    <a:lvl3pPr marL="11430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3F3D6236-66D1-440A-B569-44B61938E546}" type="slidenum">
              <a:rPr lang="en-US" smtClean="0"/>
              <a:pPr/>
              <a:t>1</a:t>
            </a:fld>
            <a:endParaRPr lang="en-US" smtClean="0"/>
          </a:p>
        </p:txBody>
      </p:sp>
      <p:sp>
        <p:nvSpPr>
          <p:cNvPr id="5123" name="Rectangle 2"/>
          <p:cNvSpPr>
            <a:spLocks noGrp="1" noRot="1" noChangeAspect="1" noChangeArrowheads="1" noTextEdit="1"/>
          </p:cNvSpPr>
          <p:nvPr>
            <p:ph type="sldImg"/>
          </p:nvPr>
        </p:nvSpPr>
        <p:spPr>
          <a:xfrm>
            <a:off x="1184275" y="700088"/>
            <a:ext cx="4654550" cy="3490912"/>
          </a:xfrm>
          <a:ln/>
        </p:spPr>
      </p:sp>
      <p:sp>
        <p:nvSpPr>
          <p:cNvPr id="5124" name="Rectangle 4"/>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1631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3269" rtl="0" eaLnBrk="1" fontAlgn="base" latinLnBrk="0" hangingPunct="1">
              <a:lnSpc>
                <a:spcPct val="100000"/>
              </a:lnSpc>
              <a:spcBef>
                <a:spcPct val="0"/>
              </a:spcBef>
              <a:spcAft>
                <a:spcPct val="0"/>
              </a:spcAft>
              <a:buClrTx/>
              <a:buSzTx/>
              <a:buFontTx/>
              <a:buNone/>
              <a:tabLst/>
              <a:defRPr/>
            </a:pPr>
            <a:fld id="{3BC16C88-8FD6-457D-8F96-90868437154E}"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33269"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7" y="4421824"/>
            <a:ext cx="5149209" cy="4187502"/>
          </a:xfrm>
          <a:noFill/>
          <a:ln/>
        </p:spPr>
        <p:txBody>
          <a:bodyPr lIns="90984" tIns="45490" rIns="90984" bIns="45490"/>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15866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3269" rtl="0" eaLnBrk="1" fontAlgn="base" latinLnBrk="0" hangingPunct="1">
              <a:lnSpc>
                <a:spcPct val="100000"/>
              </a:lnSpc>
              <a:spcBef>
                <a:spcPct val="0"/>
              </a:spcBef>
              <a:spcAft>
                <a:spcPct val="0"/>
              </a:spcAft>
              <a:buClrTx/>
              <a:buSzTx/>
              <a:buFontTx/>
              <a:buNone/>
              <a:tabLst/>
              <a:defRPr/>
            </a:pPr>
            <a:fld id="{3BC16C88-8FD6-457D-8F96-90868437154E}"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33269"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7" y="4421824"/>
            <a:ext cx="5149209" cy="4187502"/>
          </a:xfrm>
          <a:noFill/>
          <a:ln/>
        </p:spPr>
        <p:txBody>
          <a:bodyPr lIns="90984" tIns="45490" rIns="90984" bIns="45490"/>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45521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51076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C16C88-8FD6-457D-8F96-90868437154E}"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7" y="4421823"/>
            <a:ext cx="5149209" cy="4187502"/>
          </a:xfrm>
          <a:noFill/>
          <a:ln/>
        </p:spPr>
        <p:txBody>
          <a:bodyPr lIns="90990" tIns="45494" rIns="90990" bIns="45494"/>
          <a:lstStyle/>
          <a:p>
            <a:pPr marL="225763" indent="-225763" eaLnBrk="1" hangingPunct="1">
              <a:lnSpc>
                <a:spcPct val="75000"/>
              </a:lnSpc>
              <a:buClr>
                <a:schemeClr val="tx2">
                  <a:lumMod val="50000"/>
                </a:schemeClr>
              </a:buClr>
              <a:buFont typeface="Wingdings" pitchFamily="2" charset="2"/>
              <a:buChar char="§"/>
            </a:pPr>
            <a:r>
              <a:rPr lang="en-US" sz="2400" dirty="0"/>
              <a:t>Changes in accession windows will:</a:t>
            </a:r>
          </a:p>
          <a:p>
            <a:pPr marL="567587" lvl="1" indent="-225763" eaLnBrk="1" hangingPunct="1">
              <a:lnSpc>
                <a:spcPct val="75000"/>
              </a:lnSpc>
              <a:buClr>
                <a:schemeClr val="tx2">
                  <a:lumMod val="50000"/>
                </a:schemeClr>
              </a:buClr>
              <a:buFont typeface="Wingdings" pitchFamily="2" charset="2"/>
              <a:buChar char="§"/>
            </a:pPr>
            <a:r>
              <a:rPr lang="en-US" sz="2100" dirty="0"/>
              <a:t>Create a more predictable inventory for career progression</a:t>
            </a:r>
          </a:p>
          <a:p>
            <a:pPr marL="567587" lvl="1" indent="-225763" eaLnBrk="1" hangingPunct="1">
              <a:lnSpc>
                <a:spcPct val="75000"/>
              </a:lnSpc>
              <a:buClr>
                <a:schemeClr val="tx2">
                  <a:lumMod val="50000"/>
                </a:schemeClr>
              </a:buClr>
              <a:buFont typeface="Wingdings" pitchFamily="2" charset="2"/>
              <a:buChar char="§"/>
            </a:pPr>
            <a:r>
              <a:rPr lang="en-US" sz="2100" dirty="0"/>
              <a:t>Provides time for all LDOs to compete for Captain and all CWOs to  compete for CWO4 (most for CWO5) </a:t>
            </a:r>
          </a:p>
          <a:p>
            <a:pPr marL="567587" lvl="1" indent="-225763" eaLnBrk="1" hangingPunct="1">
              <a:lnSpc>
                <a:spcPct val="75000"/>
              </a:lnSpc>
              <a:buClr>
                <a:schemeClr val="tx2">
                  <a:lumMod val="50000"/>
                </a:schemeClr>
              </a:buClr>
              <a:buFont typeface="Wingdings" pitchFamily="2" charset="2"/>
              <a:buChar char="§"/>
            </a:pPr>
            <a:r>
              <a:rPr lang="en-US" sz="2100" dirty="0"/>
              <a:t>Minimizes “early” selections from “clogging” the promotion pipeline </a:t>
            </a:r>
          </a:p>
          <a:p>
            <a:pPr marL="225763" indent="-225763" eaLnBrk="1" hangingPunct="1">
              <a:lnSpc>
                <a:spcPct val="75000"/>
              </a:lnSpc>
              <a:buClr>
                <a:schemeClr val="tx2">
                  <a:lumMod val="50000"/>
                </a:schemeClr>
              </a:buClr>
              <a:buFont typeface="Wingdings" pitchFamily="2" charset="2"/>
              <a:buChar char="§"/>
            </a:pPr>
            <a:endParaRPr lang="en-US" sz="2400" dirty="0"/>
          </a:p>
        </p:txBody>
      </p:sp>
    </p:spTree>
    <p:extLst>
      <p:ext uri="{BB962C8B-B14F-4D97-AF65-F5344CB8AC3E}">
        <p14:creationId xmlns:p14="http://schemas.microsoft.com/office/powerpoint/2010/main" val="282556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These</a:t>
            </a:r>
            <a:r>
              <a:rPr lang="en-US" baseline="0" dirty="0" smtClean="0"/>
              <a:t> are listed in order of relevance to typical board weighting.  Must have good </a:t>
            </a:r>
            <a:r>
              <a:rPr lang="en-US" baseline="0" dirty="0" err="1" smtClean="0"/>
              <a:t>evals</a:t>
            </a:r>
            <a:r>
              <a:rPr lang="en-US" baseline="0" dirty="0" smtClean="0"/>
              <a:t>, soft breakouts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0" name="Rectangle 3"/>
          <p:cNvSpPr>
            <a:spLocks noChangeArrowheads="1"/>
          </p:cNvSpPr>
          <p:nvPr/>
        </p:nvSpPr>
        <p:spPr bwMode="auto">
          <a:xfrm>
            <a:off x="3980131" y="8849095"/>
            <a:ext cx="3042969" cy="461609"/>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1" name="Rectangle 4"/>
          <p:cNvSpPr>
            <a:spLocks noChangeArrowheads="1"/>
          </p:cNvSpPr>
          <p:nvPr/>
        </p:nvSpPr>
        <p:spPr bwMode="auto">
          <a:xfrm>
            <a:off x="0" y="8849095"/>
            <a:ext cx="3042969" cy="461609"/>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2" name="Rectangle 5"/>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3" name="Rectangle 6"/>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4" name="Rectangle 7"/>
          <p:cNvSpPr>
            <a:spLocks noChangeArrowheads="1"/>
          </p:cNvSpPr>
          <p:nvPr/>
        </p:nvSpPr>
        <p:spPr bwMode="auto">
          <a:xfrm>
            <a:off x="3980131" y="8847491"/>
            <a:ext cx="3042969" cy="463212"/>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5" name="Rectangle 8"/>
          <p:cNvSpPr>
            <a:spLocks noChangeArrowheads="1"/>
          </p:cNvSpPr>
          <p:nvPr/>
        </p:nvSpPr>
        <p:spPr bwMode="auto">
          <a:xfrm>
            <a:off x="0" y="8847491"/>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6" name="Rectangle 9"/>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3800" y="704850"/>
            <a:ext cx="4633913" cy="3475038"/>
          </a:xfrm>
          <a:ln w="12700" cap="flat">
            <a:solidFill>
              <a:schemeClr val="tx1"/>
            </a:solidFill>
          </a:ln>
        </p:spPr>
      </p:sp>
      <p:sp>
        <p:nvSpPr>
          <p:cNvPr id="55308" name="Rectangle 11"/>
          <p:cNvSpPr>
            <a:spLocks noGrp="1" noChangeArrowheads="1"/>
          </p:cNvSpPr>
          <p:nvPr>
            <p:ph type="body" idx="1"/>
          </p:nvPr>
        </p:nvSpPr>
        <p:spPr>
          <a:xfrm>
            <a:off x="935557" y="4418940"/>
            <a:ext cx="5151988" cy="4188133"/>
          </a:xfrm>
          <a:noFill/>
          <a:ln/>
        </p:spPr>
        <p:txBody>
          <a:bodyPr lIns="93010" tIns="46505" rIns="93010" bIns="46505"/>
          <a:lstStyle/>
          <a:p>
            <a:pPr eaLnBrk="1" hangingPunct="1"/>
            <a:r>
              <a:rPr lang="en-US" dirty="0" smtClean="0"/>
              <a:t>CO’s must control Interview Appraisal Board process and establish and</a:t>
            </a:r>
            <a:r>
              <a:rPr lang="en-US" baseline="0" dirty="0" smtClean="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smtClean="0"/>
              <a:t>Highlight</a:t>
            </a:r>
            <a:r>
              <a:rPr lang="en-US" baseline="0" dirty="0" smtClean="0"/>
              <a:t> accomplishments and qualifications here.  Read the precepts from past boards (online).  If there is any issue that needs to be brought to the boards attention, this is the best place to address it.</a:t>
            </a:r>
            <a:endParaRPr lang="en-US" dirty="0" smtClean="0"/>
          </a:p>
        </p:txBody>
      </p:sp>
    </p:spTree>
    <p:extLst>
      <p:ext uri="{BB962C8B-B14F-4D97-AF65-F5344CB8AC3E}">
        <p14:creationId xmlns:p14="http://schemas.microsoft.com/office/powerpoint/2010/main" val="35812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0" name="Rectangle 3"/>
          <p:cNvSpPr>
            <a:spLocks noChangeArrowheads="1"/>
          </p:cNvSpPr>
          <p:nvPr/>
        </p:nvSpPr>
        <p:spPr bwMode="auto">
          <a:xfrm>
            <a:off x="3980131" y="8849095"/>
            <a:ext cx="3042969" cy="461609"/>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1" name="Rectangle 4"/>
          <p:cNvSpPr>
            <a:spLocks noChangeArrowheads="1"/>
          </p:cNvSpPr>
          <p:nvPr/>
        </p:nvSpPr>
        <p:spPr bwMode="auto">
          <a:xfrm>
            <a:off x="0" y="8849095"/>
            <a:ext cx="3042969" cy="461609"/>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2" name="Rectangle 5"/>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3" name="Rectangle 6"/>
          <p:cNvSpPr>
            <a:spLocks noChangeArrowheads="1"/>
          </p:cNvSpPr>
          <p:nvPr/>
        </p:nvSpPr>
        <p:spPr bwMode="auto">
          <a:xfrm>
            <a:off x="3980131"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4" name="Rectangle 7"/>
          <p:cNvSpPr>
            <a:spLocks noChangeArrowheads="1"/>
          </p:cNvSpPr>
          <p:nvPr/>
        </p:nvSpPr>
        <p:spPr bwMode="auto">
          <a:xfrm>
            <a:off x="3980131" y="8847491"/>
            <a:ext cx="3042969" cy="463212"/>
          </a:xfrm>
          <a:prstGeom prst="rect">
            <a:avLst/>
          </a:prstGeom>
          <a:noFill/>
          <a:ln w="9525">
            <a:noFill/>
            <a:miter lim="800000"/>
            <a:headEnd/>
            <a:tailEnd/>
          </a:ln>
        </p:spPr>
        <p:txBody>
          <a:bodyPr lIns="19242" tIns="0" rIns="19242" bIns="0" anchor="b"/>
          <a:lstStyle/>
          <a:p>
            <a:pPr algn="r" defTabSz="917802"/>
            <a:r>
              <a:rPr lang="en-US" sz="1000" i="1" dirty="0"/>
              <a:t>12</a:t>
            </a:r>
          </a:p>
        </p:txBody>
      </p:sp>
      <p:sp>
        <p:nvSpPr>
          <p:cNvPr id="55305" name="Rectangle 8"/>
          <p:cNvSpPr>
            <a:spLocks noChangeArrowheads="1"/>
          </p:cNvSpPr>
          <p:nvPr/>
        </p:nvSpPr>
        <p:spPr bwMode="auto">
          <a:xfrm>
            <a:off x="0" y="8847491"/>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6" name="Rectangle 9"/>
          <p:cNvSpPr>
            <a:spLocks noChangeArrowheads="1"/>
          </p:cNvSpPr>
          <p:nvPr/>
        </p:nvSpPr>
        <p:spPr bwMode="auto">
          <a:xfrm>
            <a:off x="0" y="-1603"/>
            <a:ext cx="3042969" cy="463212"/>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3800" y="704850"/>
            <a:ext cx="4633913" cy="3475038"/>
          </a:xfrm>
          <a:ln w="12700" cap="flat">
            <a:solidFill>
              <a:schemeClr val="tx1"/>
            </a:solidFill>
          </a:ln>
        </p:spPr>
      </p:sp>
      <p:sp>
        <p:nvSpPr>
          <p:cNvPr id="55308" name="Rectangle 11"/>
          <p:cNvSpPr>
            <a:spLocks noGrp="1" noChangeArrowheads="1"/>
          </p:cNvSpPr>
          <p:nvPr>
            <p:ph type="body" idx="1"/>
          </p:nvPr>
        </p:nvSpPr>
        <p:spPr>
          <a:xfrm>
            <a:off x="935557" y="4418940"/>
            <a:ext cx="5151988" cy="4188133"/>
          </a:xfrm>
          <a:noFill/>
          <a:ln/>
        </p:spPr>
        <p:txBody>
          <a:bodyPr lIns="93010" tIns="46505" rIns="93010" bIns="46505"/>
          <a:lstStyle/>
          <a:p>
            <a:pPr eaLnBrk="1" hangingPunct="1"/>
            <a:r>
              <a:rPr lang="en-US" dirty="0" smtClean="0"/>
              <a:t>CO’s must control Interview Appraisal Board process and establish and</a:t>
            </a:r>
            <a:r>
              <a:rPr lang="en-US" baseline="0" dirty="0" smtClean="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smtClean="0"/>
              <a:t>Highlight</a:t>
            </a:r>
            <a:r>
              <a:rPr lang="en-US" baseline="0" dirty="0" smtClean="0"/>
              <a:t> accomplishments and qualifications here.  Read the precepts from past boards (online).  If there is any issue that needs to be brought to the boards attention, this is the best place to address it.</a:t>
            </a:r>
            <a:endParaRPr lang="en-US" dirty="0" smtClean="0"/>
          </a:p>
        </p:txBody>
      </p:sp>
    </p:spTree>
    <p:extLst>
      <p:ext uri="{BB962C8B-B14F-4D97-AF65-F5344CB8AC3E}">
        <p14:creationId xmlns:p14="http://schemas.microsoft.com/office/powerpoint/2010/main" val="277066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2343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3981742" y="-1602"/>
            <a:ext cx="3042968" cy="466417"/>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60420" name="Rectangle 3"/>
          <p:cNvSpPr>
            <a:spLocks noChangeArrowheads="1"/>
          </p:cNvSpPr>
          <p:nvPr/>
        </p:nvSpPr>
        <p:spPr bwMode="auto">
          <a:xfrm>
            <a:off x="3981742" y="8844289"/>
            <a:ext cx="3042968" cy="466417"/>
          </a:xfrm>
          <a:prstGeom prst="rect">
            <a:avLst/>
          </a:prstGeom>
          <a:noFill/>
          <a:ln w="9525">
            <a:noFill/>
            <a:miter lim="800000"/>
            <a:headEnd/>
            <a:tailEnd/>
          </a:ln>
        </p:spPr>
        <p:txBody>
          <a:bodyPr lIns="19711" tIns="0" rIns="19711" bIns="0" anchor="b"/>
          <a:lstStyle/>
          <a:p>
            <a:pPr algn="r" defTabSz="943475"/>
            <a:r>
              <a:rPr lang="en-US" sz="1000" i="1" dirty="0"/>
              <a:t>20</a:t>
            </a:r>
          </a:p>
        </p:txBody>
      </p:sp>
      <p:sp>
        <p:nvSpPr>
          <p:cNvPr id="60421" name="Rectangle 4"/>
          <p:cNvSpPr>
            <a:spLocks noChangeArrowheads="1"/>
          </p:cNvSpPr>
          <p:nvPr/>
        </p:nvSpPr>
        <p:spPr bwMode="auto">
          <a:xfrm>
            <a:off x="-1608" y="8844289"/>
            <a:ext cx="3042969" cy="466417"/>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60422" name="Rectangle 5"/>
          <p:cNvSpPr>
            <a:spLocks noChangeArrowheads="1"/>
          </p:cNvSpPr>
          <p:nvPr/>
        </p:nvSpPr>
        <p:spPr bwMode="auto">
          <a:xfrm>
            <a:off x="-1608" y="-1602"/>
            <a:ext cx="3042969" cy="466417"/>
          </a:xfrm>
          <a:prstGeom prst="rect">
            <a:avLst/>
          </a:prstGeom>
          <a:noFill/>
          <a:ln w="9525">
            <a:noFill/>
            <a:miter lim="800000"/>
            <a:headEnd/>
            <a:tailEnd/>
          </a:ln>
        </p:spPr>
        <p:txBody>
          <a:bodyPr wrap="none" lIns="92421" tIns="46210" rIns="92421" bIns="46210" anchor="ctr"/>
          <a:lstStyle/>
          <a:p>
            <a:pPr>
              <a:spcBef>
                <a:spcPct val="20000"/>
              </a:spcBef>
              <a:buFontTx/>
              <a:buChar char="•"/>
            </a:pPr>
            <a:endParaRPr lang="en-US" dirty="0"/>
          </a:p>
        </p:txBody>
      </p:sp>
      <p:sp>
        <p:nvSpPr>
          <p:cNvPr id="60423" name="Rectangle 6"/>
          <p:cNvSpPr>
            <a:spLocks noGrp="1" noRot="1" noChangeAspect="1" noChangeArrowheads="1" noTextEdit="1"/>
          </p:cNvSpPr>
          <p:nvPr>
            <p:ph type="sldImg"/>
          </p:nvPr>
        </p:nvSpPr>
        <p:spPr>
          <a:xfrm>
            <a:off x="1225550" y="741363"/>
            <a:ext cx="4586288" cy="3438525"/>
          </a:xfrm>
          <a:ln w="12700" cap="flat">
            <a:solidFill>
              <a:schemeClr val="tx1"/>
            </a:solidFill>
          </a:ln>
        </p:spPr>
      </p:sp>
      <p:sp>
        <p:nvSpPr>
          <p:cNvPr id="60424" name="Rectangle 7"/>
          <p:cNvSpPr>
            <a:spLocks noGrp="1" noChangeArrowheads="1"/>
          </p:cNvSpPr>
          <p:nvPr>
            <p:ph type="body" idx="1"/>
          </p:nvPr>
        </p:nvSpPr>
        <p:spPr>
          <a:xfrm>
            <a:off x="781238" y="4420540"/>
            <a:ext cx="5618158" cy="3686455"/>
          </a:xfrm>
          <a:noFill/>
          <a:ln/>
        </p:spPr>
        <p:txBody>
          <a:bodyPr lIns="91988" tIns="47636" rIns="91988" bIns="47636"/>
          <a:lstStyle/>
          <a:p>
            <a:pPr defTabSz="904965" eaLnBrk="1" hangingPunct="1"/>
            <a:endParaRPr lang="en-US"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141538" y="6446839"/>
            <a:ext cx="1090362" cy="276999"/>
          </a:xfrm>
          <a:prstGeom prst="rect">
            <a:avLst/>
          </a:prstGeom>
          <a:noFill/>
          <a:ln w="9525">
            <a:noFill/>
            <a:miter lim="800000"/>
            <a:headEnd/>
            <a:tailEnd/>
          </a:ln>
          <a:effectLst/>
        </p:spPr>
        <p:txBody>
          <a:bodyPr wrap="none">
            <a:spAutoFit/>
          </a:bodyPr>
          <a:lstStyle/>
          <a:p>
            <a:pPr algn="r">
              <a:defRPr/>
            </a:pPr>
            <a:r>
              <a:rPr lang="en-US" sz="1200" dirty="0">
                <a:solidFill>
                  <a:srgbClr val="00CC00"/>
                </a:solidFill>
                <a:latin typeface="+mn-lt"/>
              </a:rPr>
              <a:t>Unclassified</a:t>
            </a:r>
          </a:p>
        </p:txBody>
      </p:sp>
      <p:sp>
        <p:nvSpPr>
          <p:cNvPr id="9" name="Title 1"/>
          <p:cNvSpPr>
            <a:spLocks noGrp="1"/>
          </p:cNvSpPr>
          <p:nvPr>
            <p:ph type="title"/>
          </p:nvPr>
        </p:nvSpPr>
        <p:spPr>
          <a:xfrm>
            <a:off x="749300" y="76200"/>
            <a:ext cx="7645400" cy="1143000"/>
          </a:xfrm>
        </p:spPr>
        <p:txBody>
          <a:bodyPr/>
          <a:lstStyle>
            <a:lvl1pPr algn="ctr">
              <a:defRPr sz="3600"/>
            </a:lvl1pPr>
          </a:lstStyle>
          <a:p>
            <a:r>
              <a:rPr lang="en-US" dirty="0" smtClean="0"/>
              <a:t>Click to edit Master title style</a:t>
            </a:r>
            <a:endParaRPr lang="en-US" dirty="0"/>
          </a:p>
        </p:txBody>
      </p:sp>
      <p:sp>
        <p:nvSpPr>
          <p:cNvPr id="11" name="Text Placeholder 10"/>
          <p:cNvSpPr>
            <a:spLocks noGrp="1"/>
          </p:cNvSpPr>
          <p:nvPr>
            <p:ph type="body" sz="quarter" idx="11"/>
          </p:nvPr>
        </p:nvSpPr>
        <p:spPr>
          <a:xfrm>
            <a:off x="1515270" y="4429125"/>
            <a:ext cx="6113463" cy="1980640"/>
          </a:xfrm>
        </p:spPr>
        <p:txBody>
          <a:bodyPr/>
          <a:lstStyle>
            <a:lvl1pPr marL="0" indent="0" algn="ctr">
              <a:buNone/>
              <a:defRPr/>
            </a:lvl1pPr>
            <a:lvl2pPr marL="0" indent="0" algn="ctr">
              <a:buNone/>
              <a:defRPr/>
            </a:lvl2pPr>
            <a:lvl3pPr marL="0" indent="0" algn="ctr">
              <a:buNone/>
              <a:defRPr/>
            </a:lvl3pPr>
            <a:lvl4pPr algn="ctr">
              <a:buNone/>
              <a:defRPr/>
            </a:lvl4pPr>
            <a:lvl5pPr marL="0" indent="0" algn="ctr">
              <a:buNone/>
              <a:defRPr b="1"/>
            </a:lvl5pPr>
          </a:lstStyle>
          <a:p>
            <a:pPr lvl="0"/>
            <a:r>
              <a:rPr lang="en-US" dirty="0" smtClean="0"/>
              <a:t>Click to edit Master text styles</a:t>
            </a:r>
          </a:p>
          <a:p>
            <a:pPr lvl="1"/>
            <a:r>
              <a:rPr lang="en-US" dirty="0" smtClean="0"/>
              <a:t>Second level</a:t>
            </a:r>
          </a:p>
          <a:p>
            <a:pPr lvl="4"/>
            <a:endParaRPr lang="en-US" dirty="0" smtClean="0"/>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FC63BB6-36FC-44DC-B3C1-E02F664611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4AB8AB-3EBC-43BA-8934-64629AF2189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4"/>
          <p:cNvSpPr>
            <a:spLocks noGrp="1" noChangeArrowheads="1"/>
          </p:cNvSpPr>
          <p:nvPr>
            <p:ph type="ftr" sz="quarter" idx="10"/>
          </p:nvPr>
        </p:nvSpPr>
        <p:spPr>
          <a:xfrm>
            <a:off x="8582025" y="6510338"/>
            <a:ext cx="533400" cy="323850"/>
          </a:xfrm>
          <a:prstGeom prst="rect">
            <a:avLst/>
          </a:prstGeom>
          <a:ln/>
        </p:spPr>
        <p:txBody>
          <a:bodyPr/>
          <a:lstStyle>
            <a:lvl1pPr>
              <a:defRPr/>
            </a:lvl1pPr>
          </a:lstStyle>
          <a:p>
            <a:pPr>
              <a:defRPr/>
            </a:pPr>
            <a:endParaRPr lang="en-US" dirty="0">
              <a:solidFill>
                <a:srgbClr val="0000CC"/>
              </a:solidFill>
            </a:endParaRPr>
          </a:p>
        </p:txBody>
      </p:sp>
    </p:spTree>
    <p:extLst>
      <p:ext uri="{BB962C8B-B14F-4D97-AF65-F5344CB8AC3E}">
        <p14:creationId xmlns:p14="http://schemas.microsoft.com/office/powerpoint/2010/main" val="138383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09688" y="76200"/>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509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8472488" y="6604000"/>
            <a:ext cx="671512"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pPr>
              <a:defRPr/>
            </a:pPr>
            <a:fld id="{404AB8AB-3EBC-43BA-8934-64629AF21890}" type="slidenum">
              <a:rPr lang="en-US"/>
              <a:pPr>
                <a:defRPr/>
              </a:pPr>
              <a:t>‹#›</a:t>
            </a:fld>
            <a:endParaRPr lang="en-US"/>
          </a:p>
        </p:txBody>
      </p:sp>
      <p:grpSp>
        <p:nvGrpSpPr>
          <p:cNvPr id="9" name="Group 8"/>
          <p:cNvGrpSpPr/>
          <p:nvPr userDrawn="1"/>
        </p:nvGrpSpPr>
        <p:grpSpPr>
          <a:xfrm>
            <a:off x="228600" y="1121571"/>
            <a:ext cx="8686800" cy="76200"/>
            <a:chOff x="228600" y="1173163"/>
            <a:chExt cx="8686800" cy="76200"/>
          </a:xfrm>
        </p:grpSpPr>
        <p:sp>
          <p:nvSpPr>
            <p:cNvPr id="10"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1"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4" name="Picture 13"/>
          <p:cNvPicPr>
            <a:picLocks noChangeAspect="1"/>
          </p:cNvPicPr>
          <p:nvPr userDrawn="1"/>
        </p:nvPicPr>
        <p:blipFill>
          <a:blip r:embed="rId6"/>
          <a:stretch>
            <a:fillRect/>
          </a:stretch>
        </p:blipFill>
        <p:spPr>
          <a:xfrm>
            <a:off x="308282" y="138023"/>
            <a:ext cx="921725" cy="92172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hf hdr="0" ftr="0" dt="0"/>
  <p:txStyles>
    <p:titleStyle>
      <a:lvl1pPr algn="r" rtl="0" eaLnBrk="0" fontAlgn="base" hangingPunct="0">
        <a:spcBef>
          <a:spcPct val="0"/>
        </a:spcBef>
        <a:spcAft>
          <a:spcPct val="0"/>
        </a:spcAft>
        <a:defRPr sz="3200" b="1" i="1">
          <a:solidFill>
            <a:srgbClr val="000066"/>
          </a:solidFill>
          <a:latin typeface="+mj-lt"/>
          <a:ea typeface="+mj-ea"/>
          <a:cs typeface="+mj-cs"/>
        </a:defRPr>
      </a:lvl1pPr>
      <a:lvl2pPr algn="r" rtl="0" eaLnBrk="0" fontAlgn="base" hangingPunct="0">
        <a:spcBef>
          <a:spcPct val="0"/>
        </a:spcBef>
        <a:spcAft>
          <a:spcPct val="0"/>
        </a:spcAft>
        <a:defRPr sz="3200" b="1" i="1">
          <a:solidFill>
            <a:srgbClr val="000066"/>
          </a:solidFill>
          <a:latin typeface="Arial" charset="0"/>
          <a:cs typeface="Times New Roman" pitchFamily="18" charset="0"/>
        </a:defRPr>
      </a:lvl2pPr>
      <a:lvl3pPr algn="r" rtl="0" eaLnBrk="0" fontAlgn="base" hangingPunct="0">
        <a:spcBef>
          <a:spcPct val="0"/>
        </a:spcBef>
        <a:spcAft>
          <a:spcPct val="0"/>
        </a:spcAft>
        <a:defRPr sz="3200" b="1" i="1">
          <a:solidFill>
            <a:srgbClr val="000066"/>
          </a:solidFill>
          <a:latin typeface="Arial" charset="0"/>
          <a:cs typeface="Times New Roman" pitchFamily="18" charset="0"/>
        </a:defRPr>
      </a:lvl3pPr>
      <a:lvl4pPr algn="r" rtl="0" eaLnBrk="0" fontAlgn="base" hangingPunct="0">
        <a:spcBef>
          <a:spcPct val="0"/>
        </a:spcBef>
        <a:spcAft>
          <a:spcPct val="0"/>
        </a:spcAft>
        <a:defRPr sz="3200" b="1" i="1">
          <a:solidFill>
            <a:srgbClr val="000066"/>
          </a:solidFill>
          <a:latin typeface="Arial" charset="0"/>
          <a:cs typeface="Times New Roman" pitchFamily="18" charset="0"/>
        </a:defRPr>
      </a:lvl4pPr>
      <a:lvl5pPr algn="r" rtl="0" eaLnBrk="0" fontAlgn="base" hangingPunct="0">
        <a:spcBef>
          <a:spcPct val="0"/>
        </a:spcBef>
        <a:spcAft>
          <a:spcPct val="0"/>
        </a:spcAft>
        <a:defRPr sz="3200" b="1" i="1">
          <a:solidFill>
            <a:srgbClr val="000066"/>
          </a:solidFill>
          <a:latin typeface="Arial" charset="0"/>
          <a:cs typeface="Times New Roman" pitchFamily="18" charset="0"/>
        </a:defRPr>
      </a:lvl5pPr>
      <a:lvl6pPr marL="457200" algn="r" rtl="0" fontAlgn="base">
        <a:spcBef>
          <a:spcPct val="0"/>
        </a:spcBef>
        <a:spcAft>
          <a:spcPct val="0"/>
        </a:spcAft>
        <a:defRPr sz="3200" b="1" i="1">
          <a:solidFill>
            <a:srgbClr val="000066"/>
          </a:solidFill>
          <a:latin typeface="Arial" charset="0"/>
          <a:cs typeface="Times New Roman" pitchFamily="18" charset="0"/>
        </a:defRPr>
      </a:lvl6pPr>
      <a:lvl7pPr marL="914400" algn="r" rtl="0" fontAlgn="base">
        <a:spcBef>
          <a:spcPct val="0"/>
        </a:spcBef>
        <a:spcAft>
          <a:spcPct val="0"/>
        </a:spcAft>
        <a:defRPr sz="3200" b="1" i="1">
          <a:solidFill>
            <a:srgbClr val="000066"/>
          </a:solidFill>
          <a:latin typeface="Arial" charset="0"/>
          <a:cs typeface="Times New Roman" pitchFamily="18" charset="0"/>
        </a:defRPr>
      </a:lvl7pPr>
      <a:lvl8pPr marL="1371600" algn="r" rtl="0" fontAlgn="base">
        <a:spcBef>
          <a:spcPct val="0"/>
        </a:spcBef>
        <a:spcAft>
          <a:spcPct val="0"/>
        </a:spcAft>
        <a:defRPr sz="3200" b="1" i="1">
          <a:solidFill>
            <a:srgbClr val="000066"/>
          </a:solidFill>
          <a:latin typeface="Arial" charset="0"/>
          <a:cs typeface="Times New Roman" pitchFamily="18" charset="0"/>
        </a:defRPr>
      </a:lvl8pPr>
      <a:lvl9pPr marL="1828800" algn="r" rtl="0" fontAlgn="base">
        <a:spcBef>
          <a:spcPct val="0"/>
        </a:spcBef>
        <a:spcAft>
          <a:spcPct val="0"/>
        </a:spcAft>
        <a:defRPr sz="3200" b="1" i="1">
          <a:solidFill>
            <a:srgbClr val="000066"/>
          </a:solidFill>
          <a:latin typeface="Arial" charset="0"/>
          <a:cs typeface="Times New Roman" pitchFamily="18" charset="0"/>
        </a:defRPr>
      </a:lvl9pPr>
    </p:titleStyle>
    <p:body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141538" y="6446839"/>
            <a:ext cx="1090362" cy="276999"/>
          </a:xfrm>
          <a:prstGeom prst="rect">
            <a:avLst/>
          </a:prstGeom>
          <a:noFill/>
          <a:ln w="9525">
            <a:noFill/>
            <a:miter lim="800000"/>
            <a:headEnd/>
            <a:tailEnd/>
          </a:ln>
          <a:effectLst/>
        </p:spPr>
        <p:txBody>
          <a:bodyPr wrap="none">
            <a:spAutoFit/>
          </a:bodyPr>
          <a:lstStyle/>
          <a:p>
            <a:pPr algn="r">
              <a:defRPr/>
            </a:pPr>
            <a:r>
              <a:rPr lang="en-US" sz="1200" dirty="0">
                <a:solidFill>
                  <a:srgbClr val="00CC00"/>
                </a:solidFill>
                <a:latin typeface="+mn-lt"/>
              </a:rPr>
              <a:t>Unclassified</a:t>
            </a:r>
          </a:p>
        </p:txBody>
      </p:sp>
      <p:sp>
        <p:nvSpPr>
          <p:cNvPr id="2052" name="Title 1"/>
          <p:cNvSpPr>
            <a:spLocks/>
          </p:cNvSpPr>
          <p:nvPr/>
        </p:nvSpPr>
        <p:spPr bwMode="auto">
          <a:xfrm>
            <a:off x="5557737" y="2252532"/>
            <a:ext cx="3298397" cy="2337598"/>
          </a:xfrm>
          <a:prstGeom prst="rect">
            <a:avLst/>
          </a:prstGeom>
          <a:noFill/>
          <a:ln w="9525">
            <a:noFill/>
            <a:miter lim="800000"/>
            <a:headEnd/>
            <a:tailEnd/>
          </a:ln>
        </p:spPr>
        <p:txBody>
          <a:bodyPr anchor="ctr"/>
          <a:lstStyle/>
          <a:p>
            <a:r>
              <a:rPr lang="en-US" sz="4400" i="1" dirty="0" smtClean="0">
                <a:solidFill>
                  <a:srgbClr val="000066"/>
                </a:solidFill>
              </a:rPr>
              <a:t>Recruiting Our Future Leaders  </a:t>
            </a:r>
          </a:p>
        </p:txBody>
      </p:sp>
      <p:sp>
        <p:nvSpPr>
          <p:cNvPr id="2053" name="Subtitle 2"/>
          <p:cNvSpPr>
            <a:spLocks/>
          </p:cNvSpPr>
          <p:nvPr/>
        </p:nvSpPr>
        <p:spPr bwMode="auto">
          <a:xfrm>
            <a:off x="58672" y="5051394"/>
            <a:ext cx="7234225" cy="1395445"/>
          </a:xfrm>
          <a:prstGeom prst="rect">
            <a:avLst/>
          </a:prstGeom>
          <a:noFill/>
          <a:ln w="9525">
            <a:noFill/>
            <a:miter lim="800000"/>
            <a:headEnd/>
            <a:tailEnd/>
          </a:ln>
        </p:spPr>
        <p:txBody>
          <a:bodyPr anchor="ctr"/>
          <a:lstStyle/>
          <a:p>
            <a:pPr algn="l">
              <a:defRPr/>
            </a:pPr>
            <a:r>
              <a:rPr lang="en-US" sz="1600" i="1" dirty="0" smtClean="0">
                <a:solidFill>
                  <a:srgbClr val="000066"/>
                </a:solidFill>
              </a:rPr>
              <a:t>CAPT Dave Dwyer– LDO/CWO </a:t>
            </a:r>
            <a:r>
              <a:rPr lang="en-US" sz="1600" i="1" dirty="0">
                <a:solidFill>
                  <a:srgbClr val="000066"/>
                </a:solidFill>
              </a:rPr>
              <a:t>Community </a:t>
            </a:r>
            <a:r>
              <a:rPr lang="en-US" sz="1600" i="1" dirty="0" smtClean="0">
                <a:solidFill>
                  <a:srgbClr val="000066"/>
                </a:solidFill>
              </a:rPr>
              <a:t>Manager</a:t>
            </a:r>
          </a:p>
          <a:p>
            <a:pPr algn="l">
              <a:defRPr/>
            </a:pPr>
            <a:r>
              <a:rPr lang="en-US" sz="1600" i="1" dirty="0">
                <a:solidFill>
                  <a:srgbClr val="000066"/>
                </a:solidFill>
              </a:rPr>
              <a:t>LT </a:t>
            </a:r>
            <a:r>
              <a:rPr lang="en-US" sz="1600" i="1" dirty="0" smtClean="0">
                <a:solidFill>
                  <a:srgbClr val="000066"/>
                </a:solidFill>
              </a:rPr>
              <a:t>Bryan Gill– </a:t>
            </a:r>
            <a:r>
              <a:rPr lang="en-US" sz="1600" i="1" dirty="0">
                <a:solidFill>
                  <a:srgbClr val="000066"/>
                </a:solidFill>
              </a:rPr>
              <a:t>Assistant </a:t>
            </a:r>
            <a:r>
              <a:rPr lang="en-US" sz="1600" i="1" dirty="0" smtClean="0">
                <a:solidFill>
                  <a:srgbClr val="000066"/>
                </a:solidFill>
              </a:rPr>
              <a:t>LDO/CWO </a:t>
            </a:r>
            <a:r>
              <a:rPr lang="en-US" sz="1600" i="1" dirty="0">
                <a:solidFill>
                  <a:srgbClr val="000066"/>
                </a:solidFill>
              </a:rPr>
              <a:t>Community Manager</a:t>
            </a:r>
          </a:p>
          <a:p>
            <a:pPr algn="l">
              <a:defRPr/>
            </a:pPr>
            <a:r>
              <a:rPr lang="en-US" sz="1600" i="1" dirty="0" smtClean="0">
                <a:solidFill>
                  <a:srgbClr val="000066"/>
                </a:solidFill>
              </a:rPr>
              <a:t>CWO5 </a:t>
            </a:r>
            <a:r>
              <a:rPr lang="en-US" sz="1600" i="1" dirty="0">
                <a:solidFill>
                  <a:srgbClr val="000066"/>
                </a:solidFill>
              </a:rPr>
              <a:t>Hector Sandoval – </a:t>
            </a:r>
            <a:r>
              <a:rPr lang="en-US" sz="1600" i="1" dirty="0" smtClean="0">
                <a:solidFill>
                  <a:srgbClr val="000066"/>
                </a:solidFill>
              </a:rPr>
              <a:t>CWO </a:t>
            </a:r>
            <a:r>
              <a:rPr lang="en-US" sz="1600" i="1" dirty="0">
                <a:solidFill>
                  <a:srgbClr val="000066"/>
                </a:solidFill>
              </a:rPr>
              <a:t>Community </a:t>
            </a:r>
            <a:r>
              <a:rPr lang="en-US" sz="1600" i="1" dirty="0" smtClean="0">
                <a:solidFill>
                  <a:srgbClr val="000066"/>
                </a:solidFill>
              </a:rPr>
              <a:t>Manager</a:t>
            </a:r>
          </a:p>
          <a:p>
            <a:pPr algn="l">
              <a:defRPr/>
            </a:pPr>
            <a:r>
              <a:rPr lang="en-US" sz="1600" i="1" dirty="0" smtClean="0">
                <a:solidFill>
                  <a:srgbClr val="000066"/>
                </a:solidFill>
              </a:rPr>
              <a:t>Mr. Parker Dinwiddie – Civilian Assistant LDO/CWO </a:t>
            </a:r>
            <a:r>
              <a:rPr lang="en-US" sz="1600" i="1" dirty="0">
                <a:solidFill>
                  <a:srgbClr val="000066"/>
                </a:solidFill>
              </a:rPr>
              <a:t>Community </a:t>
            </a:r>
            <a:r>
              <a:rPr lang="en-US" sz="1600" i="1" dirty="0" smtClean="0">
                <a:solidFill>
                  <a:srgbClr val="000066"/>
                </a:solidFill>
              </a:rPr>
              <a:t>Manager</a:t>
            </a: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37" y="793372"/>
            <a:ext cx="5480330" cy="4091895"/>
          </a:xfrm>
          <a:prstGeom prst="rect">
            <a:avLst/>
          </a:prstGeom>
          <a:noFill/>
          <a:ln>
            <a:no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72834"/>
          <a:stretch/>
        </p:blipFill>
        <p:spPr>
          <a:xfrm>
            <a:off x="6525699" y="795474"/>
            <a:ext cx="1362472" cy="1333530"/>
          </a:xfrm>
          <a:prstGeom prst="rect">
            <a:avLst/>
          </a:prstGeom>
        </p:spPr>
      </p:pic>
      <p:sp>
        <p:nvSpPr>
          <p:cNvPr id="8" name="TextBox 1"/>
          <p:cNvSpPr txBox="1"/>
          <p:nvPr/>
        </p:nvSpPr>
        <p:spPr>
          <a:xfrm>
            <a:off x="334109" y="375124"/>
            <a:ext cx="8150469" cy="246221"/>
          </a:xfrm>
          <a:prstGeom prst="rect">
            <a:avLst/>
          </a:prstGeom>
          <a:solidFill>
            <a:srgbClr val="FFFF00"/>
          </a:solidFill>
        </p:spPr>
        <p:txBody>
          <a:bodyPr wrap="square" rtlCol="0">
            <a:spAutoFit/>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pPr algn="l"/>
            <a:r>
              <a:rPr lang="en-US" sz="1000" dirty="0"/>
              <a:t>https://www.mynavyhr.navy.mil/Career-Management/Community-Management/Officer/Active-OCM/LDO-CWO/Applicant-Information/</a:t>
            </a:r>
          </a:p>
        </p:txBody>
      </p:sp>
    </p:spTree>
    <p:extLst>
      <p:ext uri="{BB962C8B-B14F-4D97-AF65-F5344CB8AC3E}">
        <p14:creationId xmlns:p14="http://schemas.microsoft.com/office/powerpoint/2010/main" val="3725206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91215" y="242454"/>
            <a:ext cx="7645400" cy="1143000"/>
          </a:xfrm>
        </p:spPr>
        <p:txBody>
          <a:bodyPr/>
          <a:lstStyle/>
          <a:p>
            <a:r>
              <a:rPr lang="en-US" dirty="0" smtClean="0"/>
              <a:t>LDO and CWO </a:t>
            </a:r>
            <a:r>
              <a:rPr lang="en-US" dirty="0"/>
              <a:t>Discrete </a:t>
            </a:r>
            <a:r>
              <a:rPr lang="en-US" dirty="0" smtClean="0"/>
              <a:t>Requirements</a:t>
            </a:r>
            <a:r>
              <a:rPr lang="en-US" dirty="0"/>
              <a:t/>
            </a:r>
            <a:br>
              <a:rPr lang="en-US" dirty="0"/>
            </a:br>
            <a:endParaRPr lang="en-US" dirty="0" smtClean="0"/>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10</a:t>
            </a:fld>
            <a:endParaRPr lang="en-US" dirty="0" smtClean="0"/>
          </a:p>
        </p:txBody>
      </p:sp>
      <p:sp>
        <p:nvSpPr>
          <p:cNvPr id="6" name="Rectangle 7"/>
          <p:cNvSpPr txBox="1">
            <a:spLocks noChangeArrowheads="1"/>
          </p:cNvSpPr>
          <p:nvPr/>
        </p:nvSpPr>
        <p:spPr bwMode="auto">
          <a:xfrm>
            <a:off x="87548" y="1310006"/>
            <a:ext cx="4687652" cy="53955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0" indent="0" eaLnBrk="1" hangingPunct="1">
              <a:buClr>
                <a:schemeClr val="tx1"/>
              </a:buClr>
              <a:buFont typeface="Wingdings" pitchFamily="2" charset="2"/>
              <a:buNone/>
            </a:pPr>
            <a:r>
              <a:rPr lang="en-US" sz="1800" kern="0" dirty="0" smtClean="0"/>
              <a:t>What are discrete requirements?</a:t>
            </a:r>
          </a:p>
          <a:p>
            <a:pPr marL="0" indent="0" eaLnBrk="1" hangingPunct="1">
              <a:buClr>
                <a:schemeClr val="tx1"/>
              </a:buClr>
              <a:buFont typeface="Wingdings" pitchFamily="2" charset="2"/>
              <a:buNone/>
            </a:pPr>
            <a:endParaRPr lang="en-US" sz="1600" kern="0" dirty="0" smtClean="0"/>
          </a:p>
          <a:p>
            <a:pPr marL="0" indent="0" eaLnBrk="1" hangingPunct="1">
              <a:buClr>
                <a:schemeClr val="tx1"/>
              </a:buClr>
              <a:buNone/>
            </a:pPr>
            <a:r>
              <a:rPr lang="en-US" sz="1400" kern="0" dirty="0"/>
              <a:t>Outline of valued specific leadership, qualifications and technical ability written by senior in designator/community leaders which board members use as a standard for </a:t>
            </a:r>
            <a:r>
              <a:rPr lang="en-US" sz="1400" kern="0" dirty="0" smtClean="0"/>
              <a:t>selection</a:t>
            </a:r>
          </a:p>
          <a:p>
            <a:pPr marL="0" indent="0" eaLnBrk="1" hangingPunct="1">
              <a:buClr>
                <a:schemeClr val="tx1"/>
              </a:buClr>
              <a:buNone/>
            </a:pPr>
            <a:endParaRPr lang="en-US" sz="1400" kern="0" dirty="0" smtClean="0"/>
          </a:p>
          <a:p>
            <a:pPr marL="0" indent="0" eaLnBrk="1" hangingPunct="1">
              <a:buClr>
                <a:schemeClr val="tx1"/>
              </a:buClr>
              <a:buFont typeface="Wingdings" pitchFamily="2" charset="2"/>
              <a:buNone/>
            </a:pPr>
            <a:r>
              <a:rPr lang="en-US" sz="1400" u="sng" kern="0" dirty="0" smtClean="0"/>
              <a:t>Designator</a:t>
            </a:r>
            <a:r>
              <a:rPr lang="en-US" sz="1400" kern="0" dirty="0" smtClean="0"/>
              <a:t>	</a:t>
            </a:r>
            <a:r>
              <a:rPr lang="en-US" sz="1400" u="sng" kern="0" dirty="0" smtClean="0"/>
              <a:t>Discrete Requirements</a:t>
            </a:r>
          </a:p>
          <a:p>
            <a:pPr marL="0" indent="0" eaLnBrk="1" hangingPunct="1">
              <a:buClr>
                <a:schemeClr val="tx1"/>
              </a:buClr>
              <a:buFont typeface="Wingdings" pitchFamily="2" charset="2"/>
              <a:buNone/>
            </a:pPr>
            <a:r>
              <a:rPr lang="en-US" sz="1400" kern="0" dirty="0" smtClean="0"/>
              <a:t>Surface Engineer	- EOOW/RCO letter</a:t>
            </a:r>
          </a:p>
          <a:p>
            <a:pPr marL="0" indent="0" eaLnBrk="1" hangingPunct="1">
              <a:buClr>
                <a:schemeClr val="tx1"/>
              </a:buClr>
              <a:buFont typeface="Wingdings" pitchFamily="2" charset="2"/>
              <a:buNone/>
            </a:pPr>
            <a:r>
              <a:rPr lang="en-US" sz="1400" kern="0" dirty="0" smtClean="0"/>
              <a:t>613X/713X		- Superior technical knowledge/</a:t>
            </a:r>
          </a:p>
          <a:p>
            <a:pPr marL="0" indent="0" eaLnBrk="1" hangingPunct="1">
              <a:buClr>
                <a:schemeClr val="tx1"/>
              </a:buClr>
              <a:buFont typeface="Wingdings" pitchFamily="2" charset="2"/>
              <a:buNone/>
            </a:pPr>
            <a:r>
              <a:rPr lang="en-US" sz="1400" kern="0" dirty="0" smtClean="0"/>
              <a:t>		  Leadership in plant</a:t>
            </a:r>
          </a:p>
          <a:p>
            <a:pPr marL="0" indent="0" eaLnBrk="1" hangingPunct="1">
              <a:buClr>
                <a:schemeClr val="tx1"/>
              </a:buClr>
              <a:buFont typeface="Wingdings" pitchFamily="2" charset="2"/>
              <a:buNone/>
            </a:pPr>
            <a:endParaRPr lang="en-US" sz="1400" kern="0" dirty="0" smtClean="0"/>
          </a:p>
          <a:p>
            <a:pPr marL="0" indent="0" eaLnBrk="1" hangingPunct="1">
              <a:buClr>
                <a:schemeClr val="tx1"/>
              </a:buClr>
              <a:buFont typeface="Wingdings" pitchFamily="2" charset="2"/>
              <a:buNone/>
            </a:pPr>
            <a:r>
              <a:rPr lang="en-US" sz="1400" kern="0" dirty="0" smtClean="0"/>
              <a:t>Aviation Maint	- Safe for Flight</a:t>
            </a:r>
          </a:p>
          <a:p>
            <a:pPr marL="0" indent="0" eaLnBrk="1" hangingPunct="1">
              <a:buClr>
                <a:schemeClr val="tx1"/>
              </a:buClr>
              <a:buFont typeface="Wingdings" pitchFamily="2" charset="2"/>
              <a:buNone/>
            </a:pPr>
            <a:r>
              <a:rPr lang="en-US" sz="1400" kern="0" dirty="0" smtClean="0"/>
              <a:t>633X/733X		- Flight Line/Deck Supervisor</a:t>
            </a:r>
          </a:p>
          <a:p>
            <a:pPr marL="0" indent="0" eaLnBrk="1" hangingPunct="1">
              <a:buClr>
                <a:schemeClr val="tx1"/>
              </a:buClr>
              <a:buFont typeface="Wingdings" pitchFamily="2" charset="2"/>
              <a:buNone/>
            </a:pPr>
            <a:endParaRPr lang="en-US" sz="1800" kern="0" dirty="0" smtClean="0"/>
          </a:p>
          <a:p>
            <a:pPr marL="0" indent="0" eaLnBrk="1" hangingPunct="1">
              <a:buClr>
                <a:schemeClr val="tx1"/>
              </a:buClr>
              <a:buFont typeface="Wingdings" pitchFamily="2" charset="2"/>
              <a:buNone/>
            </a:pPr>
            <a:r>
              <a:rPr lang="en-US" sz="1800" kern="0" dirty="0" smtClean="0"/>
              <a:t>What are board members looking for?</a:t>
            </a:r>
          </a:p>
          <a:p>
            <a:pPr marL="0" indent="0" eaLnBrk="1" hangingPunct="1">
              <a:buClr>
                <a:schemeClr val="tx1"/>
              </a:buClr>
              <a:buFont typeface="Wingdings" pitchFamily="2" charset="2"/>
              <a:buNone/>
            </a:pPr>
            <a:r>
              <a:rPr lang="en-US" sz="1800" kern="0" dirty="0" smtClean="0"/>
              <a:t>- </a:t>
            </a:r>
            <a:r>
              <a:rPr lang="en-US" sz="1800" u="sng" kern="0" dirty="0" smtClean="0"/>
              <a:t>Best</a:t>
            </a:r>
            <a:r>
              <a:rPr lang="en-US" sz="1800" kern="0" dirty="0" smtClean="0"/>
              <a:t> and most </a:t>
            </a:r>
            <a:r>
              <a:rPr lang="en-US" sz="1800" u="sng" kern="0" dirty="0" smtClean="0"/>
              <a:t>Fully </a:t>
            </a:r>
            <a:r>
              <a:rPr lang="en-US" sz="1800" kern="0" dirty="0" smtClean="0"/>
              <a:t>Qualified Applicant</a:t>
            </a:r>
          </a:p>
          <a:p>
            <a:pPr marL="0" indent="0" eaLnBrk="1" hangingPunct="1">
              <a:buClr>
                <a:schemeClr val="tx1"/>
              </a:buClr>
              <a:buFont typeface="Wingdings" pitchFamily="2" charset="2"/>
              <a:buNone/>
            </a:pPr>
            <a:r>
              <a:rPr lang="en-US" sz="1800" kern="0" dirty="0" smtClean="0"/>
              <a:t>- Sustained Superior Performance</a:t>
            </a:r>
          </a:p>
          <a:p>
            <a:pPr marL="0" indent="0" eaLnBrk="1" hangingPunct="1">
              <a:buClr>
                <a:schemeClr val="tx1"/>
              </a:buClr>
              <a:buFont typeface="Wingdings" pitchFamily="2" charset="2"/>
              <a:buNone/>
            </a:pPr>
            <a:endParaRPr lang="en-US" sz="1800" kern="0" dirty="0" smtClean="0"/>
          </a:p>
          <a:p>
            <a:pPr marL="0" indent="0" eaLnBrk="1" hangingPunct="1">
              <a:buClr>
                <a:schemeClr val="tx1"/>
              </a:buClr>
              <a:buFont typeface="Wingdings" pitchFamily="2" charset="2"/>
              <a:buNone/>
            </a:pPr>
            <a:r>
              <a:rPr lang="en-US" sz="1800" kern="0" dirty="0" smtClean="0"/>
              <a:t>	</a:t>
            </a:r>
          </a:p>
        </p:txBody>
      </p:sp>
      <p:sp>
        <p:nvSpPr>
          <p:cNvPr id="3" name="Left-Right Arrow Callout 2"/>
          <p:cNvSpPr/>
          <p:nvPr/>
        </p:nvSpPr>
        <p:spPr bwMode="auto">
          <a:xfrm>
            <a:off x="4667227" y="1328861"/>
            <a:ext cx="220133" cy="5402139"/>
          </a:xfrm>
          <a:prstGeom prst="leftRightArrowCallout">
            <a:avLst/>
          </a:prstGeom>
          <a:solidFill>
            <a:srgbClr val="0000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Times New Roman" pitchFamily="18" charset="0"/>
            </a:endParaRPr>
          </a:p>
        </p:txBody>
      </p:sp>
      <p:pic>
        <p:nvPicPr>
          <p:cNvPr id="2" name="Picture 1"/>
          <p:cNvPicPr>
            <a:picLocks noChangeAspect="1"/>
          </p:cNvPicPr>
          <p:nvPr/>
        </p:nvPicPr>
        <p:blipFill>
          <a:blip r:embed="rId2"/>
          <a:stretch>
            <a:fillRect/>
          </a:stretch>
        </p:blipFill>
        <p:spPr>
          <a:xfrm>
            <a:off x="4887359" y="1328860"/>
            <a:ext cx="4049256" cy="5275139"/>
          </a:xfrm>
          <a:prstGeom prst="rect">
            <a:avLst/>
          </a:prstGeom>
        </p:spPr>
      </p:pic>
    </p:spTree>
    <p:extLst>
      <p:ext uri="{BB962C8B-B14F-4D97-AF65-F5344CB8AC3E}">
        <p14:creationId xmlns:p14="http://schemas.microsoft.com/office/powerpoint/2010/main" val="670972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11</a:t>
            </a:fld>
            <a:endParaRPr lang="en-US"/>
          </a:p>
        </p:txBody>
      </p:sp>
      <p:sp>
        <p:nvSpPr>
          <p:cNvPr id="3" name="TextBox 2"/>
          <p:cNvSpPr txBox="1"/>
          <p:nvPr/>
        </p:nvSpPr>
        <p:spPr>
          <a:xfrm>
            <a:off x="531859" y="2537597"/>
            <a:ext cx="8305799" cy="1323439"/>
          </a:xfrm>
          <a:prstGeom prst="rect">
            <a:avLst/>
          </a:prstGeom>
          <a:noFill/>
        </p:spPr>
        <p:txBody>
          <a:bodyPr wrap="square" rtlCol="0">
            <a:spAutoFit/>
          </a:bodyPr>
          <a:lstStyle/>
          <a:p>
            <a:r>
              <a:rPr lang="en-US" sz="4000" i="1" dirty="0" smtClean="0">
                <a:solidFill>
                  <a:srgbClr val="000066"/>
                </a:solidFill>
              </a:rPr>
              <a:t>Guidance and </a:t>
            </a:r>
          </a:p>
          <a:p>
            <a:r>
              <a:rPr lang="en-US" sz="4000" i="1" dirty="0" smtClean="0">
                <a:solidFill>
                  <a:srgbClr val="000066"/>
                </a:solidFill>
              </a:rPr>
              <a:t>Eligibility Checklist</a:t>
            </a:r>
            <a:endParaRPr lang="en-US" sz="4000" i="1" dirty="0">
              <a:solidFill>
                <a:srgbClr val="000066"/>
              </a:solidFill>
            </a:endParaRPr>
          </a:p>
        </p:txBody>
      </p:sp>
    </p:spTree>
    <p:extLst>
      <p:ext uri="{BB962C8B-B14F-4D97-AF65-F5344CB8AC3E}">
        <p14:creationId xmlns:p14="http://schemas.microsoft.com/office/powerpoint/2010/main" val="120103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2133600"/>
            <a:ext cx="7772400" cy="457200"/>
          </a:xfrm>
          <a:prstGeom prst="rect">
            <a:avLst/>
          </a:prstGeom>
          <a:noFill/>
          <a:ln w="9525">
            <a:noFill/>
            <a:miter lim="800000"/>
            <a:headEnd/>
            <a:tailEnd/>
          </a:ln>
        </p:spPr>
        <p:txBody>
          <a:bodyPr>
            <a:spAutoFit/>
          </a:bodyPr>
          <a:lstStyle/>
          <a:p>
            <a:pPr algn="l">
              <a:spcBef>
                <a:spcPts val="1200"/>
              </a:spcBef>
              <a:buFontTx/>
              <a:buChar char="•"/>
            </a:pPr>
            <a:endParaRPr lang="en-US" sz="2400"/>
          </a:p>
        </p:txBody>
      </p:sp>
      <p:sp>
        <p:nvSpPr>
          <p:cNvPr id="5124" name="Rectangle 4"/>
          <p:cNvSpPr>
            <a:spLocks noGrp="1" noChangeArrowheads="1"/>
          </p:cNvSpPr>
          <p:nvPr>
            <p:ph type="body" idx="1"/>
          </p:nvPr>
        </p:nvSpPr>
        <p:spPr>
          <a:xfrm>
            <a:off x="285366" y="1385180"/>
            <a:ext cx="8573267" cy="4935233"/>
          </a:xfrm>
        </p:spPr>
        <p:txBody>
          <a:bodyPr/>
          <a:lstStyle/>
          <a:p>
            <a:pPr marL="225425" indent="-225425" eaLnBrk="1" hangingPunct="1">
              <a:lnSpc>
                <a:spcPct val="75000"/>
              </a:lnSpc>
              <a:buClr>
                <a:schemeClr val="tx2">
                  <a:lumMod val="50000"/>
                </a:schemeClr>
              </a:buClr>
              <a:buFont typeface="Wingdings" pitchFamily="2" charset="2"/>
              <a:buChar char="§"/>
            </a:pPr>
            <a:endParaRPr lang="en-US" dirty="0" smtClean="0"/>
          </a:p>
          <a:p>
            <a:pPr marL="225425" indent="-225425" eaLnBrk="1" hangingPunct="1">
              <a:lnSpc>
                <a:spcPct val="75000"/>
              </a:lnSpc>
              <a:buClr>
                <a:schemeClr val="tx2">
                  <a:lumMod val="50000"/>
                </a:schemeClr>
              </a:buClr>
              <a:buFont typeface="Wingdings" pitchFamily="2" charset="2"/>
              <a:buChar char="§"/>
            </a:pPr>
            <a:r>
              <a:rPr lang="en-US" dirty="0" smtClean="0"/>
              <a:t>Time in Service (TIS) windows (Computed to </a:t>
            </a:r>
            <a:r>
              <a:rPr lang="en-US" dirty="0" smtClean="0">
                <a:solidFill>
                  <a:srgbClr val="FF0000"/>
                </a:solidFill>
              </a:rPr>
              <a:t>01OCT22</a:t>
            </a:r>
            <a:r>
              <a:rPr lang="en-US" dirty="0" smtClean="0"/>
              <a:t>)</a:t>
            </a:r>
          </a:p>
          <a:p>
            <a:pPr marL="225425" indent="-225425" eaLnBrk="1" hangingPunct="1">
              <a:lnSpc>
                <a:spcPct val="75000"/>
              </a:lnSpc>
              <a:buClr>
                <a:schemeClr val="tx2">
                  <a:lumMod val="50000"/>
                </a:schemeClr>
              </a:buClr>
              <a:buFont typeface="Wingdings" pitchFamily="2" charset="2"/>
              <a:buChar char="§"/>
            </a:pPr>
            <a:endParaRPr lang="en-US" dirty="0"/>
          </a:p>
          <a:p>
            <a:pPr marL="566737" lvl="1" indent="-225425" eaLnBrk="1" hangingPunct="1">
              <a:lnSpc>
                <a:spcPct val="75000"/>
              </a:lnSpc>
              <a:buClr>
                <a:schemeClr val="tx2">
                  <a:lumMod val="50000"/>
                </a:schemeClr>
              </a:buClr>
              <a:buFont typeface="Wingdings" pitchFamily="2" charset="2"/>
              <a:buChar char="§"/>
            </a:pPr>
            <a:r>
              <a:rPr lang="en-US" b="1" dirty="0" smtClean="0"/>
              <a:t>8 to 14 </a:t>
            </a:r>
            <a:r>
              <a:rPr lang="en-US" b="1" dirty="0"/>
              <a:t>years for </a:t>
            </a:r>
            <a:r>
              <a:rPr lang="en-US" b="1" dirty="0" smtClean="0"/>
              <a:t>LDO (non-nuclear)   </a:t>
            </a:r>
            <a:r>
              <a:rPr lang="en-US" b="1" dirty="0" smtClean="0">
                <a:solidFill>
                  <a:srgbClr val="FF0000"/>
                </a:solidFill>
              </a:rPr>
              <a:t>[OCT 14 – OCT 08]</a:t>
            </a:r>
          </a:p>
          <a:p>
            <a:pPr marL="566737" lvl="1" indent="-225425" eaLnBrk="1" hangingPunct="1">
              <a:lnSpc>
                <a:spcPct val="75000"/>
              </a:lnSpc>
              <a:buClr>
                <a:schemeClr val="tx2">
                  <a:lumMod val="50000"/>
                </a:schemeClr>
              </a:buClr>
              <a:buFont typeface="Wingdings" pitchFamily="2" charset="2"/>
              <a:buChar char="§"/>
            </a:pPr>
            <a:r>
              <a:rPr lang="en-US" b="1" dirty="0" smtClean="0"/>
              <a:t>8 to 16 years for LDO (nuclear)           </a:t>
            </a:r>
            <a:r>
              <a:rPr lang="en-US" b="1" dirty="0" smtClean="0">
                <a:solidFill>
                  <a:srgbClr val="FF0000"/>
                </a:solidFill>
              </a:rPr>
              <a:t>[OCT 14 – OCT 06]</a:t>
            </a:r>
          </a:p>
          <a:p>
            <a:pPr marL="566737" lvl="1" indent="-225425" eaLnBrk="1" hangingPunct="1">
              <a:lnSpc>
                <a:spcPct val="75000"/>
              </a:lnSpc>
              <a:buClr>
                <a:schemeClr val="tx2">
                  <a:lumMod val="50000"/>
                </a:schemeClr>
              </a:buClr>
              <a:buFont typeface="Wingdings" pitchFamily="2" charset="2"/>
              <a:buChar char="§"/>
            </a:pPr>
            <a:r>
              <a:rPr lang="en-US" b="1" dirty="0" smtClean="0"/>
              <a:t>14 to 20 years for CWO (E7 and E8)   </a:t>
            </a:r>
            <a:r>
              <a:rPr lang="en-US" b="1" dirty="0" smtClean="0">
                <a:solidFill>
                  <a:srgbClr val="FF0000"/>
                </a:solidFill>
              </a:rPr>
              <a:t>[OCT 08 – OCT 02]</a:t>
            </a:r>
          </a:p>
          <a:p>
            <a:pPr marL="566737" lvl="1" indent="-225425" eaLnBrk="1" hangingPunct="1">
              <a:lnSpc>
                <a:spcPct val="75000"/>
              </a:lnSpc>
              <a:buClr>
                <a:schemeClr val="tx2">
                  <a:lumMod val="50000"/>
                </a:schemeClr>
              </a:buClr>
              <a:buFont typeface="Wingdings" pitchFamily="2" charset="2"/>
              <a:buChar char="§"/>
            </a:pPr>
            <a:r>
              <a:rPr lang="en-US" b="1" dirty="0" smtClean="0"/>
              <a:t>14 to 22 </a:t>
            </a:r>
            <a:r>
              <a:rPr lang="en-US" b="1" dirty="0"/>
              <a:t>years for </a:t>
            </a:r>
            <a:r>
              <a:rPr lang="en-US" b="1" dirty="0" smtClean="0"/>
              <a:t>CWO (E9)                </a:t>
            </a:r>
            <a:r>
              <a:rPr lang="en-US" b="1" dirty="0" smtClean="0">
                <a:solidFill>
                  <a:srgbClr val="FF0000"/>
                </a:solidFill>
              </a:rPr>
              <a:t>[OCT 08 – OCT 00]</a:t>
            </a:r>
          </a:p>
          <a:p>
            <a:pPr marL="341312" lvl="1" indent="0" eaLnBrk="1" hangingPunct="1">
              <a:lnSpc>
                <a:spcPct val="75000"/>
              </a:lnSpc>
              <a:buClr>
                <a:schemeClr val="tx2">
                  <a:lumMod val="50000"/>
                </a:schemeClr>
              </a:buClr>
              <a:buNone/>
            </a:pPr>
            <a:endParaRPr lang="en-US" sz="2400" b="1" dirty="0" smtClean="0"/>
          </a:p>
          <a:p>
            <a:pPr marL="566737" lvl="1" eaLnBrk="1" hangingPunct="1">
              <a:lnSpc>
                <a:spcPct val="75000"/>
              </a:lnSpc>
              <a:buClr>
                <a:schemeClr val="tx2">
                  <a:lumMod val="50000"/>
                </a:schemeClr>
              </a:buClr>
              <a:buFont typeface="Wingdings" pitchFamily="2" charset="2"/>
              <a:buChar char="§"/>
            </a:pPr>
            <a:r>
              <a:rPr lang="en-US" sz="2400" b="1" dirty="0" smtClean="0"/>
              <a:t>Importance of our TIS windows:</a:t>
            </a:r>
          </a:p>
          <a:p>
            <a:pPr marL="1079499" lvl="2" eaLnBrk="1" hangingPunct="1">
              <a:lnSpc>
                <a:spcPct val="75000"/>
              </a:lnSpc>
              <a:buClr>
                <a:schemeClr val="tx2">
                  <a:lumMod val="50000"/>
                </a:schemeClr>
              </a:buClr>
              <a:buFont typeface="Wingdings" pitchFamily="2" charset="2"/>
              <a:buChar char="§"/>
            </a:pPr>
            <a:endParaRPr lang="en-US" sz="2200" b="1" dirty="0" smtClean="0"/>
          </a:p>
          <a:p>
            <a:pPr marL="1079499" lvl="2" eaLnBrk="1" hangingPunct="1">
              <a:lnSpc>
                <a:spcPct val="75000"/>
              </a:lnSpc>
              <a:buClr>
                <a:schemeClr val="tx2">
                  <a:lumMod val="50000"/>
                </a:schemeClr>
              </a:buClr>
              <a:buFont typeface="Wingdings" pitchFamily="2" charset="2"/>
              <a:buChar char="§"/>
            </a:pPr>
            <a:r>
              <a:rPr lang="en-US" sz="2200" b="1" dirty="0" smtClean="0"/>
              <a:t>In </a:t>
            </a:r>
            <a:r>
              <a:rPr lang="en-US" sz="2200" b="1" dirty="0"/>
              <a:t>order to support career </a:t>
            </a:r>
            <a:r>
              <a:rPr lang="en-US" sz="2200" b="1" dirty="0" smtClean="0"/>
              <a:t>progression/promotion </a:t>
            </a:r>
            <a:r>
              <a:rPr lang="en-US" sz="2200" b="1" dirty="0"/>
              <a:t>models and maximize Navy’s return on </a:t>
            </a:r>
            <a:r>
              <a:rPr lang="en-US" sz="2200" b="1" dirty="0" smtClean="0"/>
              <a:t>investment.</a:t>
            </a:r>
            <a:endParaRPr lang="en-US" sz="2200" b="1" dirty="0"/>
          </a:p>
        </p:txBody>
      </p:sp>
      <p:sp>
        <p:nvSpPr>
          <p:cNvPr id="9" name="Title 1"/>
          <p:cNvSpPr txBox="1">
            <a:spLocks/>
          </p:cNvSpPr>
          <p:nvPr/>
        </p:nvSpPr>
        <p:spPr bwMode="auto">
          <a:xfrm>
            <a:off x="914400" y="195486"/>
            <a:ext cx="8229600" cy="10281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algn="r"/>
            <a:r>
              <a:rPr lang="en-US" sz="3200" i="1" dirty="0" smtClean="0">
                <a:solidFill>
                  <a:srgbClr val="000066"/>
                </a:solidFill>
                <a:cs typeface="Times New Roman" pitchFamily="18" charset="0"/>
              </a:rPr>
              <a:t> FY-23 Accession </a:t>
            </a:r>
            <a:r>
              <a:rPr lang="en-US" sz="3200" i="1" dirty="0">
                <a:solidFill>
                  <a:srgbClr val="000066"/>
                </a:solidFill>
                <a:cs typeface="Times New Roman" pitchFamily="18" charset="0"/>
              </a:rPr>
              <a:t>Windows</a:t>
            </a:r>
          </a:p>
          <a:p>
            <a:pPr algn="r"/>
            <a:endParaRPr lang="en-US" sz="1800" i="1" dirty="0" smtClean="0">
              <a:solidFill>
                <a:srgbClr val="000066"/>
              </a:solidFill>
            </a:endParaRPr>
          </a:p>
        </p:txBody>
      </p:sp>
      <p:sp>
        <p:nvSpPr>
          <p:cNvPr id="2" name="Slide Number Placeholder 1"/>
          <p:cNvSpPr>
            <a:spLocks noGrp="1"/>
          </p:cNvSpPr>
          <p:nvPr>
            <p:ph type="sldNum" sz="quarter" idx="10"/>
          </p:nvPr>
        </p:nvSpPr>
        <p:spPr>
          <a:xfrm>
            <a:off x="8281988" y="6518275"/>
            <a:ext cx="671512" cy="254000"/>
          </a:xfrm>
        </p:spPr>
        <p:txBody>
          <a:bodyPr/>
          <a:lstStyle/>
          <a:p>
            <a:pPr>
              <a:defRPr/>
            </a:pPr>
            <a:fld id="{7FC63BB6-36FC-44DC-B3C1-E02F6646114A}" type="slidenum">
              <a:rPr lang="en-US" sz="1200" smtClean="0"/>
              <a:pPr>
                <a:defRPr/>
              </a:pPr>
              <a:t>12</a:t>
            </a:fld>
            <a:endParaRPr lang="en-US" sz="1200" dirty="0"/>
          </a:p>
        </p:txBody>
      </p:sp>
    </p:spTree>
    <p:extLst>
      <p:ext uri="{BB962C8B-B14F-4D97-AF65-F5344CB8AC3E}">
        <p14:creationId xmlns:p14="http://schemas.microsoft.com/office/powerpoint/2010/main" val="338333727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FY-23 Guidance</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13</a:t>
            </a:fld>
            <a:endParaRPr lang="en-US" dirty="0" smtClean="0"/>
          </a:p>
        </p:txBody>
      </p:sp>
      <p:sp>
        <p:nvSpPr>
          <p:cNvPr id="8" name="Content Placeholder 5"/>
          <p:cNvSpPr>
            <a:spLocks noGrp="1"/>
          </p:cNvSpPr>
          <p:nvPr>
            <p:ph idx="1"/>
          </p:nvPr>
        </p:nvSpPr>
        <p:spPr>
          <a:xfrm>
            <a:off x="326899" y="1680117"/>
            <a:ext cx="8481345" cy="4995746"/>
          </a:xfrm>
        </p:spPr>
        <p:txBody>
          <a:bodyPr/>
          <a:lstStyle/>
          <a:p>
            <a:pPr>
              <a:buFont typeface="Arial" panose="020B0604020202020204" pitchFamily="34" charset="0"/>
              <a:buChar char="•"/>
            </a:pPr>
            <a:r>
              <a:rPr lang="en-US" sz="1800" dirty="0" smtClean="0"/>
              <a:t>Review Enlisted </a:t>
            </a:r>
            <a:r>
              <a:rPr lang="en-US" sz="1800" dirty="0"/>
              <a:t>to Officer Commissioning Programs Application Administrative Manual </a:t>
            </a:r>
            <a:r>
              <a:rPr lang="en-US" sz="1800" dirty="0" smtClean="0"/>
              <a:t>OPNAVINST 1420.1B, </a:t>
            </a:r>
            <a:r>
              <a:rPr lang="en-US" sz="1800" dirty="0" err="1" smtClean="0"/>
              <a:t>Ch</a:t>
            </a:r>
            <a:r>
              <a:rPr lang="en-US" sz="1800" dirty="0" smtClean="0"/>
              <a:t> 2, and 7</a:t>
            </a:r>
          </a:p>
          <a:p>
            <a:pPr>
              <a:buFont typeface="Arial" panose="020B0604020202020204" pitchFamily="34" charset="0"/>
              <a:buChar char="•"/>
            </a:pPr>
            <a:endParaRPr lang="en-US" sz="1800" dirty="0" smtClean="0"/>
          </a:p>
          <a:p>
            <a:pPr>
              <a:buFont typeface="Arial" panose="020B0604020202020204" pitchFamily="34" charset="0"/>
              <a:buChar char="•"/>
            </a:pPr>
            <a:r>
              <a:rPr lang="en-US" sz="1800" b="1" dirty="0" smtClean="0"/>
              <a:t>Applicable NAVADMINs </a:t>
            </a:r>
            <a:r>
              <a:rPr lang="en-US" sz="1800" dirty="0"/>
              <a:t>supersede </a:t>
            </a:r>
            <a:r>
              <a:rPr lang="en-US" sz="1800" dirty="0" smtClean="0"/>
              <a:t>conflicts with OPNAVINST 1420.1B</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Use FY-23 </a:t>
            </a:r>
            <a:r>
              <a:rPr lang="en-US" sz="1800" dirty="0"/>
              <a:t>Active LDO and CWO ISP </a:t>
            </a:r>
            <a:r>
              <a:rPr lang="en-US" sz="1800" dirty="0" smtClean="0"/>
              <a:t>Board NAVADMIN (pending) </a:t>
            </a:r>
            <a:r>
              <a:rPr lang="en-US" sz="1800" dirty="0"/>
              <a:t>for </a:t>
            </a:r>
            <a:r>
              <a:rPr lang="en-US" sz="1800" dirty="0" smtClean="0"/>
              <a:t>application guidance and deadlines</a:t>
            </a:r>
          </a:p>
          <a:p>
            <a:pPr lvl="1">
              <a:buFont typeface="Arial" panose="020B0604020202020204" pitchFamily="34" charset="0"/>
              <a:buChar char="•"/>
            </a:pPr>
            <a:r>
              <a:rPr lang="en-US" sz="1600" b="1" dirty="0"/>
              <a:t>First Class Petty Officers awaiting CPO </a:t>
            </a:r>
            <a:r>
              <a:rPr lang="en-US" sz="1600" b="1" dirty="0" smtClean="0"/>
              <a:t>results, who meet all other requirements, </a:t>
            </a:r>
            <a:r>
              <a:rPr lang="en-US" sz="1600" b="1" dirty="0"/>
              <a:t>in order to apply for CWO are encouraged to apply and submit their application by the 1 </a:t>
            </a:r>
            <a:r>
              <a:rPr lang="en-US" sz="1600" b="1" dirty="0" smtClean="0"/>
              <a:t>OCT 2021 deadline</a:t>
            </a:r>
            <a:endParaRPr lang="en-US" sz="1600" b="1" dirty="0"/>
          </a:p>
          <a:p>
            <a:pPr lvl="1">
              <a:buFont typeface="Arial" panose="020B0604020202020204" pitchFamily="34" charset="0"/>
              <a:buChar char="•"/>
            </a:pPr>
            <a:endParaRPr lang="en-US" sz="1600" b="1" dirty="0" smtClean="0"/>
          </a:p>
          <a:p>
            <a:pPr lvl="0">
              <a:buFont typeface="Arial" panose="020B0604020202020204" pitchFamily="34" charset="0"/>
              <a:buChar char="•"/>
            </a:pPr>
            <a:r>
              <a:rPr lang="en-US" sz="1800" dirty="0" smtClean="0">
                <a:solidFill>
                  <a:srgbClr val="000000"/>
                </a:solidFill>
              </a:rPr>
              <a:t>Applying </a:t>
            </a:r>
            <a:r>
              <a:rPr lang="en-US" sz="1800" dirty="0">
                <a:solidFill>
                  <a:srgbClr val="000000"/>
                </a:solidFill>
              </a:rPr>
              <a:t>for additional </a:t>
            </a:r>
            <a:r>
              <a:rPr lang="en-US" sz="1800" dirty="0" smtClean="0">
                <a:solidFill>
                  <a:srgbClr val="000000"/>
                </a:solidFill>
              </a:rPr>
              <a:t>designators</a:t>
            </a:r>
            <a:endParaRPr lang="en-US" sz="1800" dirty="0">
              <a:solidFill>
                <a:srgbClr val="000000"/>
              </a:solidFill>
            </a:endParaRPr>
          </a:p>
          <a:p>
            <a:pPr lvl="1">
              <a:buFont typeface="Arial" panose="020B0604020202020204" pitchFamily="34" charset="0"/>
              <a:buChar char="•"/>
            </a:pPr>
            <a:r>
              <a:rPr lang="en-US" sz="1600" b="1" dirty="0">
                <a:solidFill>
                  <a:srgbClr val="000000"/>
                </a:solidFill>
              </a:rPr>
              <a:t>Must have documented </a:t>
            </a:r>
            <a:r>
              <a:rPr lang="en-US" sz="1600" b="1" u="sng" dirty="0">
                <a:solidFill>
                  <a:srgbClr val="000000"/>
                </a:solidFill>
              </a:rPr>
              <a:t>technical</a:t>
            </a:r>
            <a:r>
              <a:rPr lang="en-US" sz="1600" b="1" dirty="0">
                <a:solidFill>
                  <a:srgbClr val="000000"/>
                </a:solidFill>
              </a:rPr>
              <a:t> and </a:t>
            </a:r>
            <a:r>
              <a:rPr lang="en-US" sz="1600" b="1" u="sng" dirty="0">
                <a:solidFill>
                  <a:srgbClr val="000000"/>
                </a:solidFill>
              </a:rPr>
              <a:t>leadership</a:t>
            </a:r>
            <a:r>
              <a:rPr lang="en-US" sz="1600" b="1" dirty="0">
                <a:solidFill>
                  <a:srgbClr val="000000"/>
                </a:solidFill>
              </a:rPr>
              <a:t> experience</a:t>
            </a:r>
          </a:p>
          <a:p>
            <a:pPr lvl="1">
              <a:buFont typeface="Arial" panose="020B0604020202020204" pitchFamily="34" charset="0"/>
              <a:buChar char="•"/>
            </a:pPr>
            <a:r>
              <a:rPr lang="en-US" sz="1600" b="1" dirty="0">
                <a:solidFill>
                  <a:srgbClr val="000000"/>
                </a:solidFill>
              </a:rPr>
              <a:t>A degree is not a substitute for </a:t>
            </a:r>
            <a:r>
              <a:rPr lang="en-US" sz="1600" b="1" u="sng" dirty="0">
                <a:solidFill>
                  <a:srgbClr val="000000"/>
                </a:solidFill>
              </a:rPr>
              <a:t>technical</a:t>
            </a:r>
            <a:r>
              <a:rPr lang="en-US" sz="1600" b="1" dirty="0">
                <a:solidFill>
                  <a:srgbClr val="000000"/>
                </a:solidFill>
              </a:rPr>
              <a:t> experience</a:t>
            </a:r>
          </a:p>
          <a:p>
            <a:pPr lvl="1">
              <a:buFont typeface="Arial" panose="020B0604020202020204" pitchFamily="34" charset="0"/>
              <a:buChar char="•"/>
            </a:pPr>
            <a:r>
              <a:rPr lang="en-US" sz="1600" b="1" dirty="0"/>
              <a:t>OPNAVINST 1420.1B </a:t>
            </a:r>
            <a:r>
              <a:rPr lang="en-US" sz="1600" b="1" dirty="0" smtClean="0"/>
              <a:t>(</a:t>
            </a:r>
            <a:r>
              <a:rPr lang="en-US" sz="1600" b="1" dirty="0" err="1" smtClean="0"/>
              <a:t>Ch</a:t>
            </a:r>
            <a:r>
              <a:rPr lang="en-US" sz="1600" b="1" dirty="0" smtClean="0"/>
              <a:t> </a:t>
            </a:r>
            <a:r>
              <a:rPr lang="en-US" sz="1600" b="1" dirty="0"/>
              <a:t>7, </a:t>
            </a:r>
            <a:r>
              <a:rPr lang="en-US" sz="1600" b="1" dirty="0" smtClean="0"/>
              <a:t>para </a:t>
            </a:r>
            <a:r>
              <a:rPr lang="en-US" sz="1600" b="1" dirty="0"/>
              <a:t>18) outlines normal </a:t>
            </a:r>
            <a:r>
              <a:rPr lang="en-US" sz="1600" b="1" dirty="0" smtClean="0"/>
              <a:t>path</a:t>
            </a:r>
            <a:endParaRPr lang="en-US" sz="1600" b="1" dirty="0"/>
          </a:p>
        </p:txBody>
      </p:sp>
    </p:spTree>
    <p:extLst>
      <p:ext uri="{BB962C8B-B14F-4D97-AF65-F5344CB8AC3E}">
        <p14:creationId xmlns:p14="http://schemas.microsoft.com/office/powerpoint/2010/main" val="42020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990600" y="1981200"/>
            <a:ext cx="7162800" cy="4114800"/>
          </a:xfrm>
          <a:prstGeom prst="rect">
            <a:avLst/>
          </a:prstGeom>
          <a:noFill/>
          <a:ln w="9525">
            <a:noFill/>
            <a:miter lim="800000"/>
            <a:headEnd/>
            <a:tailEnd/>
          </a:ln>
        </p:spPr>
        <p:txBody>
          <a:bodyPr lIns="92075" tIns="46038" rIns="92075" bIns="46038"/>
          <a:lstStyle/>
          <a:p>
            <a:pPr marL="342900" indent="-342900">
              <a:spcBef>
                <a:spcPct val="20000"/>
              </a:spcBef>
              <a:buFontTx/>
              <a:buChar char="•"/>
            </a:pPr>
            <a:endParaRPr lang="en-US" sz="3200" b="0" dirty="0">
              <a:solidFill>
                <a:schemeClr val="accent2"/>
              </a:solidFill>
            </a:endParaRPr>
          </a:p>
          <a:p>
            <a:pPr marL="342900" indent="-342900">
              <a:spcBef>
                <a:spcPct val="20000"/>
              </a:spcBef>
              <a:buFontTx/>
              <a:buChar char="•"/>
            </a:pPr>
            <a:endParaRPr lang="en-US" sz="3200" b="0" dirty="0"/>
          </a:p>
          <a:p>
            <a:pPr marL="742950" lvl="1" indent="-285750">
              <a:spcBef>
                <a:spcPct val="20000"/>
              </a:spcBef>
              <a:buFontTx/>
              <a:buChar char="–"/>
            </a:pPr>
            <a:endParaRPr lang="en-US" sz="2800" b="0" dirty="0"/>
          </a:p>
        </p:txBody>
      </p:sp>
      <p:sp>
        <p:nvSpPr>
          <p:cNvPr id="166915" name="Rectangle 3"/>
          <p:cNvSpPr>
            <a:spLocks noChangeArrowheads="1"/>
          </p:cNvSpPr>
          <p:nvPr/>
        </p:nvSpPr>
        <p:spPr bwMode="auto">
          <a:xfrm>
            <a:off x="0" y="1676400"/>
            <a:ext cx="9067800" cy="49530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2800" dirty="0">
                <a:solidFill>
                  <a:srgbClr val="7E0418"/>
                </a:solidFill>
              </a:rPr>
              <a:t>  </a:t>
            </a:r>
            <a:endParaRPr lang="en-US" sz="3200" dirty="0">
              <a:solidFill>
                <a:schemeClr val="accent2"/>
              </a:solidFill>
              <a:effectLst>
                <a:outerShdw blurRad="38100" dist="38100" dir="2700000" algn="tl">
                  <a:srgbClr val="C0C0C0"/>
                </a:outerShdw>
              </a:effectLst>
            </a:endParaRPr>
          </a:p>
        </p:txBody>
      </p:sp>
      <p:sp>
        <p:nvSpPr>
          <p:cNvPr id="166916" name="Rectangle 4"/>
          <p:cNvSpPr>
            <a:spLocks noChangeArrowheads="1"/>
          </p:cNvSpPr>
          <p:nvPr/>
        </p:nvSpPr>
        <p:spPr bwMode="auto">
          <a:xfrm>
            <a:off x="190500" y="0"/>
            <a:ext cx="8763000" cy="1181100"/>
          </a:xfrm>
          <a:prstGeom prst="rect">
            <a:avLst/>
          </a:prstGeom>
          <a:noFill/>
          <a:ln w="9525">
            <a:noFill/>
            <a:miter lim="800000"/>
            <a:headEnd/>
            <a:tailEnd/>
          </a:ln>
          <a:effectLst/>
        </p:spPr>
        <p:txBody>
          <a:bodyPr lIns="92075" tIns="46038" rIns="92075" bIns="46038" anchor="b"/>
          <a:lstStyle/>
          <a:p>
            <a:pPr algn="ctr">
              <a:defRPr/>
            </a:pPr>
            <a:r>
              <a:rPr lang="en-US" sz="4400" dirty="0">
                <a:solidFill>
                  <a:schemeClr val="tx2"/>
                </a:solidFill>
                <a:effectLst>
                  <a:outerShdw blurRad="38100" dist="38100" dir="2700000" algn="tl">
                    <a:srgbClr val="C0C0C0"/>
                  </a:outerShdw>
                </a:effectLst>
              </a:rPr>
              <a:t>            </a:t>
            </a:r>
            <a:endParaRPr lang="en-US" sz="4800" dirty="0">
              <a:solidFill>
                <a:srgbClr val="002578"/>
              </a:solidFill>
              <a:effectLst>
                <a:outerShdw blurRad="38100" dist="38100" dir="2700000" algn="tl">
                  <a:srgbClr val="C0C0C0"/>
                </a:outerShdw>
              </a:effectLst>
            </a:endParaRPr>
          </a:p>
        </p:txBody>
      </p:sp>
      <p:sp>
        <p:nvSpPr>
          <p:cNvPr id="16390" name="Rectangle 5"/>
          <p:cNvSpPr>
            <a:spLocks noChangeArrowheads="1"/>
          </p:cNvSpPr>
          <p:nvPr/>
        </p:nvSpPr>
        <p:spPr bwMode="auto">
          <a:xfrm>
            <a:off x="190500" y="1237224"/>
            <a:ext cx="8617744" cy="5150876"/>
          </a:xfrm>
          <a:prstGeom prst="rect">
            <a:avLst/>
          </a:prstGeom>
          <a:noFill/>
          <a:ln w="9525">
            <a:noFill/>
            <a:miter lim="800000"/>
            <a:headEnd/>
            <a:tailEnd/>
          </a:ln>
        </p:spPr>
        <p:txBody>
          <a:bodyPr lIns="92075" tIns="46038" rIns="92075" bIns="46038"/>
          <a:lstStyle/>
          <a:p>
            <a:pPr marL="461963" lvl="1" indent="-461963" algn="l">
              <a:spcBef>
                <a:spcPct val="50000"/>
              </a:spcBef>
              <a:buClr>
                <a:schemeClr val="tx1"/>
              </a:buClr>
              <a:buFont typeface="Arial" panose="020B0604020202020204" pitchFamily="34" charset="0"/>
              <a:buChar char="•"/>
            </a:pPr>
            <a:r>
              <a:rPr lang="en-US" dirty="0" smtClean="0"/>
              <a:t>Never too early to start preparing – even as an E4 </a:t>
            </a:r>
          </a:p>
          <a:p>
            <a:pPr marL="461963" indent="-461963" algn="l" eaLnBrk="1" hangingPunct="1">
              <a:spcBef>
                <a:spcPct val="50000"/>
              </a:spcBef>
              <a:buClr>
                <a:schemeClr val="tx1"/>
              </a:buClr>
              <a:buFont typeface="Arial" panose="020B0604020202020204" pitchFamily="34" charset="0"/>
              <a:buChar char="•"/>
            </a:pPr>
            <a:r>
              <a:rPr lang="en-US" b="1" dirty="0" smtClean="0">
                <a:latin typeface="+mn-lt"/>
                <a:cs typeface="+mn-cs"/>
              </a:rPr>
              <a:t>Make </a:t>
            </a:r>
            <a:r>
              <a:rPr lang="en-US" b="1" dirty="0">
                <a:latin typeface="+mn-lt"/>
                <a:cs typeface="+mn-cs"/>
              </a:rPr>
              <a:t>your </a:t>
            </a:r>
            <a:r>
              <a:rPr lang="en-US" b="1" dirty="0" smtClean="0">
                <a:latin typeface="+mn-lt"/>
                <a:cs typeface="+mn-cs"/>
              </a:rPr>
              <a:t>chain of command </a:t>
            </a:r>
            <a:r>
              <a:rPr lang="en-US" b="1" dirty="0">
                <a:latin typeface="+mn-lt"/>
                <a:cs typeface="+mn-cs"/>
              </a:rPr>
              <a:t>aware of your goals </a:t>
            </a:r>
            <a:endParaRPr lang="en-US" b="1" dirty="0" smtClean="0">
              <a:latin typeface="+mn-lt"/>
              <a:cs typeface="+mn-cs"/>
            </a:endParaRPr>
          </a:p>
          <a:p>
            <a:pPr marL="461963" lvl="1" indent="-461963" algn="l">
              <a:spcBef>
                <a:spcPct val="50000"/>
              </a:spcBef>
              <a:buClr>
                <a:schemeClr val="tx1"/>
              </a:buClr>
              <a:buFont typeface="Arial" panose="020B0604020202020204" pitchFamily="34" charset="0"/>
              <a:buChar char="•"/>
            </a:pPr>
            <a:r>
              <a:rPr lang="en-US" dirty="0" smtClean="0"/>
              <a:t>Develop </a:t>
            </a:r>
            <a:r>
              <a:rPr lang="en-US" dirty="0"/>
              <a:t>a </a:t>
            </a:r>
            <a:r>
              <a:rPr lang="en-US" u="sng" dirty="0"/>
              <a:t>strong resume</a:t>
            </a:r>
            <a:r>
              <a:rPr lang="en-US" dirty="0"/>
              <a:t> with </a:t>
            </a:r>
            <a:r>
              <a:rPr lang="en-US" u="sng" dirty="0" smtClean="0"/>
              <a:t>diversity</a:t>
            </a:r>
            <a:r>
              <a:rPr lang="en-US" dirty="0" smtClean="0"/>
              <a:t> </a:t>
            </a:r>
            <a:r>
              <a:rPr lang="en-US" dirty="0"/>
              <a:t>of </a:t>
            </a:r>
            <a:r>
              <a:rPr lang="en-US" dirty="0" smtClean="0"/>
              <a:t>jobs </a:t>
            </a:r>
            <a:r>
              <a:rPr lang="en-US" sz="1400" dirty="0" smtClean="0">
                <a:solidFill>
                  <a:srgbClr val="000066"/>
                </a:solidFill>
              </a:rPr>
              <a:t>(Discrete Requirements)</a:t>
            </a:r>
          </a:p>
          <a:p>
            <a:pPr marL="461963" lvl="1" indent="-461963" algn="l">
              <a:spcBef>
                <a:spcPct val="50000"/>
              </a:spcBef>
              <a:buClr>
                <a:schemeClr val="tx1"/>
              </a:buClr>
              <a:buFont typeface="Arial" panose="020B0604020202020204" pitchFamily="34" charset="0"/>
              <a:buChar char="•"/>
            </a:pPr>
            <a:r>
              <a:rPr lang="en-US" dirty="0"/>
              <a:t>Excel in your Rating Specialty </a:t>
            </a:r>
            <a:endParaRPr lang="en-US" dirty="0" smtClean="0"/>
          </a:p>
          <a:p>
            <a:pPr marL="919163" lvl="2" indent="-461963" algn="l">
              <a:spcBef>
                <a:spcPct val="50000"/>
              </a:spcBef>
              <a:buClr>
                <a:schemeClr val="tx1"/>
              </a:buClr>
              <a:buFont typeface="Arial" panose="020B0604020202020204" pitchFamily="34" charset="0"/>
              <a:buChar char="•"/>
            </a:pPr>
            <a:r>
              <a:rPr lang="en-US" dirty="0" smtClean="0">
                <a:latin typeface="+mn-lt"/>
                <a:cs typeface="+mn-cs"/>
              </a:rPr>
              <a:t>Evaluations – Breakouts / Superior performance aligned with discrete requirements</a:t>
            </a:r>
          </a:p>
          <a:p>
            <a:pPr marL="4763" indent="-461963" algn="l">
              <a:spcBef>
                <a:spcPct val="50000"/>
              </a:spcBef>
              <a:buClr>
                <a:schemeClr val="tx1"/>
              </a:buClr>
              <a:buFont typeface="Arial" panose="020B0604020202020204" pitchFamily="34" charset="0"/>
              <a:buChar char="•"/>
            </a:pPr>
            <a:r>
              <a:rPr lang="en-US" b="1" dirty="0" smtClean="0">
                <a:latin typeface="+mn-lt"/>
                <a:cs typeface="+mn-cs"/>
              </a:rPr>
              <a:t>Sea duty, Shore duty, </a:t>
            </a:r>
            <a:r>
              <a:rPr lang="en-US" dirty="0" smtClean="0">
                <a:latin typeface="+mn-lt"/>
                <a:cs typeface="+mn-cs"/>
              </a:rPr>
              <a:t>Overseas, Special Programs, Warfare</a:t>
            </a:r>
            <a:br>
              <a:rPr lang="en-US" dirty="0" smtClean="0">
                <a:latin typeface="+mn-lt"/>
                <a:cs typeface="+mn-cs"/>
              </a:rPr>
            </a:br>
            <a:r>
              <a:rPr lang="en-US" dirty="0" smtClean="0">
                <a:latin typeface="+mn-lt"/>
                <a:cs typeface="+mn-cs"/>
              </a:rPr>
              <a:t>       </a:t>
            </a:r>
            <a:r>
              <a:rPr lang="en-US" dirty="0" err="1" smtClean="0">
                <a:latin typeface="+mn-lt"/>
                <a:cs typeface="+mn-cs"/>
              </a:rPr>
              <a:t>Qual</a:t>
            </a:r>
            <a:r>
              <a:rPr lang="en-US" dirty="0" smtClean="0">
                <a:latin typeface="+mn-lt"/>
                <a:cs typeface="+mn-cs"/>
              </a:rPr>
              <a:t>(s), Watch Station </a:t>
            </a:r>
            <a:r>
              <a:rPr lang="en-US" dirty="0" err="1" smtClean="0">
                <a:latin typeface="+mn-lt"/>
                <a:cs typeface="+mn-cs"/>
              </a:rPr>
              <a:t>Qual</a:t>
            </a:r>
            <a:r>
              <a:rPr lang="en-US" dirty="0" smtClean="0">
                <a:latin typeface="+mn-lt"/>
                <a:cs typeface="+mn-cs"/>
              </a:rPr>
              <a:t>(s)/Certifications</a:t>
            </a:r>
            <a:endParaRPr lang="en-US" dirty="0">
              <a:latin typeface="+mn-lt"/>
              <a:cs typeface="+mn-cs"/>
            </a:endParaRPr>
          </a:p>
          <a:p>
            <a:pPr marL="4763" indent="-461963" algn="l">
              <a:spcBef>
                <a:spcPct val="50000"/>
              </a:spcBef>
              <a:buClr>
                <a:schemeClr val="tx1"/>
              </a:buClr>
              <a:buFont typeface="Arial" panose="020B0604020202020204" pitchFamily="34" charset="0"/>
              <a:buChar char="•"/>
            </a:pPr>
            <a:r>
              <a:rPr lang="en-US" dirty="0" smtClean="0"/>
              <a:t>Successful LPO or LCPO tours</a:t>
            </a:r>
          </a:p>
          <a:p>
            <a:pPr marL="4763" indent="-461963" algn="l">
              <a:spcBef>
                <a:spcPct val="50000"/>
              </a:spcBef>
              <a:buClr>
                <a:schemeClr val="tx1"/>
              </a:buClr>
              <a:buFont typeface="Arial" panose="020B0604020202020204" pitchFamily="34" charset="0"/>
              <a:buChar char="•"/>
            </a:pPr>
            <a:r>
              <a:rPr lang="en-US" dirty="0" smtClean="0"/>
              <a:t>Work with an LDO/CWO Mentor to help you through the process</a:t>
            </a:r>
            <a:endParaRPr lang="en-US" dirty="0"/>
          </a:p>
          <a:p>
            <a:pPr marL="461963" lvl="2" indent="-461963" algn="l" eaLnBrk="1" hangingPunct="1">
              <a:spcBef>
                <a:spcPct val="50000"/>
              </a:spcBef>
              <a:buClr>
                <a:schemeClr val="tx1"/>
              </a:buClr>
              <a:buFont typeface="Arial" panose="020B0604020202020204" pitchFamily="34" charset="0"/>
              <a:buChar char="•"/>
            </a:pPr>
            <a:r>
              <a:rPr lang="en-US" sz="2800" b="1" u="sng" dirty="0" smtClean="0">
                <a:latin typeface="+mn-lt"/>
                <a:cs typeface="+mn-cs"/>
              </a:rPr>
              <a:t>Maximize your opportunities</a:t>
            </a:r>
            <a:r>
              <a:rPr lang="en-US" sz="2800" b="1" dirty="0" smtClean="0">
                <a:latin typeface="+mn-lt"/>
                <a:cs typeface="+mn-cs"/>
              </a:rPr>
              <a:t>!</a:t>
            </a:r>
            <a:endParaRPr lang="en-US" sz="2800" b="1" dirty="0">
              <a:latin typeface="+mn-lt"/>
              <a:cs typeface="+mn-cs"/>
            </a:endParaRPr>
          </a:p>
        </p:txBody>
      </p:sp>
      <p:sp>
        <p:nvSpPr>
          <p:cNvPr id="16391" name="Rectangle 6"/>
          <p:cNvSpPr>
            <a:spLocks noGrp="1" noChangeArrowheads="1"/>
          </p:cNvSpPr>
          <p:nvPr>
            <p:ph type="title"/>
          </p:nvPr>
        </p:nvSpPr>
        <p:spPr>
          <a:xfrm>
            <a:off x="2289866" y="292443"/>
            <a:ext cx="6339012" cy="888657"/>
          </a:xfrm>
        </p:spPr>
        <p:txBody>
          <a:bodyPr/>
          <a:lstStyle/>
          <a:p>
            <a:pPr eaLnBrk="1" hangingPunct="1"/>
            <a:r>
              <a:rPr lang="en-US" dirty="0" smtClean="0"/>
              <a:t>Applicant Preparation</a:t>
            </a:r>
            <a:endParaRPr lang="en-US" dirty="0"/>
          </a:p>
        </p:txBody>
      </p:sp>
      <p:sp>
        <p:nvSpPr>
          <p:cNvPr id="7" name="Rectangle 6"/>
          <p:cNvSpPr>
            <a:spLocks noChangeArrowheads="1"/>
          </p:cNvSpPr>
          <p:nvPr/>
        </p:nvSpPr>
        <p:spPr bwMode="auto">
          <a:xfrm>
            <a:off x="1721511" y="6280150"/>
            <a:ext cx="5555721" cy="349250"/>
          </a:xfrm>
          <a:prstGeom prst="rect">
            <a:avLst/>
          </a:prstGeom>
          <a:solidFill>
            <a:srgbClr val="000066"/>
          </a:solidFill>
          <a:ln w="9525">
            <a:solidFill>
              <a:schemeClr val="tx1"/>
            </a:solidFill>
            <a:miter lim="800000"/>
            <a:headEnd/>
            <a:tailEnd/>
          </a:ln>
        </p:spPr>
        <p:txBody>
          <a:bodyPr anchor="ctr"/>
          <a:lstStyle/>
          <a:p>
            <a:pPr eaLnBrk="0" hangingPunct="0"/>
            <a:r>
              <a:rPr lang="en-US" sz="2400" dirty="0" smtClean="0">
                <a:solidFill>
                  <a:schemeClr val="bg1"/>
                </a:solidFill>
              </a:rPr>
              <a:t>DOES </a:t>
            </a:r>
            <a:r>
              <a:rPr lang="en-US" sz="2400" dirty="0">
                <a:solidFill>
                  <a:schemeClr val="bg1"/>
                </a:solidFill>
              </a:rPr>
              <a:t>YOUR </a:t>
            </a:r>
            <a:r>
              <a:rPr lang="en-US" sz="2400" dirty="0" smtClean="0">
                <a:solidFill>
                  <a:schemeClr val="bg1"/>
                </a:solidFill>
              </a:rPr>
              <a:t>RECORD STACK UP?</a:t>
            </a:r>
            <a:endParaRPr lang="en-US" sz="2400" dirty="0">
              <a:solidFill>
                <a:schemeClr val="bg1"/>
              </a:solidFill>
            </a:endParaRPr>
          </a:p>
        </p:txBody>
      </p:sp>
      <p:sp>
        <p:nvSpPr>
          <p:cNvPr id="8" name="Slide Number Placeholder 3"/>
          <p:cNvSpPr txBox="1">
            <a:spLocks/>
          </p:cNvSpPr>
          <p:nvPr/>
        </p:nvSpPr>
        <p:spPr>
          <a:xfrm>
            <a:off x="8472488" y="6604000"/>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14</a:t>
            </a:fld>
            <a:endParaRPr lang="en-US" sz="1000" b="0" dirty="0" smtClean="0"/>
          </a:p>
        </p:txBody>
      </p:sp>
      <p:sp>
        <p:nvSpPr>
          <p:cNvPr id="3" name="TextBox 2"/>
          <p:cNvSpPr txBox="1"/>
          <p:nvPr/>
        </p:nvSpPr>
        <p:spPr>
          <a:xfrm>
            <a:off x="4013191" y="2527078"/>
            <a:ext cx="3935450" cy="523220"/>
          </a:xfrm>
          <a:prstGeom prst="rect">
            <a:avLst/>
          </a:prstGeom>
          <a:noFill/>
        </p:spPr>
        <p:txBody>
          <a:bodyPr wrap="square" rtlCol="0">
            <a:spAutoFit/>
          </a:bodyPr>
          <a:lstStyle/>
          <a:p>
            <a:pPr marL="457200" lvl="2" algn="l">
              <a:spcBef>
                <a:spcPct val="50000"/>
              </a:spcBef>
              <a:buClr>
                <a:schemeClr val="tx1"/>
              </a:buClr>
            </a:pPr>
            <a:r>
              <a:rPr lang="en-US" sz="2800" dirty="0">
                <a:solidFill>
                  <a:schemeClr val="accent6">
                    <a:lumMod val="75000"/>
                  </a:schemeClr>
                </a:solidFill>
              </a:rPr>
              <a:t>(Master your craft)</a:t>
            </a:r>
          </a:p>
        </p:txBody>
      </p:sp>
    </p:spTree>
    <p:extLst>
      <p:ext uri="{BB962C8B-B14F-4D97-AF65-F5344CB8AC3E}">
        <p14:creationId xmlns:p14="http://schemas.microsoft.com/office/powerpoint/2010/main" val="403282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a:p>
        </p:txBody>
      </p:sp>
      <p:sp>
        <p:nvSpPr>
          <p:cNvPr id="128006" name="Rectangle 6"/>
          <p:cNvSpPr>
            <a:spLocks noGrp="1" noChangeArrowheads="1"/>
          </p:cNvSpPr>
          <p:nvPr>
            <p:ph type="title"/>
          </p:nvPr>
        </p:nvSpPr>
        <p:spPr>
          <a:xfrm>
            <a:off x="4229673" y="211295"/>
            <a:ext cx="4438135" cy="876300"/>
          </a:xfrm>
        </p:spPr>
        <p:txBody>
          <a:bodyPr lIns="92075" tIns="46038" rIns="92075" bIns="46038" anchor="b"/>
          <a:lstStyle/>
          <a:p>
            <a:pPr eaLnBrk="1" hangingPunct="1">
              <a:defRPr/>
            </a:pPr>
            <a:r>
              <a:rPr lang="en-US" dirty="0" smtClean="0"/>
              <a:t>Application </a:t>
            </a:r>
            <a:br>
              <a:rPr lang="en-US" dirty="0" smtClean="0"/>
            </a:br>
            <a:r>
              <a:rPr lang="en-US" dirty="0" smtClean="0"/>
              <a:t>Key Elements </a:t>
            </a:r>
            <a:endParaRPr lang="en-US" dirty="0"/>
          </a:p>
        </p:txBody>
      </p:sp>
      <p:sp>
        <p:nvSpPr>
          <p:cNvPr id="21511" name="Rectangle 7"/>
          <p:cNvSpPr>
            <a:spLocks noGrp="1" noChangeArrowheads="1"/>
          </p:cNvSpPr>
          <p:nvPr>
            <p:ph type="body" idx="1"/>
          </p:nvPr>
        </p:nvSpPr>
        <p:spPr>
          <a:xfrm>
            <a:off x="228599" y="1231641"/>
            <a:ext cx="8728969" cy="5540633"/>
          </a:xfrm>
        </p:spPr>
        <p:txBody>
          <a:bodyPr lIns="92075" tIns="46038" rIns="92075" bIns="46038"/>
          <a:lstStyle/>
          <a:p>
            <a:pPr eaLnBrk="1" hangingPunct="1">
              <a:buClr>
                <a:schemeClr val="tx1"/>
              </a:buClr>
              <a:buFont typeface="Arial" panose="020B0604020202020204" pitchFamily="34" charset="0"/>
              <a:buChar char="•"/>
            </a:pPr>
            <a:r>
              <a:rPr lang="en-US" b="1" u="sng" dirty="0" smtClean="0"/>
              <a:t>CO’s Endorsement</a:t>
            </a:r>
            <a:endParaRPr lang="en-US" b="1" dirty="0" smtClean="0"/>
          </a:p>
          <a:p>
            <a:pPr lvl="1" eaLnBrk="1" hangingPunct="1">
              <a:buClr>
                <a:schemeClr val="tx1"/>
              </a:buClr>
              <a:buFont typeface="Arial" panose="020B0604020202020204" pitchFamily="34" charset="0"/>
              <a:buChar char="•"/>
            </a:pPr>
            <a:endParaRPr lang="en-US" sz="1800" b="1" dirty="0" smtClean="0"/>
          </a:p>
          <a:p>
            <a:pPr lvl="1" eaLnBrk="1" hangingPunct="1">
              <a:buClr>
                <a:schemeClr val="tx1"/>
              </a:buClr>
              <a:buFont typeface="Arial" panose="020B0604020202020204" pitchFamily="34" charset="0"/>
              <a:buChar char="•"/>
            </a:pPr>
            <a:r>
              <a:rPr lang="en-US" sz="1800" b="1" dirty="0" smtClean="0"/>
              <a:t>Acknowledges your leadership potential and technical performance</a:t>
            </a:r>
          </a:p>
          <a:p>
            <a:pPr lvl="1" eaLnBrk="1" hangingPunct="1">
              <a:buClr>
                <a:schemeClr val="tx1"/>
              </a:buClr>
              <a:buFont typeface="Arial" panose="020B0604020202020204" pitchFamily="34" charset="0"/>
              <a:buChar char="•"/>
            </a:pPr>
            <a:r>
              <a:rPr lang="en-US" sz="1800" b="1" dirty="0" smtClean="0"/>
              <a:t>Can </a:t>
            </a:r>
            <a:r>
              <a:rPr lang="en-US" sz="1800" b="1" u="sng" dirty="0" smtClean="0"/>
              <a:t>highlight </a:t>
            </a:r>
            <a:r>
              <a:rPr lang="en-US" sz="1800" b="1" dirty="0" smtClean="0"/>
              <a:t>qualifications (utilizing the discrete requirements)</a:t>
            </a:r>
          </a:p>
          <a:p>
            <a:pPr lvl="1" eaLnBrk="1" hangingPunct="1">
              <a:buClr>
                <a:schemeClr val="tx1"/>
              </a:buClr>
              <a:buFont typeface="Arial" panose="020B0604020202020204" pitchFamily="34" charset="0"/>
              <a:buChar char="•"/>
            </a:pPr>
            <a:r>
              <a:rPr lang="en-US" sz="1800" b="1" dirty="0" smtClean="0"/>
              <a:t>Can address past negatives (if needed) and waivers if applicable</a:t>
            </a:r>
            <a:endParaRPr lang="en-US" sz="1800" b="1" u="sng" dirty="0" smtClean="0"/>
          </a:p>
          <a:p>
            <a:pPr eaLnBrk="1" hangingPunct="1">
              <a:buClr>
                <a:schemeClr val="tx1"/>
              </a:buClr>
              <a:buFont typeface="Arial" panose="020B0604020202020204" pitchFamily="34" charset="0"/>
              <a:buChar char="•"/>
            </a:pPr>
            <a:endParaRPr lang="en-US" sz="2000" b="1" u="sng" dirty="0" smtClean="0"/>
          </a:p>
          <a:p>
            <a:pPr eaLnBrk="1" hangingPunct="1">
              <a:buClr>
                <a:schemeClr val="tx1"/>
              </a:buClr>
              <a:buFont typeface="Arial" panose="020B0604020202020204" pitchFamily="34" charset="0"/>
              <a:buChar char="•"/>
            </a:pPr>
            <a:r>
              <a:rPr lang="en-US" b="1" u="sng" dirty="0" smtClean="0"/>
              <a:t>Additional Comments</a:t>
            </a:r>
            <a:endParaRPr lang="en-US" u="sng" dirty="0"/>
          </a:p>
          <a:p>
            <a:pPr lvl="1" eaLnBrk="1" hangingPunct="1">
              <a:buClr>
                <a:schemeClr val="tx1"/>
              </a:buClr>
              <a:buFont typeface="Arial" panose="020B0604020202020204" pitchFamily="34" charset="0"/>
              <a:buChar char="•"/>
            </a:pPr>
            <a:endParaRPr lang="en-US" sz="1800" b="1" dirty="0" smtClean="0"/>
          </a:p>
          <a:p>
            <a:pPr lvl="1" eaLnBrk="1" hangingPunct="1">
              <a:buClr>
                <a:schemeClr val="tx1"/>
              </a:buClr>
              <a:buFont typeface="Arial" panose="020B0604020202020204" pitchFamily="34" charset="0"/>
              <a:buChar char="•"/>
            </a:pPr>
            <a:r>
              <a:rPr lang="en-US" sz="1800" b="1" dirty="0" smtClean="0"/>
              <a:t>Your opportunity to speak directly to the board about your record</a:t>
            </a:r>
          </a:p>
          <a:p>
            <a:pPr lvl="2" eaLnBrk="1" hangingPunct="1">
              <a:buClr>
                <a:schemeClr val="tx1"/>
              </a:buClr>
              <a:buFont typeface="Arial" panose="020B0604020202020204" pitchFamily="34" charset="0"/>
              <a:buChar char="•"/>
            </a:pPr>
            <a:r>
              <a:rPr lang="en-US" sz="1600" b="1" dirty="0" smtClean="0"/>
              <a:t>Address absent discrete requirements, qualifications, broken service, etc.</a:t>
            </a:r>
          </a:p>
          <a:p>
            <a:pPr lvl="2" eaLnBrk="1" hangingPunct="1">
              <a:buClr>
                <a:schemeClr val="tx1"/>
              </a:buClr>
              <a:buFont typeface="Arial" panose="020B0604020202020204" pitchFamily="34" charset="0"/>
              <a:buChar char="•"/>
            </a:pPr>
            <a:r>
              <a:rPr lang="en-US" sz="1600" b="1" dirty="0" smtClean="0"/>
              <a:t>Address waivers (required waivers must be approved prior to submission)</a:t>
            </a:r>
          </a:p>
          <a:p>
            <a:pPr lvl="1" eaLnBrk="1" hangingPunct="1">
              <a:buClr>
                <a:schemeClr val="tx1"/>
              </a:buClr>
              <a:buFont typeface="Arial" panose="020B0604020202020204" pitchFamily="34" charset="0"/>
              <a:buChar char="•"/>
            </a:pPr>
            <a:r>
              <a:rPr lang="en-US" sz="1800" b="1" dirty="0" smtClean="0"/>
              <a:t>Limit to 100 words</a:t>
            </a:r>
          </a:p>
          <a:p>
            <a:pPr lvl="1" eaLnBrk="1" hangingPunct="1">
              <a:buClr>
                <a:schemeClr val="tx1"/>
              </a:buClr>
              <a:buFont typeface="Arial" panose="020B0604020202020204" pitchFamily="34" charset="0"/>
              <a:buChar char="•"/>
            </a:pPr>
            <a:r>
              <a:rPr lang="en-US" sz="1800" b="1" dirty="0" smtClean="0">
                <a:solidFill>
                  <a:srgbClr val="FF0000"/>
                </a:solidFill>
              </a:rPr>
              <a:t>NOTE:  </a:t>
            </a:r>
            <a:r>
              <a:rPr lang="en-US" sz="1800" b="1" dirty="0" smtClean="0"/>
              <a:t>This is NOT a personal statement, as required in past years</a:t>
            </a:r>
          </a:p>
          <a:p>
            <a:pPr marL="914400" lvl="2" indent="0" eaLnBrk="1" hangingPunct="1">
              <a:buClr>
                <a:schemeClr val="tx1"/>
              </a:buClr>
              <a:buNone/>
            </a:pPr>
            <a:endParaRPr lang="en-US" sz="1800" b="1" dirty="0" smtClean="0"/>
          </a:p>
          <a:p>
            <a:pPr marL="404813" lvl="1" indent="0" eaLnBrk="1" hangingPunct="1">
              <a:buClr>
                <a:schemeClr val="tx1"/>
              </a:buClr>
              <a:buNone/>
            </a:pPr>
            <a:endParaRPr lang="en-US" sz="1800" b="1" dirty="0" smtClean="0"/>
          </a:p>
          <a:p>
            <a:pPr eaLnBrk="1" hangingPunct="1">
              <a:buClr>
                <a:schemeClr val="tx1"/>
              </a:buClr>
              <a:buFont typeface="Arial" panose="020B0604020202020204" pitchFamily="34" charset="0"/>
              <a:buChar char="•"/>
            </a:pPr>
            <a:endParaRPr lang="en-US" sz="2000" b="1" dirty="0" smtClean="0"/>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15</a:t>
            </a:fld>
            <a:endParaRPr lang="en-US"/>
          </a:p>
        </p:txBody>
      </p:sp>
    </p:spTree>
    <p:extLst>
      <p:ext uri="{BB962C8B-B14F-4D97-AF65-F5344CB8AC3E}">
        <p14:creationId xmlns:p14="http://schemas.microsoft.com/office/powerpoint/2010/main" val="294079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Grp="1" noChangeArrowheads="1"/>
          </p:cNvSpPr>
          <p:nvPr>
            <p:ph type="title"/>
          </p:nvPr>
        </p:nvSpPr>
        <p:spPr>
          <a:xfrm>
            <a:off x="3066992" y="554195"/>
            <a:ext cx="6077008" cy="607855"/>
          </a:xfrm>
        </p:spPr>
        <p:txBody>
          <a:bodyPr lIns="92075" tIns="46038" rIns="92075" bIns="46038" anchor="b"/>
          <a:lstStyle/>
          <a:p>
            <a:pPr eaLnBrk="1" hangingPunct="1">
              <a:defRPr/>
            </a:pPr>
            <a:r>
              <a:rPr lang="en-US" dirty="0"/>
              <a:t/>
            </a:r>
            <a:br>
              <a:rPr lang="en-US" dirty="0"/>
            </a:br>
            <a:r>
              <a:rPr lang="en-US" dirty="0"/>
              <a:t>Interview Appraisal Boards </a:t>
            </a:r>
          </a:p>
        </p:txBody>
      </p:sp>
      <p:sp>
        <p:nvSpPr>
          <p:cNvPr id="21511" name="Rectangle 7"/>
          <p:cNvSpPr>
            <a:spLocks noGrp="1" noChangeArrowheads="1"/>
          </p:cNvSpPr>
          <p:nvPr>
            <p:ph type="body" idx="1"/>
          </p:nvPr>
        </p:nvSpPr>
        <p:spPr>
          <a:xfrm>
            <a:off x="0" y="1278066"/>
            <a:ext cx="8915401" cy="4970334"/>
          </a:xfrm>
        </p:spPr>
        <p:txBody>
          <a:bodyPr lIns="92075" tIns="46038" rIns="92075" bIns="46038"/>
          <a:lstStyle/>
          <a:p>
            <a:pPr eaLnBrk="1" hangingPunct="1">
              <a:buClr>
                <a:schemeClr val="tx1"/>
              </a:buClr>
              <a:buFont typeface="Arial" panose="020B0604020202020204" pitchFamily="34" charset="0"/>
              <a:buChar char="•"/>
            </a:pPr>
            <a:r>
              <a:rPr lang="en-US" sz="2000" u="sng" dirty="0" smtClean="0"/>
              <a:t>Interview </a:t>
            </a:r>
            <a:r>
              <a:rPr lang="en-US" sz="2000" u="sng" dirty="0"/>
              <a:t>Appraisal </a:t>
            </a:r>
            <a:r>
              <a:rPr lang="en-US" sz="2000" u="sng" dirty="0" smtClean="0"/>
              <a:t>Boards (Preferred)</a:t>
            </a:r>
          </a:p>
          <a:p>
            <a:pPr lvl="1" eaLnBrk="1" hangingPunct="1">
              <a:buClr>
                <a:schemeClr val="tx1"/>
              </a:buClr>
              <a:buFont typeface="Arial" panose="020B0604020202020204" pitchFamily="34" charset="0"/>
              <a:buChar char="•"/>
            </a:pPr>
            <a:r>
              <a:rPr lang="en-US" sz="1800" b="1" dirty="0" smtClean="0"/>
              <a:t>Endorsement </a:t>
            </a:r>
            <a:r>
              <a:rPr lang="en-US" sz="1800" b="1" dirty="0"/>
              <a:t>by </a:t>
            </a:r>
            <a:r>
              <a:rPr lang="en-US" sz="1800" b="1" dirty="0" smtClean="0"/>
              <a:t>LDO </a:t>
            </a:r>
            <a:r>
              <a:rPr lang="en-US" sz="1800" b="1" dirty="0"/>
              <a:t>and CWO </a:t>
            </a:r>
            <a:r>
              <a:rPr lang="en-US" sz="1800" b="1" dirty="0" smtClean="0"/>
              <a:t>community leaders</a:t>
            </a:r>
          </a:p>
          <a:p>
            <a:pPr lvl="1" eaLnBrk="1" hangingPunct="1">
              <a:buClr>
                <a:schemeClr val="tx1"/>
              </a:buClr>
              <a:buFont typeface="Arial" panose="020B0604020202020204" pitchFamily="34" charset="0"/>
              <a:buChar char="•"/>
            </a:pPr>
            <a:r>
              <a:rPr lang="en-US" sz="1800" b="1" dirty="0" smtClean="0"/>
              <a:t>Use NAVCRUIT 1131/5 (Rev. 3-2021)</a:t>
            </a:r>
          </a:p>
          <a:p>
            <a:pPr lvl="1" eaLnBrk="1" hangingPunct="1">
              <a:buClr>
                <a:schemeClr val="tx1"/>
              </a:buClr>
              <a:buFont typeface="Arial" panose="020B0604020202020204" pitchFamily="34" charset="0"/>
              <a:buChar char="•"/>
            </a:pPr>
            <a:r>
              <a:rPr lang="en-US" sz="1800" b="1" dirty="0" smtClean="0"/>
              <a:t>Applicants do not “Appraisal Shop”</a:t>
            </a:r>
            <a:endParaRPr lang="en-US" sz="1800" b="1" dirty="0"/>
          </a:p>
          <a:p>
            <a:pPr lvl="1" eaLnBrk="1" hangingPunct="1">
              <a:buClr>
                <a:schemeClr val="tx1"/>
              </a:buClr>
              <a:buFont typeface="Arial" panose="020B0604020202020204" pitchFamily="34" charset="0"/>
              <a:buChar char="•"/>
            </a:pPr>
            <a:r>
              <a:rPr lang="en-US" sz="1800" b="1" dirty="0" smtClean="0"/>
              <a:t>Setup </a:t>
            </a:r>
            <a:r>
              <a:rPr lang="en-US" sz="1800" b="1" dirty="0"/>
              <a:t>by </a:t>
            </a:r>
            <a:r>
              <a:rPr lang="en-US" sz="1800" b="1" dirty="0" smtClean="0"/>
              <a:t>Command </a:t>
            </a:r>
            <a:r>
              <a:rPr lang="en-US" sz="1800" b="1" dirty="0"/>
              <a:t>designated </a:t>
            </a:r>
            <a:r>
              <a:rPr lang="en-US" sz="1800" b="1" dirty="0" smtClean="0"/>
              <a:t>POC (Command Coordinator) </a:t>
            </a:r>
          </a:p>
          <a:p>
            <a:pPr lvl="2" eaLnBrk="1" hangingPunct="1">
              <a:buClr>
                <a:schemeClr val="tx1"/>
              </a:buClr>
              <a:buFont typeface="Arial" panose="020B0604020202020204" pitchFamily="34" charset="0"/>
              <a:buChar char="•"/>
            </a:pPr>
            <a:r>
              <a:rPr lang="en-US" sz="1600" b="1" dirty="0" smtClean="0">
                <a:solidFill>
                  <a:srgbClr val="000000"/>
                </a:solidFill>
              </a:rPr>
              <a:t>Command POC - secure </a:t>
            </a:r>
            <a:r>
              <a:rPr lang="en-US" sz="1600" b="1" dirty="0">
                <a:solidFill>
                  <a:srgbClr val="000000"/>
                </a:solidFill>
              </a:rPr>
              <a:t>the </a:t>
            </a:r>
            <a:r>
              <a:rPr lang="en-US" sz="1600" b="1" dirty="0" smtClean="0">
                <a:solidFill>
                  <a:srgbClr val="000000"/>
                </a:solidFill>
              </a:rPr>
              <a:t>correct designator(s) </a:t>
            </a:r>
            <a:r>
              <a:rPr lang="en-US" sz="1600" b="1" dirty="0">
                <a:solidFill>
                  <a:srgbClr val="000000"/>
                </a:solidFill>
              </a:rPr>
              <a:t>on </a:t>
            </a:r>
            <a:r>
              <a:rPr lang="en-US" sz="1600" b="1" dirty="0" smtClean="0">
                <a:solidFill>
                  <a:srgbClr val="000000"/>
                </a:solidFill>
              </a:rPr>
              <a:t>panel</a:t>
            </a:r>
          </a:p>
          <a:p>
            <a:pPr lvl="2" eaLnBrk="1" hangingPunct="1">
              <a:buClr>
                <a:schemeClr val="tx1"/>
              </a:buClr>
              <a:buFont typeface="Arial" panose="020B0604020202020204" pitchFamily="34" charset="0"/>
              <a:buChar char="•"/>
            </a:pPr>
            <a:r>
              <a:rPr lang="en-US" sz="1600" b="1" dirty="0" smtClean="0">
                <a:solidFill>
                  <a:srgbClr val="000000"/>
                </a:solidFill>
              </a:rPr>
              <a:t>Import </a:t>
            </a:r>
            <a:r>
              <a:rPr lang="en-US" sz="1600" b="1" dirty="0">
                <a:solidFill>
                  <a:srgbClr val="000000"/>
                </a:solidFill>
              </a:rPr>
              <a:t>board </a:t>
            </a:r>
            <a:r>
              <a:rPr lang="en-US" sz="1600" b="1" dirty="0" smtClean="0">
                <a:solidFill>
                  <a:srgbClr val="000000"/>
                </a:solidFill>
              </a:rPr>
              <a:t>members </a:t>
            </a:r>
            <a:r>
              <a:rPr lang="en-US" sz="1600" b="1" dirty="0">
                <a:solidFill>
                  <a:srgbClr val="000000"/>
                </a:solidFill>
              </a:rPr>
              <a:t>(VTC, teleconference </a:t>
            </a:r>
            <a:r>
              <a:rPr lang="en-US" sz="1600" b="1" dirty="0" smtClean="0">
                <a:solidFill>
                  <a:srgbClr val="000000"/>
                </a:solidFill>
              </a:rPr>
              <a:t>acceptable) when designators are not available in local area</a:t>
            </a:r>
            <a:endParaRPr lang="en-US" b="1" dirty="0" smtClean="0">
              <a:solidFill>
                <a:srgbClr val="000000"/>
              </a:solidFill>
            </a:endParaRPr>
          </a:p>
          <a:p>
            <a:pPr marL="404813" indent="-342900" eaLnBrk="1" hangingPunct="1">
              <a:buClr>
                <a:schemeClr val="tx1"/>
              </a:buClr>
              <a:buFont typeface="Arial" panose="020B0604020202020204" pitchFamily="34" charset="0"/>
              <a:buChar char="•"/>
            </a:pPr>
            <a:r>
              <a:rPr lang="en-US" sz="2000" b="1" u="sng" dirty="0" smtClean="0"/>
              <a:t>Interview Appraisals, items to know / tips for the board:</a:t>
            </a:r>
          </a:p>
          <a:p>
            <a:pPr marL="744538" lvl="1" indent="-342900" eaLnBrk="1" hangingPunct="1">
              <a:buClr>
                <a:schemeClr val="tx1"/>
              </a:buClr>
              <a:buFont typeface="+mj-lt"/>
              <a:buAutoNum type="arabicPeriod"/>
            </a:pPr>
            <a:r>
              <a:rPr lang="en-US" sz="1800" b="1" dirty="0" smtClean="0"/>
              <a:t>Your designator </a:t>
            </a:r>
            <a:r>
              <a:rPr lang="en-US" sz="1800" b="1" dirty="0"/>
              <a:t>career </a:t>
            </a:r>
            <a:r>
              <a:rPr lang="en-US" sz="1800" b="1" dirty="0" smtClean="0"/>
              <a:t>path </a:t>
            </a:r>
            <a:r>
              <a:rPr lang="en-US" b="1" dirty="0" smtClean="0"/>
              <a:t>(</a:t>
            </a:r>
            <a:r>
              <a:rPr lang="en-US" b="1" dirty="0" smtClean="0">
                <a:solidFill>
                  <a:srgbClr val="0000FF"/>
                </a:solidFill>
              </a:rPr>
              <a:t>KNOW IT</a:t>
            </a:r>
            <a:r>
              <a:rPr lang="en-US" b="1" dirty="0" smtClean="0"/>
              <a:t>!)</a:t>
            </a:r>
            <a:endParaRPr lang="en-US" b="1" dirty="0"/>
          </a:p>
          <a:p>
            <a:pPr marL="744538" lvl="1" indent="-342900" eaLnBrk="1" hangingPunct="1">
              <a:buClr>
                <a:schemeClr val="tx1"/>
              </a:buClr>
              <a:buAutoNum type="arabicPeriod"/>
            </a:pPr>
            <a:r>
              <a:rPr lang="en-US" sz="1800" b="1" dirty="0"/>
              <a:t>Understand the commitment  (</a:t>
            </a:r>
            <a:r>
              <a:rPr lang="en-US" sz="1800" b="1" dirty="0" smtClean="0"/>
              <a:t>world-wide assignable / impact </a:t>
            </a:r>
            <a:r>
              <a:rPr lang="en-US" sz="1800" b="1" dirty="0"/>
              <a:t>to family)</a:t>
            </a:r>
          </a:p>
          <a:p>
            <a:pPr marL="744538" lvl="1" indent="-342900" eaLnBrk="1" hangingPunct="1">
              <a:buClr>
                <a:schemeClr val="tx1"/>
              </a:buClr>
              <a:buAutoNum type="arabicPeriod"/>
            </a:pPr>
            <a:r>
              <a:rPr lang="en-US" sz="1800" b="1" dirty="0"/>
              <a:t>Answer </a:t>
            </a:r>
            <a:r>
              <a:rPr lang="en-US" sz="1800" b="1" dirty="0" smtClean="0"/>
              <a:t>questions </a:t>
            </a:r>
            <a:r>
              <a:rPr lang="en-US" sz="1800" b="1" dirty="0"/>
              <a:t>honestly and directly / avoid rambling</a:t>
            </a:r>
          </a:p>
          <a:p>
            <a:pPr marL="744538" lvl="1" indent="-342900" eaLnBrk="1" hangingPunct="1">
              <a:buClr>
                <a:schemeClr val="tx1"/>
              </a:buClr>
              <a:buAutoNum type="arabicPeriod"/>
            </a:pPr>
            <a:r>
              <a:rPr lang="en-US" sz="1800" b="1" dirty="0"/>
              <a:t>Relax (don’t squirm or fidget), think, speak clearly and maintain good eye contact</a:t>
            </a:r>
          </a:p>
          <a:p>
            <a:pPr marL="744538" lvl="1" indent="-342900" eaLnBrk="1" hangingPunct="1">
              <a:buClr>
                <a:schemeClr val="tx1"/>
              </a:buClr>
              <a:buAutoNum type="arabicPeriod"/>
            </a:pPr>
            <a:r>
              <a:rPr lang="en-US" sz="1800" b="1" dirty="0"/>
              <a:t>You can be asked a variety of questions and each board will vary – show </a:t>
            </a:r>
            <a:r>
              <a:rPr lang="en-US" sz="1800" b="1" dirty="0" smtClean="0"/>
              <a:t>confidence</a:t>
            </a:r>
            <a:endParaRPr lang="en-US" sz="1800" b="1"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16</a:t>
            </a:fld>
            <a:endParaRPr lang="en-US"/>
          </a:p>
        </p:txBody>
      </p:sp>
      <p:sp>
        <p:nvSpPr>
          <p:cNvPr id="6" name="Rectangle 5"/>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chemeClr val="bg1"/>
                </a:solidFill>
                <a:latin typeface="+mn-lt"/>
                <a:cs typeface="Times New Roman"/>
              </a:rPr>
              <a:t>Appraisal Sheets belong to the </a:t>
            </a:r>
            <a:r>
              <a:rPr lang="en-US" kern="0" dirty="0" smtClean="0">
                <a:solidFill>
                  <a:schemeClr val="bg1"/>
                </a:solidFill>
                <a:latin typeface="+mn-lt"/>
                <a:cs typeface="Times New Roman"/>
              </a:rPr>
              <a:t>CO; </a:t>
            </a:r>
            <a:r>
              <a:rPr lang="en-US" u="sng" kern="0" dirty="0">
                <a:solidFill>
                  <a:schemeClr val="bg1"/>
                </a:solidFill>
                <a:latin typeface="+mn-lt"/>
                <a:cs typeface="Times New Roman"/>
              </a:rPr>
              <a:t>not the applicant</a:t>
            </a:r>
            <a:r>
              <a:rPr lang="en-US" kern="0" dirty="0">
                <a:solidFill>
                  <a:schemeClr val="bg1"/>
                </a:solidFill>
                <a:latin typeface="+mn-lt"/>
                <a:cs typeface="Times New Roman"/>
              </a:rPr>
              <a:t>! </a:t>
            </a:r>
            <a:endParaRPr lang="en-US"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23240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chemeClr val="tx1"/>
                </a:solidFill>
              </a:rPr>
              <a:t>FY-23 LDO/CWO Programs</a:t>
            </a:r>
            <a:br>
              <a:rPr lang="en-US" dirty="0" smtClean="0">
                <a:solidFill>
                  <a:schemeClr val="tx1"/>
                </a:solidFill>
              </a:rPr>
            </a:br>
            <a:r>
              <a:rPr lang="en-US" dirty="0" smtClean="0">
                <a:solidFill>
                  <a:schemeClr val="tx1"/>
                </a:solidFill>
              </a:rPr>
              <a:t>Eligibility Checklist</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17</a:t>
            </a:fld>
            <a:endParaRPr lang="en-US" smtClean="0"/>
          </a:p>
        </p:txBody>
      </p:sp>
      <p:sp>
        <p:nvSpPr>
          <p:cNvPr id="7" name="Content Placeholder 5"/>
          <p:cNvSpPr>
            <a:spLocks noGrp="1"/>
          </p:cNvSpPr>
          <p:nvPr>
            <p:ph idx="1"/>
          </p:nvPr>
        </p:nvSpPr>
        <p:spPr>
          <a:xfrm>
            <a:off x="280181" y="1335858"/>
            <a:ext cx="8863819" cy="5117306"/>
          </a:xfrm>
        </p:spPr>
        <p:txBody>
          <a:bodyPr/>
          <a:lstStyle/>
          <a:p>
            <a:pPr marL="0" lvl="0" indent="0">
              <a:buNone/>
            </a:pPr>
            <a:endParaRPr lang="en-US" sz="1500" dirty="0" smtClean="0"/>
          </a:p>
          <a:p>
            <a:pPr marL="914400" lvl="2" indent="0">
              <a:buNone/>
            </a:pPr>
            <a:endParaRPr lang="en-US" sz="1500" b="1" dirty="0" smtClean="0">
              <a:solidFill>
                <a:srgbClr val="000000"/>
              </a:solidFill>
            </a:endParaRPr>
          </a:p>
          <a:p>
            <a:pPr lvl="0">
              <a:buFont typeface="Arial" panose="020B0604020202020204" pitchFamily="34" charset="0"/>
              <a:buChar char="•"/>
            </a:pPr>
            <a:endParaRPr lang="en-US" sz="1500" dirty="0">
              <a:solidFill>
                <a:srgbClr val="000000"/>
              </a:solidFill>
            </a:endParaRPr>
          </a:p>
        </p:txBody>
      </p:sp>
      <p:sp>
        <p:nvSpPr>
          <p:cNvPr id="8" name="Content Placeholder 2"/>
          <p:cNvSpPr txBox="1">
            <a:spLocks/>
          </p:cNvSpPr>
          <p:nvPr/>
        </p:nvSpPr>
        <p:spPr bwMode="auto">
          <a:xfrm>
            <a:off x="4463383" y="1335858"/>
            <a:ext cx="4621143" cy="53474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0" indent="0" algn="ctr">
              <a:buNone/>
            </a:pPr>
            <a:r>
              <a:rPr lang="en-US" sz="1400" i="1" u="sng" kern="0" dirty="0" smtClean="0"/>
              <a:t>FY-22 Errors</a:t>
            </a:r>
          </a:p>
          <a:p>
            <a:pPr marL="0" indent="0" algn="ctr">
              <a:buNone/>
            </a:pPr>
            <a:endParaRPr lang="en-US" sz="1400" i="1" u="sng" kern="0" dirty="0" smtClean="0"/>
          </a:p>
          <a:p>
            <a:r>
              <a:rPr lang="en-US" sz="1100" kern="0" dirty="0" smtClean="0"/>
              <a:t>Some applications had more than one error and several applicants did not meet requirements for submission</a:t>
            </a:r>
          </a:p>
          <a:p>
            <a:endParaRPr lang="en-US" sz="1100" kern="0" dirty="0" smtClean="0"/>
          </a:p>
          <a:p>
            <a:r>
              <a:rPr lang="en-US" sz="1100" kern="0" dirty="0" smtClean="0"/>
              <a:t>Appraisal Forms – Missing appraisals, missing marks, current form not used </a:t>
            </a:r>
            <a:r>
              <a:rPr lang="en-US" sz="1100" kern="0" dirty="0" smtClean="0">
                <a:solidFill>
                  <a:srgbClr val="00B050"/>
                </a:solidFill>
              </a:rPr>
              <a:t>(Digital Signature Appraisal </a:t>
            </a:r>
            <a:r>
              <a:rPr lang="en-US" sz="1100" kern="0" dirty="0">
                <a:solidFill>
                  <a:srgbClr val="00B050"/>
                </a:solidFill>
              </a:rPr>
              <a:t>Form) </a:t>
            </a:r>
            <a:r>
              <a:rPr lang="en-US" sz="1100" kern="0" dirty="0" smtClean="0">
                <a:solidFill>
                  <a:srgbClr val="00B050"/>
                </a:solidFill>
              </a:rPr>
              <a:t>(NAVCRUIT </a:t>
            </a:r>
            <a:r>
              <a:rPr lang="en-US" sz="1100" kern="0" dirty="0">
                <a:solidFill>
                  <a:srgbClr val="00B050"/>
                </a:solidFill>
              </a:rPr>
              <a:t>1131/5 - Rev </a:t>
            </a:r>
            <a:r>
              <a:rPr lang="en-US" sz="1100" kern="0" dirty="0" smtClean="0">
                <a:solidFill>
                  <a:srgbClr val="00B050"/>
                </a:solidFill>
              </a:rPr>
              <a:t>05/2017)</a:t>
            </a:r>
          </a:p>
          <a:p>
            <a:pPr marL="0" indent="0">
              <a:buNone/>
            </a:pPr>
            <a:endParaRPr lang="en-US" sz="1100" kern="0" dirty="0" smtClean="0"/>
          </a:p>
          <a:p>
            <a:r>
              <a:rPr lang="en-US" sz="1100" kern="0" dirty="0" smtClean="0"/>
              <a:t>CO’s Endorsement – Not included, not signed or missing references requirement (“meets all requirements outlined in references (a) through (c).”)</a:t>
            </a:r>
          </a:p>
          <a:p>
            <a:pPr marL="0" indent="0">
              <a:buNone/>
            </a:pPr>
            <a:endParaRPr lang="en-US" sz="1100" kern="0" dirty="0" smtClean="0">
              <a:solidFill>
                <a:srgbClr val="FF0000"/>
              </a:solidFill>
            </a:endParaRPr>
          </a:p>
          <a:p>
            <a:r>
              <a:rPr lang="en-US" sz="1100" kern="0" dirty="0" smtClean="0"/>
              <a:t>Citizenship – Not filled out or missing documentation proof of citizenship</a:t>
            </a:r>
          </a:p>
          <a:p>
            <a:pPr marL="0" indent="0">
              <a:buNone/>
            </a:pPr>
            <a:endParaRPr lang="en-US" sz="1100" kern="0" dirty="0" smtClean="0">
              <a:solidFill>
                <a:srgbClr val="FF0000"/>
              </a:solidFill>
            </a:endParaRPr>
          </a:p>
          <a:p>
            <a:r>
              <a:rPr lang="en-US" sz="1100" kern="0" dirty="0" smtClean="0"/>
              <a:t>Missing color vision tests for designators that require them.</a:t>
            </a:r>
          </a:p>
          <a:p>
            <a:endParaRPr lang="en-US" sz="1100" kern="0" dirty="0"/>
          </a:p>
          <a:p>
            <a:r>
              <a:rPr lang="en-US" sz="1100" kern="0" dirty="0" smtClean="0"/>
              <a:t>Missing Security Clearance information </a:t>
            </a:r>
          </a:p>
          <a:p>
            <a:pPr marL="0" indent="0">
              <a:buNone/>
            </a:pPr>
            <a:endParaRPr lang="en-US" sz="1100" i="1" kern="0" dirty="0" smtClean="0"/>
          </a:p>
          <a:p>
            <a:pPr marL="0" indent="0">
              <a:buFont typeface="Wingdings" pitchFamily="2" charset="2"/>
              <a:buNone/>
            </a:pPr>
            <a:r>
              <a:rPr lang="en-US" sz="1100" i="1" kern="0" dirty="0" smtClean="0"/>
              <a:t>Most of these errors should be caught prior to their arrival at NPC.  A well versed command LDO/CWO coordinator can provide assistance to both the command and the candidate during the application process.</a:t>
            </a:r>
          </a:p>
        </p:txBody>
      </p:sp>
      <p:grpSp>
        <p:nvGrpSpPr>
          <p:cNvPr id="5" name="Group 4"/>
          <p:cNvGrpSpPr/>
          <p:nvPr/>
        </p:nvGrpSpPr>
        <p:grpSpPr>
          <a:xfrm>
            <a:off x="295422" y="1263017"/>
            <a:ext cx="4115009" cy="5493119"/>
            <a:chOff x="295422" y="1263017"/>
            <a:chExt cx="4115009" cy="549311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263017"/>
              <a:ext cx="4115009" cy="5493119"/>
            </a:xfrm>
            <a:prstGeom prst="rect">
              <a:avLst/>
            </a:prstGeom>
          </p:spPr>
        </p:pic>
        <p:sp>
          <p:nvSpPr>
            <p:cNvPr id="3" name="Rectangle 2"/>
            <p:cNvSpPr/>
            <p:nvPr/>
          </p:nvSpPr>
          <p:spPr>
            <a:xfrm rot="18245264">
              <a:off x="211989" y="3055469"/>
              <a:ext cx="3958567" cy="1908215"/>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SAMPLE</a:t>
              </a:r>
            </a:p>
            <a:p>
              <a:pPr algn="ctr"/>
              <a:r>
                <a:rPr lang="en-US" sz="3200" dirty="0" smtClean="0">
                  <a:ln w="22225">
                    <a:solidFill>
                      <a:schemeClr val="accent2"/>
                    </a:solidFill>
                    <a:prstDash val="solid"/>
                  </a:ln>
                  <a:solidFill>
                    <a:schemeClr val="accent2">
                      <a:lumMod val="40000"/>
                      <a:lumOff val="60000"/>
                    </a:schemeClr>
                  </a:solidFill>
                </a:rPr>
                <a:t>USE UPDATED </a:t>
              </a:r>
            </a:p>
            <a:p>
              <a:pPr algn="ctr"/>
              <a:r>
                <a:rPr lang="en-US" sz="3200" dirty="0" smtClean="0">
                  <a:ln w="22225">
                    <a:solidFill>
                      <a:schemeClr val="accent2"/>
                    </a:solidFill>
                    <a:prstDash val="solid"/>
                  </a:ln>
                  <a:solidFill>
                    <a:schemeClr val="accent2">
                      <a:lumMod val="40000"/>
                      <a:lumOff val="60000"/>
                    </a:schemeClr>
                  </a:solidFill>
                </a:rPr>
                <a:t>FY-23 CHECKLIST</a:t>
              </a:r>
              <a:endParaRPr lang="en-US" sz="3200" b="1"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190946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734962" y="269192"/>
            <a:ext cx="6007385" cy="914400"/>
          </a:xfrm>
        </p:spPr>
        <p:txBody>
          <a:bodyPr/>
          <a:lstStyle/>
          <a:p>
            <a:pPr eaLnBrk="1" hangingPunct="1">
              <a:defRPr/>
            </a:pPr>
            <a:r>
              <a:rPr lang="en-US" dirty="0" smtClean="0"/>
              <a:t>Notional Application </a:t>
            </a:r>
            <a:r>
              <a:rPr lang="en-US" dirty="0"/>
              <a:t>Timeline </a:t>
            </a:r>
          </a:p>
        </p:txBody>
      </p:sp>
      <p:sp>
        <p:nvSpPr>
          <p:cNvPr id="4" name="Rectangle 3"/>
          <p:cNvSpPr txBox="1">
            <a:spLocks noChangeArrowheads="1"/>
          </p:cNvSpPr>
          <p:nvPr/>
        </p:nvSpPr>
        <p:spPr bwMode="auto">
          <a:xfrm>
            <a:off x="81776" y="1523999"/>
            <a:ext cx="8973014" cy="3583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a:t>
            </a:r>
            <a:r>
              <a:rPr lang="en-US" sz="2300" kern="0" cap="all" dirty="0" smtClean="0">
                <a:solidFill>
                  <a:srgbClr val="000000"/>
                </a:solidFill>
                <a:cs typeface="Times New Roman"/>
              </a:rPr>
              <a:t>MAR</a:t>
            </a:r>
            <a:r>
              <a:rPr kumimoji="0" lang="en-US" sz="2300" b="1" i="0" u="none" strike="noStrike" kern="0" cap="none" spc="0" normalizeH="0" baseline="0" noProof="0" dirty="0" smtClean="0">
                <a:ln>
                  <a:noFill/>
                </a:ln>
                <a:solidFill>
                  <a:srgbClr val="000000"/>
                </a:solidFill>
                <a:effectLst/>
                <a:uLnTx/>
                <a:uFillTx/>
                <a:cs typeface="Times New Roman"/>
              </a:rPr>
              <a:t>:  Special Request to CO via Command Coordinator</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a:t>
            </a:r>
            <a:r>
              <a:rPr kumimoji="0" lang="en-US" sz="2300" b="1" i="0" u="none" strike="noStrike" kern="0" cap="all" spc="0" normalizeH="0" noProof="0" dirty="0" smtClean="0">
                <a:ln>
                  <a:noFill/>
                </a:ln>
                <a:solidFill>
                  <a:srgbClr val="000000"/>
                </a:solidFill>
                <a:effectLst/>
                <a:uLnTx/>
                <a:uFillTx/>
                <a:cs typeface="Times New Roman"/>
              </a:rPr>
              <a:t>May</a:t>
            </a:r>
            <a:r>
              <a:rPr kumimoji="0" lang="en-US" sz="2300" b="1" i="0" u="none" strike="noStrike" kern="0" cap="none" spc="0" normalizeH="0" baseline="0" noProof="0" dirty="0" smtClean="0">
                <a:ln>
                  <a:noFill/>
                </a:ln>
                <a:solidFill>
                  <a:srgbClr val="000000"/>
                </a:solidFill>
                <a:effectLst/>
                <a:uLnTx/>
                <a:uFillTx/>
                <a:cs typeface="Times New Roman"/>
              </a:rPr>
              <a:t>:  Submit application to Admin</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JUN:   Interviewer Appraisal Board</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JUL:   CO’s endorsement prepared</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300" kern="0" dirty="0">
                <a:solidFill>
                  <a:srgbClr val="000000"/>
                </a:solidFill>
                <a:cs typeface="Times New Roman"/>
              </a:rPr>
              <a:t> </a:t>
            </a:r>
            <a:r>
              <a:rPr lang="en-US" sz="2300" kern="0" dirty="0" smtClean="0">
                <a:solidFill>
                  <a:srgbClr val="000000"/>
                </a:solidFill>
                <a:cs typeface="Times New Roman"/>
              </a:rPr>
              <a:t> SEP:   Email applications </a:t>
            </a:r>
            <a:endParaRPr kumimoji="0" lang="en-US" sz="2300" b="1" i="0" u="none" strike="noStrike" kern="0" cap="none" spc="0" normalizeH="0" baseline="0" noProof="0" dirty="0" smtClean="0">
              <a:ln>
                <a:noFill/>
              </a:ln>
              <a:solidFill>
                <a:srgbClr val="000000"/>
              </a:solidFill>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FF0000"/>
                </a:solidFill>
                <a:effectLst/>
                <a:uLnTx/>
                <a:uFillTx/>
                <a:cs typeface="Times New Roman"/>
              </a:rPr>
              <a:t>  NLT 01 OCT: </a:t>
            </a:r>
            <a:r>
              <a:rPr kumimoji="0" lang="en-US" sz="2300" b="1" i="0" u="none" strike="noStrike" kern="0" cap="none" spc="0" normalizeH="0" baseline="0" noProof="0" dirty="0" smtClean="0">
                <a:ln>
                  <a:noFill/>
                </a:ln>
                <a:effectLst/>
                <a:uLnTx/>
                <a:uFillTx/>
                <a:cs typeface="Times New Roman"/>
              </a:rPr>
              <a:t>Applications due to NPC</a:t>
            </a:r>
            <a:endParaRPr kumimoji="0" lang="en-US" sz="2300" b="1" i="0" u="none" strike="noStrike" kern="0" cap="none" spc="0" normalizeH="0" noProof="0" dirty="0" smtClean="0">
              <a:ln>
                <a:noFill/>
              </a:ln>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500" kern="0" baseline="0" dirty="0">
                <a:cs typeface="Times New Roman"/>
              </a:rPr>
              <a:t> </a:t>
            </a:r>
            <a:r>
              <a:rPr lang="en-US" sz="2500" kern="0" baseline="0" dirty="0" smtClean="0">
                <a:cs typeface="Times New Roman"/>
              </a:rPr>
              <a:t> </a:t>
            </a:r>
            <a:r>
              <a:rPr lang="en-US" sz="2300" kern="0" baseline="0" dirty="0" smtClean="0">
                <a:solidFill>
                  <a:srgbClr val="FF0000"/>
                </a:solidFill>
                <a:cs typeface="Times New Roman"/>
              </a:rPr>
              <a:t>NLT 15 DEC: </a:t>
            </a:r>
            <a:r>
              <a:rPr lang="en-US" sz="2300" kern="0" baseline="0" dirty="0" smtClean="0">
                <a:cs typeface="Times New Roman"/>
              </a:rPr>
              <a:t>Addendums (</a:t>
            </a:r>
            <a:r>
              <a:rPr lang="en-US" sz="2300" kern="0" baseline="0" dirty="0" err="1" smtClean="0">
                <a:cs typeface="Times New Roman"/>
              </a:rPr>
              <a:t>Evals</a:t>
            </a:r>
            <a:r>
              <a:rPr lang="en-US" sz="2300" kern="0" baseline="0" dirty="0" smtClean="0">
                <a:cs typeface="Times New Roman"/>
              </a:rPr>
              <a:t>, Awards etc.) due to NPC</a:t>
            </a:r>
          </a:p>
          <a:p>
            <a:pPr lvl="0" eaLnBrk="1" hangingPunct="1">
              <a:lnSpc>
                <a:spcPct val="90000"/>
              </a:lnSpc>
              <a:buClr>
                <a:schemeClr val="bg2">
                  <a:lumMod val="50000"/>
                </a:schemeClr>
              </a:buClr>
              <a:buFont typeface="Wingdings" panose="05000000000000000000" pitchFamily="2" charset="2"/>
              <a:buChar char="q"/>
              <a:defRPr/>
            </a:pPr>
            <a:r>
              <a:rPr kumimoji="0" lang="en-US" sz="2300" b="1" i="0" u="none" strike="noStrike" kern="0" cap="none" spc="0" normalizeH="0" noProof="0" dirty="0" smtClean="0">
                <a:ln>
                  <a:noFill/>
                </a:ln>
                <a:solidFill>
                  <a:srgbClr val="000000"/>
                </a:solidFill>
                <a:effectLst/>
                <a:uLnTx/>
                <a:uFillTx/>
                <a:cs typeface="Times New Roman"/>
              </a:rPr>
              <a:t>  </a:t>
            </a:r>
            <a:r>
              <a:rPr kumimoji="0" lang="en-US" sz="2300" b="1" i="0" u="none" strike="noStrike" kern="0" cap="none" spc="0" normalizeH="0" baseline="0" noProof="0" dirty="0" smtClean="0">
                <a:ln>
                  <a:noFill/>
                </a:ln>
                <a:solidFill>
                  <a:srgbClr val="000000"/>
                </a:solidFill>
                <a:effectLst/>
                <a:uLnTx/>
                <a:uFillTx/>
                <a:cs typeface="Times New Roman"/>
              </a:rPr>
              <a:t>JAN:   Board convenes</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smtClean="0">
                <a:ln>
                  <a:noFill/>
                </a:ln>
                <a:solidFill>
                  <a:srgbClr val="000000"/>
                </a:solidFill>
                <a:effectLst/>
                <a:uLnTx/>
                <a:uFillTx/>
                <a:cs typeface="Times New Roman"/>
              </a:rPr>
              <a:t>  MAR:  Results announced via NAVADMIN</a:t>
            </a: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18</a:t>
            </a:fld>
            <a:endParaRPr lang="en-US" dirty="0"/>
          </a:p>
        </p:txBody>
      </p:sp>
      <p:sp>
        <p:nvSpPr>
          <p:cNvPr id="3" name="TextBox 2"/>
          <p:cNvSpPr txBox="1"/>
          <p:nvPr/>
        </p:nvSpPr>
        <p:spPr>
          <a:xfrm>
            <a:off x="492512" y="5447666"/>
            <a:ext cx="8151541" cy="830997"/>
          </a:xfrm>
          <a:prstGeom prst="rect">
            <a:avLst/>
          </a:prstGeom>
          <a:noFill/>
        </p:spPr>
        <p:txBody>
          <a:bodyPr wrap="square" rtlCol="0">
            <a:spAutoFit/>
          </a:bodyPr>
          <a:lstStyle/>
          <a:p>
            <a:pPr algn="l"/>
            <a:r>
              <a:rPr lang="en-US" sz="1600" dirty="0" smtClean="0"/>
              <a:t>Command Coordinator/Admin shall provide a copy of the entire </a:t>
            </a:r>
            <a:r>
              <a:rPr lang="en-US" sz="1600" dirty="0" smtClean="0">
                <a:solidFill>
                  <a:srgbClr val="FF0000"/>
                </a:solidFill>
              </a:rPr>
              <a:t>completed/signed</a:t>
            </a:r>
            <a:r>
              <a:rPr lang="en-US" sz="1600" dirty="0" smtClean="0"/>
              <a:t> application with </a:t>
            </a:r>
            <a:r>
              <a:rPr lang="en-US" sz="1600" dirty="0" smtClean="0">
                <a:solidFill>
                  <a:srgbClr val="FF0000"/>
                </a:solidFill>
              </a:rPr>
              <a:t>ALL</a:t>
            </a:r>
            <a:r>
              <a:rPr lang="en-US" sz="1600" dirty="0" smtClean="0"/>
              <a:t> enclosures to the applicant. This can be accomplished via paper copy or by carbon copy (cc) during electronic submission.</a:t>
            </a:r>
            <a:endParaRPr lang="en-US" sz="1600" dirty="0"/>
          </a:p>
        </p:txBody>
      </p:sp>
    </p:spTree>
    <p:extLst>
      <p:ext uri="{BB962C8B-B14F-4D97-AF65-F5344CB8AC3E}">
        <p14:creationId xmlns:p14="http://schemas.microsoft.com/office/powerpoint/2010/main" val="192820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FY-22 </a:t>
            </a:r>
            <a:r>
              <a:rPr lang="en-US" dirty="0"/>
              <a:t>Active Duty Selections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19</a:t>
            </a:fld>
            <a:endParaRPr lang="en-US" dirty="0">
              <a:solidFill>
                <a:srgbClr val="000000"/>
              </a:solidFill>
            </a:endParaRPr>
          </a:p>
        </p:txBody>
      </p:sp>
      <p:sp>
        <p:nvSpPr>
          <p:cNvPr id="3" name="Content Placeholder 2"/>
          <p:cNvSpPr>
            <a:spLocks noGrp="1"/>
          </p:cNvSpPr>
          <p:nvPr>
            <p:ph idx="1"/>
          </p:nvPr>
        </p:nvSpPr>
        <p:spPr>
          <a:xfrm>
            <a:off x="454352" y="1545408"/>
            <a:ext cx="8295442" cy="5058592"/>
          </a:xfrm>
        </p:spPr>
        <p:txBody>
          <a:bodyPr/>
          <a:lstStyle/>
          <a:p>
            <a:pPr marL="231775" lvl="0" indent="-231775" eaLnBrk="1" hangingPunct="1">
              <a:lnSpc>
                <a:spcPct val="80000"/>
              </a:lnSpc>
              <a:buNone/>
            </a:pPr>
            <a:r>
              <a:rPr lang="en-US" sz="2000" u="sng" dirty="0">
                <a:solidFill>
                  <a:srgbClr val="000000"/>
                </a:solidFill>
              </a:rPr>
              <a:t>Active Duty</a:t>
            </a:r>
            <a:r>
              <a:rPr lang="en-US" sz="2000" dirty="0">
                <a:solidFill>
                  <a:srgbClr val="000000"/>
                </a:solidFill>
              </a:rPr>
              <a:t>	                </a:t>
            </a:r>
            <a:r>
              <a:rPr lang="en-US" sz="2000" u="sng" dirty="0">
                <a:solidFill>
                  <a:srgbClr val="000000"/>
                </a:solidFill>
              </a:rPr>
              <a:t>Quotas</a:t>
            </a:r>
            <a:r>
              <a:rPr lang="en-US" sz="2000" dirty="0">
                <a:solidFill>
                  <a:srgbClr val="000000"/>
                </a:solidFill>
              </a:rPr>
              <a:t>	</a:t>
            </a:r>
            <a:r>
              <a:rPr lang="en-US" sz="2000" u="sng" dirty="0">
                <a:solidFill>
                  <a:srgbClr val="000000"/>
                </a:solidFill>
              </a:rPr>
              <a:t>Selected</a:t>
            </a:r>
            <a:r>
              <a:rPr lang="en-US" sz="2000" dirty="0">
                <a:solidFill>
                  <a:srgbClr val="000000"/>
                </a:solidFill>
              </a:rPr>
              <a:t>	</a:t>
            </a:r>
            <a:r>
              <a:rPr lang="en-US" sz="2000" u="sng" dirty="0">
                <a:solidFill>
                  <a:srgbClr val="000000"/>
                </a:solidFill>
              </a:rPr>
              <a:t>Announced</a:t>
            </a: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Enlisted to ENS (LDO)	      </a:t>
            </a:r>
            <a:r>
              <a:rPr lang="en-US" sz="2000" dirty="0" smtClean="0"/>
              <a:t>274</a:t>
            </a:r>
            <a:r>
              <a:rPr lang="en-US" sz="2000" dirty="0">
                <a:solidFill>
                  <a:srgbClr val="FF9900"/>
                </a:solidFill>
              </a:rPr>
              <a:t>		     </a:t>
            </a:r>
            <a:r>
              <a:rPr lang="en-US" sz="2000" dirty="0"/>
              <a:t>*</a:t>
            </a:r>
            <a:r>
              <a:rPr lang="en-US" sz="2000" dirty="0" smtClean="0"/>
              <a:t>272</a:t>
            </a:r>
            <a:r>
              <a:rPr lang="en-US" sz="2000" dirty="0">
                <a:solidFill>
                  <a:srgbClr val="FF9900"/>
                </a:solidFill>
              </a:rPr>
              <a:t>		</a:t>
            </a:r>
            <a:r>
              <a:rPr lang="en-US" sz="2000" dirty="0"/>
              <a:t>    </a:t>
            </a:r>
            <a:r>
              <a:rPr lang="en-US" sz="2000" dirty="0" smtClean="0"/>
              <a:t>**271</a:t>
            </a:r>
            <a:endParaRPr lang="en-US" sz="2000" dirty="0"/>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Enlisted to CWO	      234		     </a:t>
            </a:r>
            <a:r>
              <a:rPr lang="en-US" sz="2000" dirty="0" smtClean="0">
                <a:solidFill>
                  <a:srgbClr val="000000"/>
                </a:solidFill>
              </a:rPr>
              <a:t>*</a:t>
            </a:r>
            <a:r>
              <a:rPr lang="en-US" sz="2000" dirty="0" smtClean="0"/>
              <a:t>231</a:t>
            </a:r>
            <a:r>
              <a:rPr lang="en-US" sz="2000" dirty="0">
                <a:solidFill>
                  <a:srgbClr val="000000"/>
                </a:solidFill>
              </a:rPr>
              <a:t>	       	   </a:t>
            </a:r>
            <a:r>
              <a:rPr lang="en-US" sz="2000" dirty="0" smtClean="0">
                <a:solidFill>
                  <a:srgbClr val="000000"/>
                </a:solidFill>
              </a:rPr>
              <a:t> </a:t>
            </a:r>
            <a:r>
              <a:rPr lang="en-US" sz="2000" dirty="0" smtClean="0"/>
              <a:t>**230</a:t>
            </a:r>
            <a:endParaRPr lang="en-US" sz="2000" dirty="0"/>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CWO to LTJG 		        </a:t>
            </a:r>
            <a:r>
              <a:rPr lang="en-US" sz="2000" dirty="0"/>
              <a:t>0</a:t>
            </a:r>
            <a:r>
              <a:rPr lang="en-US" sz="2000" dirty="0">
                <a:solidFill>
                  <a:srgbClr val="000000"/>
                </a:solidFill>
              </a:rPr>
              <a:t>		       0		         0</a:t>
            </a:r>
            <a:endParaRPr lang="en-US" sz="2000" dirty="0">
              <a:solidFill>
                <a:srgbClr val="FF0000"/>
              </a:solidFill>
            </a:endParaRPr>
          </a:p>
          <a:p>
            <a:pPr marL="0" lvl="0" indent="0" eaLnBrk="1" hangingPunct="1">
              <a:lnSpc>
                <a:spcPct val="80000"/>
              </a:lnSpc>
              <a:buNone/>
            </a:pPr>
            <a:endParaRPr lang="en-US" sz="2000" dirty="0" smtClean="0">
              <a:solidFill>
                <a:srgbClr val="000000"/>
              </a:solidFill>
            </a:endParaRPr>
          </a:p>
          <a:p>
            <a:pPr lvl="0" eaLnBrk="1" hangingPunct="1">
              <a:lnSpc>
                <a:spcPct val="80000"/>
              </a:lnSpc>
              <a:buFont typeface="Arial" panose="020B0604020202020204" pitchFamily="34" charset="0"/>
              <a:buChar char="•"/>
            </a:pPr>
            <a:r>
              <a:rPr lang="en-US" sz="2000" dirty="0" smtClean="0">
                <a:solidFill>
                  <a:srgbClr val="000000"/>
                </a:solidFill>
              </a:rPr>
              <a:t>* Quotas returned</a:t>
            </a:r>
          </a:p>
          <a:p>
            <a:pPr lvl="0" eaLnBrk="1" hangingPunct="1">
              <a:lnSpc>
                <a:spcPct val="80000"/>
              </a:lnSpc>
              <a:buFont typeface="Arial" panose="020B0604020202020204" pitchFamily="34" charset="0"/>
              <a:buChar char="•"/>
            </a:pPr>
            <a:r>
              <a:rPr lang="en-US" sz="2000" dirty="0" smtClean="0">
                <a:solidFill>
                  <a:srgbClr val="000000"/>
                </a:solidFill>
              </a:rPr>
              <a:t>** On hold awaiting adjudication of an issue</a:t>
            </a:r>
          </a:p>
          <a:p>
            <a:pPr lvl="0" eaLnBrk="1" hangingPunct="1">
              <a:lnSpc>
                <a:spcPct val="80000"/>
              </a:lnSpc>
              <a:buFont typeface="Arial" panose="020B0604020202020204" pitchFamily="34" charset="0"/>
              <a:buChar char="•"/>
            </a:pPr>
            <a:endParaRPr lang="en-US" sz="2000" dirty="0" smtClean="0">
              <a:solidFill>
                <a:srgbClr val="000000"/>
              </a:solidFill>
            </a:endParaRPr>
          </a:p>
          <a:p>
            <a:pPr marL="0" lvl="0" indent="0" eaLnBrk="1" hangingPunct="1">
              <a:lnSpc>
                <a:spcPct val="80000"/>
              </a:lnSpc>
              <a:buNone/>
            </a:pPr>
            <a:r>
              <a:rPr lang="en-US" sz="2000" dirty="0" smtClean="0">
                <a:solidFill>
                  <a:srgbClr val="000000"/>
                </a:solidFill>
              </a:rPr>
              <a:t>Selection </a:t>
            </a:r>
            <a:r>
              <a:rPr lang="en-US" sz="2000" dirty="0">
                <a:solidFill>
                  <a:srgbClr val="000000"/>
                </a:solidFill>
              </a:rPr>
              <a:t>Opportunity </a:t>
            </a:r>
            <a:r>
              <a:rPr lang="en-US" sz="2000" dirty="0" smtClean="0">
                <a:solidFill>
                  <a:srgbClr val="000000"/>
                </a:solidFill>
              </a:rPr>
              <a:t>FY-22 </a:t>
            </a:r>
            <a:r>
              <a:rPr lang="en-US" sz="2000" dirty="0">
                <a:solidFill>
                  <a:srgbClr val="000000"/>
                </a:solidFill>
              </a:rPr>
              <a:t>LDO:   </a:t>
            </a:r>
            <a:r>
              <a:rPr lang="en-US" sz="2000" dirty="0" smtClean="0"/>
              <a:t>18%</a:t>
            </a:r>
            <a:endParaRPr lang="en-US" sz="2000" dirty="0"/>
          </a:p>
          <a:p>
            <a:pPr marL="0" lvl="0" indent="0" eaLnBrk="1" hangingPunct="1">
              <a:lnSpc>
                <a:spcPct val="80000"/>
              </a:lnSpc>
              <a:buNone/>
            </a:pPr>
            <a:r>
              <a:rPr lang="en-US" sz="2000" dirty="0">
                <a:solidFill>
                  <a:srgbClr val="000000"/>
                </a:solidFill>
              </a:rPr>
              <a:t>Selection Opportunity </a:t>
            </a:r>
            <a:r>
              <a:rPr lang="en-US" sz="2000" dirty="0" smtClean="0">
                <a:solidFill>
                  <a:srgbClr val="000000"/>
                </a:solidFill>
              </a:rPr>
              <a:t>FY-22 </a:t>
            </a:r>
            <a:r>
              <a:rPr lang="en-US" sz="2000" dirty="0">
                <a:solidFill>
                  <a:srgbClr val="000000"/>
                </a:solidFill>
              </a:rPr>
              <a:t>CWO:  </a:t>
            </a:r>
            <a:r>
              <a:rPr lang="en-US" sz="2000" dirty="0" smtClean="0">
                <a:solidFill>
                  <a:srgbClr val="000000"/>
                </a:solidFill>
              </a:rPr>
              <a:t>26</a:t>
            </a:r>
            <a:r>
              <a:rPr lang="en-US" sz="2000" dirty="0" smtClean="0"/>
              <a:t>%</a:t>
            </a:r>
            <a:endParaRPr lang="en-US" sz="2000" dirty="0"/>
          </a:p>
          <a:p>
            <a:pPr marL="0" lvl="0" indent="0" eaLnBrk="1" hangingPunct="1">
              <a:lnSpc>
                <a:spcPct val="80000"/>
              </a:lnSpc>
              <a:buNone/>
            </a:pPr>
            <a:r>
              <a:rPr lang="en-US" sz="2000" dirty="0">
                <a:solidFill>
                  <a:srgbClr val="000000"/>
                </a:solidFill>
              </a:rPr>
              <a:t>Total applications for </a:t>
            </a:r>
            <a:r>
              <a:rPr lang="en-US" sz="2000" dirty="0" smtClean="0">
                <a:solidFill>
                  <a:srgbClr val="000000"/>
                </a:solidFill>
              </a:rPr>
              <a:t>FY-22 </a:t>
            </a:r>
            <a:r>
              <a:rPr lang="en-US" sz="2000" dirty="0">
                <a:solidFill>
                  <a:srgbClr val="000000"/>
                </a:solidFill>
              </a:rPr>
              <a:t>LDO and CWO:  </a:t>
            </a:r>
            <a:r>
              <a:rPr lang="en-US" sz="3200" u="sng" dirty="0" smtClean="0">
                <a:solidFill>
                  <a:srgbClr val="000000"/>
                </a:solidFill>
              </a:rPr>
              <a:t>2,404</a:t>
            </a:r>
            <a:endParaRPr lang="en-US" sz="3200" u="sng" dirty="0">
              <a:solidFill>
                <a:srgbClr val="000000"/>
              </a:solidFill>
            </a:endParaRPr>
          </a:p>
          <a:p>
            <a:pPr marL="0" lvl="0" indent="0" eaLnBrk="1" hangingPunct="1">
              <a:lnSpc>
                <a:spcPct val="80000"/>
              </a:lnSpc>
              <a:buNone/>
            </a:pPr>
            <a:r>
              <a:rPr lang="en-US" sz="2000" dirty="0">
                <a:solidFill>
                  <a:srgbClr val="000000"/>
                </a:solidFill>
              </a:rPr>
              <a:t>Eligible applications:  </a:t>
            </a:r>
            <a:r>
              <a:rPr lang="en-US" sz="3200" u="sng" dirty="0" smtClean="0">
                <a:solidFill>
                  <a:srgbClr val="000000"/>
                </a:solidFill>
              </a:rPr>
              <a:t>2,203</a:t>
            </a:r>
            <a:endParaRPr lang="en-US" sz="3200" u="sng" dirty="0">
              <a:solidFill>
                <a:srgbClr val="000000"/>
              </a:solidFill>
            </a:endParaRPr>
          </a:p>
          <a:p>
            <a:pPr marL="0" lvl="0" indent="0" eaLnBrk="1" hangingPunct="1">
              <a:lnSpc>
                <a:spcPct val="80000"/>
              </a:lnSpc>
              <a:buNone/>
            </a:pPr>
            <a:endParaRPr lang="en-US" sz="2000" dirty="0"/>
          </a:p>
          <a:p>
            <a:pPr marL="0" lvl="0" indent="0" eaLnBrk="1" hangingPunct="1">
              <a:lnSpc>
                <a:spcPct val="80000"/>
              </a:lnSpc>
              <a:buNone/>
            </a:pPr>
            <a:endParaRPr lang="en-US" sz="2000" dirty="0"/>
          </a:p>
        </p:txBody>
      </p:sp>
      <p:sp>
        <p:nvSpPr>
          <p:cNvPr id="2" name="TextBox 1"/>
          <p:cNvSpPr txBox="1"/>
          <p:nvPr/>
        </p:nvSpPr>
        <p:spPr>
          <a:xfrm>
            <a:off x="344032" y="2381063"/>
            <a:ext cx="2924270" cy="276999"/>
          </a:xfrm>
          <a:prstGeom prst="rect">
            <a:avLst/>
          </a:prstGeom>
          <a:noFill/>
        </p:spPr>
        <p:txBody>
          <a:bodyPr wrap="square" rtlCol="0">
            <a:spAutoFit/>
          </a:bodyPr>
          <a:lstStyle/>
          <a:p>
            <a:r>
              <a:rPr lang="en-US" sz="1200" dirty="0"/>
              <a:t>(Includes NUC Selections)</a:t>
            </a:r>
          </a:p>
        </p:txBody>
      </p:sp>
      <p:sp>
        <p:nvSpPr>
          <p:cNvPr id="7" name="TextBox 6"/>
          <p:cNvSpPr txBox="1"/>
          <p:nvPr/>
        </p:nvSpPr>
        <p:spPr>
          <a:xfrm>
            <a:off x="5591978" y="5072352"/>
            <a:ext cx="2880510" cy="276999"/>
          </a:xfrm>
          <a:prstGeom prst="rect">
            <a:avLst/>
          </a:prstGeom>
          <a:noFill/>
        </p:spPr>
        <p:txBody>
          <a:bodyPr wrap="square" rtlCol="0">
            <a:spAutoFit/>
          </a:bodyPr>
          <a:lstStyle/>
          <a:p>
            <a:pPr algn="l"/>
            <a:r>
              <a:rPr lang="en-US" sz="1200" dirty="0"/>
              <a:t>(LDO Apps - </a:t>
            </a:r>
            <a:r>
              <a:rPr lang="en-US" sz="1200" dirty="0" smtClean="0"/>
              <a:t>1587 </a:t>
            </a:r>
            <a:r>
              <a:rPr lang="en-US" sz="1200" dirty="0"/>
              <a:t>/ CWO Apps - </a:t>
            </a:r>
            <a:r>
              <a:rPr lang="en-US" sz="1200" dirty="0" smtClean="0"/>
              <a:t>817)</a:t>
            </a:r>
            <a:endParaRPr lang="en-US" sz="1200" dirty="0"/>
          </a:p>
        </p:txBody>
      </p:sp>
    </p:spTree>
    <p:extLst>
      <p:ext uri="{BB962C8B-B14F-4D97-AF65-F5344CB8AC3E}">
        <p14:creationId xmlns:p14="http://schemas.microsoft.com/office/powerpoint/2010/main" val="429394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09688" y="270932"/>
            <a:ext cx="7645400" cy="948267"/>
          </a:xfrm>
        </p:spPr>
        <p:txBody>
          <a:bodyPr/>
          <a:lstStyle/>
          <a:p>
            <a:r>
              <a:rPr lang="en-US" dirty="0" smtClean="0"/>
              <a:t>Topics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2</a:t>
            </a:fld>
            <a:endParaRPr lang="en-US" smtClean="0"/>
          </a:p>
        </p:txBody>
      </p:sp>
      <p:sp>
        <p:nvSpPr>
          <p:cNvPr id="6" name="Content Placeholder 5"/>
          <p:cNvSpPr>
            <a:spLocks noGrp="1"/>
          </p:cNvSpPr>
          <p:nvPr>
            <p:ph idx="1"/>
          </p:nvPr>
        </p:nvSpPr>
        <p:spPr>
          <a:xfrm>
            <a:off x="1193841" y="1917314"/>
            <a:ext cx="6402016" cy="3976492"/>
          </a:xfrm>
        </p:spPr>
        <p:txBody>
          <a:bodyPr/>
          <a:lstStyle/>
          <a:p>
            <a:pPr algn="just">
              <a:buFont typeface="Arial" panose="020B0604020202020204" pitchFamily="34" charset="0"/>
              <a:buChar char="•"/>
            </a:pPr>
            <a:r>
              <a:rPr lang="en-US" dirty="0" smtClean="0"/>
              <a:t>LDO and CWO Mission</a:t>
            </a:r>
          </a:p>
          <a:p>
            <a:pPr algn="just">
              <a:buFont typeface="Arial" panose="020B0604020202020204" pitchFamily="34" charset="0"/>
              <a:buChar char="•"/>
            </a:pPr>
            <a:r>
              <a:rPr lang="en-US" dirty="0" smtClean="0"/>
              <a:t>LDO and CWO Definition</a:t>
            </a:r>
          </a:p>
          <a:p>
            <a:pPr lvl="1" algn="just">
              <a:buFont typeface="Arial" panose="020B0604020202020204" pitchFamily="34" charset="0"/>
              <a:buChar char="•"/>
            </a:pPr>
            <a:r>
              <a:rPr lang="en-US" sz="2200" b="1" dirty="0" smtClean="0"/>
              <a:t>Designators</a:t>
            </a:r>
          </a:p>
          <a:p>
            <a:pPr algn="just">
              <a:buFont typeface="Arial" panose="020B0604020202020204" pitchFamily="34" charset="0"/>
              <a:buChar char="•"/>
            </a:pPr>
            <a:r>
              <a:rPr lang="en-US" dirty="0"/>
              <a:t>Discrete </a:t>
            </a:r>
            <a:r>
              <a:rPr lang="en-US" dirty="0" smtClean="0"/>
              <a:t>Requirements</a:t>
            </a:r>
            <a:endParaRPr lang="en-US" b="1" dirty="0" smtClean="0"/>
          </a:p>
          <a:p>
            <a:pPr algn="just">
              <a:buFont typeface="Arial" panose="020B0604020202020204" pitchFamily="34" charset="0"/>
              <a:buChar char="•"/>
            </a:pPr>
            <a:r>
              <a:rPr lang="en-US" dirty="0" smtClean="0"/>
              <a:t>Guidance and Eligibility Checklist</a:t>
            </a:r>
            <a:endParaRPr lang="en-US" b="1" dirty="0"/>
          </a:p>
          <a:p>
            <a:pPr algn="just">
              <a:buFont typeface="Arial" panose="020B0604020202020204" pitchFamily="34" charset="0"/>
              <a:buChar char="•"/>
            </a:pPr>
            <a:r>
              <a:rPr lang="en-US" dirty="0" smtClean="0"/>
              <a:t>Application Preparation</a:t>
            </a:r>
          </a:p>
          <a:p>
            <a:pPr algn="just">
              <a:buFont typeface="Arial" panose="020B0604020202020204" pitchFamily="34" charset="0"/>
              <a:buChar char="•"/>
            </a:pPr>
            <a:r>
              <a:rPr lang="en-US" b="1" dirty="0" smtClean="0"/>
              <a:t>FY-22 </a:t>
            </a:r>
            <a:r>
              <a:rPr lang="en-US" b="1" dirty="0"/>
              <a:t>Board statistics </a:t>
            </a:r>
          </a:p>
          <a:p>
            <a:pPr algn="just">
              <a:buFont typeface="Arial" panose="020B0604020202020204" pitchFamily="34" charset="0"/>
              <a:buChar char="•"/>
            </a:pPr>
            <a:r>
              <a:rPr lang="en-US" dirty="0" smtClean="0"/>
              <a:t>Promotion Opportunity </a:t>
            </a:r>
          </a:p>
          <a:p>
            <a:pPr algn="just">
              <a:buFont typeface="Arial" panose="020B0604020202020204" pitchFamily="34" charset="0"/>
              <a:buChar char="•"/>
            </a:pPr>
            <a:r>
              <a:rPr lang="en-US" dirty="0" smtClean="0"/>
              <a:t>Return </a:t>
            </a:r>
            <a:r>
              <a:rPr lang="en-US" dirty="0"/>
              <a:t>on Investment (ROI</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t>FY-22 Selectee Profile (LDO/CWO)</a:t>
            </a:r>
            <a:br>
              <a:rPr lang="en-US" dirty="0" smtClean="0"/>
            </a:br>
            <a:r>
              <a:rPr lang="en-US" dirty="0" smtClean="0"/>
              <a:t>“YOUR COMPETITION”</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20</a:t>
            </a:fld>
            <a:endParaRPr lang="en-US" dirty="0" smtClean="0">
              <a:solidFill>
                <a:srgbClr val="000000"/>
              </a:solidFill>
            </a:endParaRPr>
          </a:p>
        </p:txBody>
      </p:sp>
      <p:sp>
        <p:nvSpPr>
          <p:cNvPr id="7" name="Content Placeholder 2"/>
          <p:cNvSpPr>
            <a:spLocks noGrp="1"/>
          </p:cNvSpPr>
          <p:nvPr>
            <p:ph idx="1"/>
          </p:nvPr>
        </p:nvSpPr>
        <p:spPr>
          <a:xfrm>
            <a:off x="162962" y="1509712"/>
            <a:ext cx="8913305" cy="4963515"/>
          </a:xfrm>
        </p:spPr>
        <p:txBody>
          <a:bodyPr/>
          <a:lstStyle/>
          <a:p>
            <a:pPr>
              <a:buFont typeface="Arial" panose="020B0604020202020204" pitchFamily="34" charset="0"/>
              <a:buChar char="•"/>
            </a:pPr>
            <a:r>
              <a:rPr lang="en-US" sz="2000" b="1" dirty="0" smtClean="0"/>
              <a:t>Average Age:  31 / 35</a:t>
            </a:r>
          </a:p>
          <a:p>
            <a:pPr marL="0" indent="0">
              <a:buNone/>
            </a:pPr>
            <a:endParaRPr lang="en-US" sz="2000" b="1" dirty="0" smtClean="0"/>
          </a:p>
          <a:p>
            <a:pPr>
              <a:buFont typeface="Arial" panose="020B0604020202020204" pitchFamily="34" charset="0"/>
              <a:buChar char="•"/>
            </a:pPr>
            <a:r>
              <a:rPr lang="en-US" sz="2000" b="1" dirty="0" smtClean="0"/>
              <a:t>Total Years of Active Service:  12 / 17 Years</a:t>
            </a:r>
          </a:p>
          <a:p>
            <a:pPr marL="0" indent="0">
              <a:buNone/>
            </a:pPr>
            <a:endParaRPr lang="en-US" sz="2000" b="1" dirty="0" smtClean="0"/>
          </a:p>
          <a:p>
            <a:pPr>
              <a:buFont typeface="Arial" panose="020B0604020202020204" pitchFamily="34" charset="0"/>
              <a:buChar char="•"/>
            </a:pPr>
            <a:r>
              <a:rPr lang="en-US" sz="2000" b="1" dirty="0" smtClean="0"/>
              <a:t>Average Years of Total Education Completed:  15 Years </a:t>
            </a:r>
          </a:p>
          <a:p>
            <a:pPr marL="0" indent="0">
              <a:buNone/>
            </a:pPr>
            <a:endParaRPr lang="en-US" sz="2000" b="1" dirty="0" smtClean="0"/>
          </a:p>
          <a:p>
            <a:pPr>
              <a:buFont typeface="Arial" panose="020B0604020202020204" pitchFamily="34" charset="0"/>
              <a:buChar char="•"/>
            </a:pPr>
            <a:r>
              <a:rPr lang="en-US" sz="2000" b="1" dirty="0" smtClean="0"/>
              <a:t>Warfare Qualified:  98% / 100%</a:t>
            </a:r>
          </a:p>
          <a:p>
            <a:pPr marL="0" indent="0">
              <a:buNone/>
            </a:pPr>
            <a:endParaRPr lang="en-US" sz="2000" b="1" dirty="0" smtClean="0"/>
          </a:p>
          <a:p>
            <a:pPr>
              <a:buFont typeface="Arial" panose="020B0604020202020204" pitchFamily="34" charset="0"/>
              <a:buChar char="•"/>
            </a:pPr>
            <a:r>
              <a:rPr lang="en-US" sz="2000" b="1" dirty="0" smtClean="0"/>
              <a:t>Average Number of Duty Stations:  3 / 5</a:t>
            </a:r>
          </a:p>
          <a:p>
            <a:pPr>
              <a:buFont typeface="Arial" panose="020B0604020202020204" pitchFamily="34" charset="0"/>
              <a:buChar char="•"/>
            </a:pPr>
            <a:endParaRPr lang="en-US" sz="2000" b="1" dirty="0" smtClean="0"/>
          </a:p>
          <a:p>
            <a:pPr>
              <a:buFont typeface="Arial" panose="020B0604020202020204" pitchFamily="34" charset="0"/>
              <a:buChar char="•"/>
            </a:pPr>
            <a:r>
              <a:rPr lang="en-US" sz="2000" dirty="0"/>
              <a:t>Average Number of Sea/Overseas Tours:  </a:t>
            </a:r>
            <a:r>
              <a:rPr lang="en-US" sz="2000" dirty="0" smtClean="0"/>
              <a:t>2 / 3</a:t>
            </a:r>
            <a:endParaRPr lang="en-US" sz="2000" dirty="0"/>
          </a:p>
          <a:p>
            <a:pPr marL="0" indent="0">
              <a:buNone/>
            </a:pPr>
            <a:endParaRPr lang="en-US" sz="2000" b="1" dirty="0" smtClean="0"/>
          </a:p>
          <a:p>
            <a:pPr>
              <a:buFont typeface="Arial" panose="020B0604020202020204" pitchFamily="34" charset="0"/>
              <a:buChar char="•"/>
            </a:pPr>
            <a:r>
              <a:rPr lang="en-US" sz="2000" b="1" dirty="0" smtClean="0"/>
              <a:t>IA/GSA Tours:  </a:t>
            </a:r>
            <a:r>
              <a:rPr lang="en-US" sz="2000" dirty="0"/>
              <a:t>7</a:t>
            </a:r>
            <a:r>
              <a:rPr lang="en-US" sz="2000" dirty="0" smtClean="0"/>
              <a:t>% / 16%</a:t>
            </a:r>
            <a:endParaRPr lang="en-US" sz="2000" b="1" dirty="0" smtClean="0"/>
          </a:p>
          <a:p>
            <a:pPr>
              <a:buNone/>
            </a:pPr>
            <a:endParaRPr lang="en-US" sz="2000" dirty="0">
              <a:solidFill>
                <a:srgbClr val="FF0000"/>
              </a:solidFill>
            </a:endParaRPr>
          </a:p>
        </p:txBody>
      </p:sp>
    </p:spTree>
    <p:extLst>
      <p:ext uri="{BB962C8B-B14F-4D97-AF65-F5344CB8AC3E}">
        <p14:creationId xmlns:p14="http://schemas.microsoft.com/office/powerpoint/2010/main" val="3419596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chemeClr val="tx1"/>
                </a:solidFill>
              </a:rPr>
              <a:t>FY-22 </a:t>
            </a:r>
            <a:r>
              <a:rPr lang="en-US" dirty="0">
                <a:solidFill>
                  <a:schemeClr val="tx1"/>
                </a:solidFill>
              </a:rPr>
              <a:t>Stats (LDO)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186267" y="1219200"/>
            <a:ext cx="8768821" cy="5384800"/>
          </a:xfrm>
          <a:prstGeom prst="rect">
            <a:avLst/>
          </a:prstGeom>
        </p:spPr>
      </p:pic>
    </p:spTree>
    <p:extLst>
      <p:ext uri="{BB962C8B-B14F-4D97-AF65-F5344CB8AC3E}">
        <p14:creationId xmlns:p14="http://schemas.microsoft.com/office/powerpoint/2010/main" val="101905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FY-22 </a:t>
            </a:r>
            <a:r>
              <a:rPr lang="en-US" dirty="0">
                <a:solidFill>
                  <a:schemeClr val="tx1"/>
                </a:solidFill>
              </a:rPr>
              <a:t>Stats (CWO)</a:t>
            </a:r>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22</a:t>
            </a:fld>
            <a:endParaRPr lang="en-US" dirty="0"/>
          </a:p>
        </p:txBody>
      </p:sp>
      <p:pic>
        <p:nvPicPr>
          <p:cNvPr id="6" name="Picture 5"/>
          <p:cNvPicPr>
            <a:picLocks noChangeAspect="1"/>
          </p:cNvPicPr>
          <p:nvPr/>
        </p:nvPicPr>
        <p:blipFill>
          <a:blip r:embed="rId2"/>
          <a:stretch>
            <a:fillRect/>
          </a:stretch>
        </p:blipFill>
        <p:spPr>
          <a:xfrm>
            <a:off x="177800" y="1219200"/>
            <a:ext cx="8777288" cy="5384409"/>
          </a:xfrm>
          <a:prstGeom prst="rect">
            <a:avLst/>
          </a:prstGeom>
        </p:spPr>
      </p:pic>
    </p:spTree>
    <p:extLst>
      <p:ext uri="{BB962C8B-B14F-4D97-AF65-F5344CB8AC3E}">
        <p14:creationId xmlns:p14="http://schemas.microsoft.com/office/powerpoint/2010/main" val="73671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3508" y="2409674"/>
            <a:ext cx="8305799" cy="2585323"/>
          </a:xfrm>
          <a:prstGeom prst="rect">
            <a:avLst/>
          </a:prstGeom>
          <a:noFill/>
        </p:spPr>
        <p:txBody>
          <a:bodyPr wrap="square" rtlCol="0">
            <a:spAutoFit/>
          </a:bodyPr>
          <a:lstStyle/>
          <a:p>
            <a:r>
              <a:rPr lang="en-US" sz="5400" i="1" dirty="0" smtClean="0">
                <a:solidFill>
                  <a:srgbClr val="000066"/>
                </a:solidFill>
              </a:rPr>
              <a:t>Promotion</a:t>
            </a:r>
          </a:p>
          <a:p>
            <a:r>
              <a:rPr lang="en-US" sz="5400" i="1" dirty="0" smtClean="0">
                <a:solidFill>
                  <a:srgbClr val="000066"/>
                </a:solidFill>
              </a:rPr>
              <a:t>Opportunity</a:t>
            </a:r>
          </a:p>
          <a:p>
            <a:r>
              <a:rPr lang="en-US" sz="5400" i="1" dirty="0" smtClean="0">
                <a:solidFill>
                  <a:srgbClr val="000066"/>
                </a:solidFill>
              </a:rPr>
              <a:t> </a:t>
            </a:r>
            <a:endParaRPr lang="en-US" sz="5400" i="1" dirty="0">
              <a:solidFill>
                <a:srgbClr val="000066"/>
              </a:solidFill>
            </a:endParaRPr>
          </a:p>
        </p:txBody>
      </p:sp>
      <p:sp>
        <p:nvSpPr>
          <p:cNvPr id="2" name="Slide Number Placeholder 1"/>
          <p:cNvSpPr>
            <a:spLocks noGrp="1"/>
          </p:cNvSpPr>
          <p:nvPr>
            <p:ph type="sldNum" sz="quarter" idx="10"/>
          </p:nvPr>
        </p:nvSpPr>
        <p:spPr>
          <a:xfrm>
            <a:off x="8404215" y="6502109"/>
            <a:ext cx="671512" cy="254000"/>
          </a:xfrm>
        </p:spPr>
        <p:txBody>
          <a:bodyPr/>
          <a:lstStyle/>
          <a:p>
            <a:pPr>
              <a:defRPr/>
            </a:pPr>
            <a:fld id="{7FC63BB6-36FC-44DC-B3C1-E02F6646114A}" type="slidenum">
              <a:rPr lang="en-US" smtClean="0"/>
              <a:pPr>
                <a:defRPr/>
              </a:pPr>
              <a:t>23</a:t>
            </a:fld>
            <a:endParaRPr lang="en-US" dirty="0"/>
          </a:p>
        </p:txBody>
      </p:sp>
    </p:spTree>
    <p:extLst>
      <p:ext uri="{BB962C8B-B14F-4D97-AF65-F5344CB8AC3E}">
        <p14:creationId xmlns:p14="http://schemas.microsoft.com/office/powerpoint/2010/main" val="3518109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dirty="0"/>
          </a:p>
        </p:txBody>
      </p:sp>
      <p:sp>
        <p:nvSpPr>
          <p:cNvPr id="26628"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spcBef>
                <a:spcPct val="20000"/>
              </a:spcBef>
              <a:buFontTx/>
              <a:buChar char="•"/>
            </a:pPr>
            <a:endParaRPr lang="en-US" dirty="0"/>
          </a:p>
        </p:txBody>
      </p:sp>
      <p:sp>
        <p:nvSpPr>
          <p:cNvPr id="26629" name="Rectangle 4"/>
          <p:cNvSpPr>
            <a:spLocks noGrp="1" noChangeArrowheads="1"/>
          </p:cNvSpPr>
          <p:nvPr>
            <p:ph type="title"/>
          </p:nvPr>
        </p:nvSpPr>
        <p:spPr>
          <a:xfrm>
            <a:off x="1985433" y="212353"/>
            <a:ext cx="6705600" cy="1219200"/>
          </a:xfrm>
        </p:spPr>
        <p:txBody>
          <a:bodyPr lIns="85725" tIns="42862" rIns="85725" bIns="42862" anchor="b"/>
          <a:lstStyle/>
          <a:p>
            <a:pPr eaLnBrk="1" hangingPunct="1"/>
            <a:r>
              <a:rPr lang="en-US" sz="2800" dirty="0" smtClean="0"/>
              <a:t>LDO  Promotion Opportunity</a:t>
            </a:r>
            <a:br>
              <a:rPr lang="en-US" sz="2800" dirty="0" smtClean="0"/>
            </a:br>
            <a:endParaRPr lang="en-US" sz="2800" dirty="0"/>
          </a:p>
        </p:txBody>
      </p:sp>
      <p:sp>
        <p:nvSpPr>
          <p:cNvPr id="26630" name="Rectangle 5"/>
          <p:cNvSpPr>
            <a:spLocks noChangeArrowheads="1"/>
          </p:cNvSpPr>
          <p:nvPr/>
        </p:nvSpPr>
        <p:spPr bwMode="auto">
          <a:xfrm>
            <a:off x="1905000" y="1582436"/>
            <a:ext cx="7148566" cy="3586239"/>
          </a:xfrm>
          <a:prstGeom prst="rect">
            <a:avLst/>
          </a:prstGeom>
          <a:noFill/>
          <a:ln w="9525">
            <a:noFill/>
            <a:miter lim="800000"/>
            <a:headEnd/>
            <a:tailEnd/>
          </a:ln>
        </p:spPr>
        <p:txBody>
          <a:bodyPr wrap="square" lIns="92075" tIns="46038" rIns="92075" bIns="46038">
            <a:spAutoFit/>
          </a:bodyPr>
          <a:lstStyle/>
          <a:p>
            <a:pPr eaLnBrk="0" hangingPunct="0"/>
            <a:r>
              <a:rPr lang="en-US" sz="2000" dirty="0">
                <a:solidFill>
                  <a:srgbClr val="0000FF"/>
                </a:solidFill>
              </a:rPr>
              <a:t> 			</a:t>
            </a:r>
            <a:endParaRPr lang="en-US" sz="2000" dirty="0" smtClean="0">
              <a:solidFill>
                <a:srgbClr val="0000FF"/>
              </a:solidFill>
            </a:endParaRPr>
          </a:p>
          <a:p>
            <a:pPr marL="342900" indent="-342900" algn="l" eaLnBrk="0" hangingPunct="0">
              <a:buFont typeface="Arial" panose="020B0604020202020204" pitchFamily="34" charset="0"/>
              <a:buChar char="•"/>
            </a:pPr>
            <a:r>
              <a:rPr lang="en-US" sz="2300" b="1" dirty="0" smtClean="0"/>
              <a:t>CAPT    21-23 YCS	40% - 60 % Opportunity</a:t>
            </a:r>
          </a:p>
          <a:p>
            <a:pPr algn="l" eaLnBrk="0" hangingPunct="0"/>
            <a:r>
              <a:rPr lang="en-US" sz="2300" b="1" dirty="0"/>
              <a:t>	     	            	</a:t>
            </a:r>
          </a:p>
          <a:p>
            <a:pPr marL="342900" indent="-342900" algn="l" eaLnBrk="0" hangingPunct="0">
              <a:buFont typeface="Arial" panose="020B0604020202020204" pitchFamily="34" charset="0"/>
              <a:buChar char="•"/>
            </a:pPr>
            <a:r>
              <a:rPr lang="en-US" sz="2300" b="1" dirty="0" smtClean="0"/>
              <a:t>CDR      15-17 YCS	60</a:t>
            </a:r>
            <a:r>
              <a:rPr lang="en-US" sz="2300" b="1" dirty="0"/>
              <a:t>% </a:t>
            </a:r>
            <a:r>
              <a:rPr lang="en-US" sz="2300" b="1" dirty="0" smtClean="0"/>
              <a:t>- 80%  Opportunity</a:t>
            </a:r>
            <a:endParaRPr lang="en-US" sz="2300" b="1" dirty="0"/>
          </a:p>
          <a:p>
            <a:pPr algn="l" eaLnBrk="0" hangingPunct="0"/>
            <a:r>
              <a:rPr lang="en-US" sz="2300" b="1" dirty="0"/>
              <a:t>	    		  	</a:t>
            </a:r>
          </a:p>
          <a:p>
            <a:pPr marL="342900" indent="-342900" algn="l" eaLnBrk="0" hangingPunct="0">
              <a:buFont typeface="Arial" panose="020B0604020202020204" pitchFamily="34" charset="0"/>
              <a:buChar char="•"/>
            </a:pPr>
            <a:r>
              <a:rPr lang="en-US" sz="2300" b="1" dirty="0" smtClean="0"/>
              <a:t>LCDR    9 - 11 YCS	70% - 90 % Opportunity</a:t>
            </a:r>
            <a:endParaRPr lang="en-US" sz="2300" b="1" dirty="0"/>
          </a:p>
          <a:p>
            <a:pPr algn="l" eaLnBrk="0" hangingPunct="0"/>
            <a:r>
              <a:rPr lang="en-US" sz="2300" b="1" dirty="0"/>
              <a:t>	    			</a:t>
            </a:r>
          </a:p>
          <a:p>
            <a:pPr marL="342900" indent="-342900" algn="l" eaLnBrk="0" hangingPunct="0">
              <a:buFont typeface="Arial" panose="020B0604020202020204" pitchFamily="34" charset="0"/>
              <a:buChar char="•"/>
            </a:pPr>
            <a:r>
              <a:rPr lang="en-US" sz="2300" b="1" dirty="0" smtClean="0"/>
              <a:t>LT            4 YCS		AFQ </a:t>
            </a:r>
            <a:endParaRPr lang="en-US" sz="2300" b="1" dirty="0"/>
          </a:p>
          <a:p>
            <a:pPr algn="l" eaLnBrk="0" hangingPunct="0"/>
            <a:endParaRPr lang="en-US" sz="2300" b="1" dirty="0"/>
          </a:p>
          <a:p>
            <a:pPr marL="342900" indent="-342900" algn="l" eaLnBrk="0" hangingPunct="0">
              <a:buFont typeface="Arial" panose="020B0604020202020204" pitchFamily="34" charset="0"/>
              <a:buChar char="•"/>
            </a:pPr>
            <a:r>
              <a:rPr lang="en-US" sz="2300" b="1" dirty="0" smtClean="0"/>
              <a:t>LTJG       2 YCS		AFQ </a:t>
            </a:r>
            <a:endParaRPr lang="en-US" sz="2300" b="1" dirty="0"/>
          </a:p>
        </p:txBody>
      </p:sp>
      <p:pic>
        <p:nvPicPr>
          <p:cNvPr id="26631" name="Picture 6"/>
          <p:cNvPicPr>
            <a:picLocks noChangeAspect="1" noChangeArrowheads="1"/>
          </p:cNvPicPr>
          <p:nvPr/>
        </p:nvPicPr>
        <p:blipFill>
          <a:blip r:embed="rId3" cstate="print"/>
          <a:srcRect/>
          <a:stretch>
            <a:fillRect/>
          </a:stretch>
        </p:blipFill>
        <p:spPr bwMode="auto">
          <a:xfrm>
            <a:off x="533400" y="4742289"/>
            <a:ext cx="1219200" cy="679450"/>
          </a:xfrm>
          <a:prstGeom prst="rect">
            <a:avLst/>
          </a:prstGeom>
          <a:noFill/>
          <a:ln w="12700">
            <a:solidFill>
              <a:srgbClr val="0000FF"/>
            </a:solidFill>
            <a:miter lim="800000"/>
            <a:headEnd type="none" w="sm" len="sm"/>
            <a:tailEnd type="none" w="sm" len="sm"/>
          </a:ln>
        </p:spPr>
      </p:pic>
      <p:pic>
        <p:nvPicPr>
          <p:cNvPr id="26632" name="Picture 7"/>
          <p:cNvPicPr>
            <a:picLocks noChangeAspect="1" noChangeArrowheads="1"/>
          </p:cNvPicPr>
          <p:nvPr/>
        </p:nvPicPr>
        <p:blipFill>
          <a:blip r:embed="rId4" cstate="print"/>
          <a:srcRect/>
          <a:stretch>
            <a:fillRect/>
          </a:stretch>
        </p:blipFill>
        <p:spPr bwMode="auto">
          <a:xfrm>
            <a:off x="533400" y="3969432"/>
            <a:ext cx="1219200" cy="679450"/>
          </a:xfrm>
          <a:prstGeom prst="rect">
            <a:avLst/>
          </a:prstGeom>
          <a:noFill/>
          <a:ln w="12700">
            <a:solidFill>
              <a:srgbClr val="0000FF"/>
            </a:solidFill>
            <a:miter lim="800000"/>
            <a:headEnd type="none" w="sm" len="sm"/>
            <a:tailEnd type="none" w="sm" len="sm"/>
          </a:ln>
        </p:spPr>
      </p:pic>
      <p:pic>
        <p:nvPicPr>
          <p:cNvPr id="26633" name="Picture 8"/>
          <p:cNvPicPr preferRelativeResize="0">
            <a:picLocks noChangeAspect="1" noChangeArrowheads="1"/>
          </p:cNvPicPr>
          <p:nvPr/>
        </p:nvPicPr>
        <p:blipFill>
          <a:blip r:embed="rId5" cstate="print"/>
          <a:srcRect/>
          <a:stretch>
            <a:fillRect/>
          </a:stretch>
        </p:blipFill>
        <p:spPr bwMode="auto">
          <a:xfrm>
            <a:off x="533400" y="3273662"/>
            <a:ext cx="1219200" cy="679450"/>
          </a:xfrm>
          <a:prstGeom prst="rect">
            <a:avLst/>
          </a:prstGeom>
          <a:noFill/>
          <a:ln w="12700">
            <a:solidFill>
              <a:srgbClr val="0000FF"/>
            </a:solidFill>
            <a:miter lim="800000"/>
            <a:headEnd type="none" w="sm" len="sm"/>
            <a:tailEnd type="none" w="sm" len="sm"/>
          </a:ln>
        </p:spPr>
      </p:pic>
      <p:pic>
        <p:nvPicPr>
          <p:cNvPr id="26634" name="Picture 9"/>
          <p:cNvPicPr>
            <a:picLocks noChangeAspect="1" noChangeArrowheads="1"/>
          </p:cNvPicPr>
          <p:nvPr/>
        </p:nvPicPr>
        <p:blipFill>
          <a:blip r:embed="rId6" cstate="print"/>
          <a:srcRect/>
          <a:stretch>
            <a:fillRect/>
          </a:stretch>
        </p:blipFill>
        <p:spPr bwMode="auto">
          <a:xfrm>
            <a:off x="533400" y="2536824"/>
            <a:ext cx="1219200" cy="679450"/>
          </a:xfrm>
          <a:prstGeom prst="rect">
            <a:avLst/>
          </a:prstGeom>
          <a:noFill/>
          <a:ln w="12700">
            <a:solidFill>
              <a:srgbClr val="0000FF"/>
            </a:solidFill>
            <a:miter lim="800000"/>
            <a:headEnd type="none" w="sm" len="sm"/>
            <a:tailEnd type="none" w="sm" len="sm"/>
          </a:ln>
        </p:spPr>
      </p:pic>
      <p:pic>
        <p:nvPicPr>
          <p:cNvPr id="26635" name="Picture 10"/>
          <p:cNvPicPr>
            <a:picLocks noChangeAspect="1" noChangeArrowheads="1"/>
          </p:cNvPicPr>
          <p:nvPr/>
        </p:nvPicPr>
        <p:blipFill>
          <a:blip r:embed="rId7" cstate="print"/>
          <a:srcRect/>
          <a:stretch>
            <a:fillRect/>
          </a:stretch>
        </p:blipFill>
        <p:spPr bwMode="auto">
          <a:xfrm>
            <a:off x="533400" y="1797844"/>
            <a:ext cx="1219200" cy="681037"/>
          </a:xfrm>
          <a:prstGeom prst="rect">
            <a:avLst/>
          </a:prstGeom>
          <a:solidFill>
            <a:schemeClr val="bg1"/>
          </a:solidFill>
          <a:ln w="12700">
            <a:solidFill>
              <a:srgbClr val="0000FF"/>
            </a:solidFill>
            <a:miter lim="800000"/>
            <a:headEnd type="none" w="sm" len="sm"/>
            <a:tailEnd type="none" w="sm" len="sm"/>
          </a:ln>
        </p:spPr>
      </p:pic>
      <p:sp>
        <p:nvSpPr>
          <p:cNvPr id="11" name="Slide Number Placeholder 3"/>
          <p:cNvSpPr txBox="1">
            <a:spLocks/>
          </p:cNvSpPr>
          <p:nvPr/>
        </p:nvSpPr>
        <p:spPr>
          <a:xfrm>
            <a:off x="8434428" y="6578600"/>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24</a:t>
            </a:fld>
            <a:endParaRPr lang="en-US" sz="1000" b="0" dirty="0" smtClean="0"/>
          </a:p>
        </p:txBody>
      </p:sp>
    </p:spTree>
    <p:extLst>
      <p:ext uri="{BB962C8B-B14F-4D97-AF65-F5344CB8AC3E}">
        <p14:creationId xmlns:p14="http://schemas.microsoft.com/office/powerpoint/2010/main" val="308569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027"/>
          <p:cNvSpPr>
            <a:spLocks noChangeArrowheads="1"/>
          </p:cNvSpPr>
          <p:nvPr/>
        </p:nvSpPr>
        <p:spPr bwMode="auto">
          <a:xfrm>
            <a:off x="2147683" y="2083665"/>
            <a:ext cx="6469165"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smtClean="0"/>
              <a:t> </a:t>
            </a:r>
            <a:r>
              <a:rPr lang="en-US" sz="2300" b="1" dirty="0" smtClean="0"/>
              <a:t>CWO5	13 YCS	33 - 50% typical</a:t>
            </a:r>
            <a:endParaRPr lang="en-US" sz="2300" b="1" dirty="0"/>
          </a:p>
        </p:txBody>
      </p:sp>
      <p:sp>
        <p:nvSpPr>
          <p:cNvPr id="12" name="Rectangle 4"/>
          <p:cNvSpPr>
            <a:spLocks noGrp="1" noChangeArrowheads="1"/>
          </p:cNvSpPr>
          <p:nvPr>
            <p:ph type="title"/>
          </p:nvPr>
        </p:nvSpPr>
        <p:spPr>
          <a:xfrm>
            <a:off x="2086450" y="154203"/>
            <a:ext cx="6850792" cy="1219200"/>
          </a:xfrm>
        </p:spPr>
        <p:txBody>
          <a:bodyPr lIns="85725" tIns="42862" rIns="85725" bIns="42862" anchor="b"/>
          <a:lstStyle/>
          <a:p>
            <a:pPr eaLnBrk="1" hangingPunct="1"/>
            <a:r>
              <a:rPr lang="en-US" sz="2800" dirty="0" smtClean="0"/>
              <a:t>CWO  Promotion Opportunity</a:t>
            </a:r>
            <a:r>
              <a:rPr lang="en-US" sz="2800" dirty="0"/>
              <a:t/>
            </a:r>
            <a:br>
              <a:rPr lang="en-US" sz="2800" dirty="0"/>
            </a:br>
            <a:r>
              <a:rPr lang="en-US" sz="2800" dirty="0" smtClean="0"/>
              <a:t>			 </a:t>
            </a:r>
            <a:endParaRPr lang="en-US" sz="2800" dirty="0"/>
          </a:p>
        </p:txBody>
      </p:sp>
      <p:sp>
        <p:nvSpPr>
          <p:cNvPr id="11" name="Rectangle 1027"/>
          <p:cNvSpPr>
            <a:spLocks noChangeArrowheads="1"/>
          </p:cNvSpPr>
          <p:nvPr/>
        </p:nvSpPr>
        <p:spPr bwMode="auto">
          <a:xfrm>
            <a:off x="2147682" y="3589384"/>
            <a:ext cx="7047591"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smtClean="0"/>
              <a:t> </a:t>
            </a:r>
            <a:r>
              <a:rPr lang="en-US" sz="2300" b="1" dirty="0" smtClean="0"/>
              <a:t>CWO4	7 YCS		70% -</a:t>
            </a:r>
            <a:r>
              <a:rPr lang="en-US" sz="2300" dirty="0"/>
              <a:t> </a:t>
            </a:r>
            <a:r>
              <a:rPr lang="en-US" sz="2300" dirty="0" smtClean="0"/>
              <a:t>90% Op</a:t>
            </a:r>
            <a:r>
              <a:rPr lang="en-US" sz="2300" b="1" dirty="0" smtClean="0"/>
              <a:t>portunity</a:t>
            </a:r>
            <a:endParaRPr lang="en-US" sz="2300" b="1" dirty="0"/>
          </a:p>
        </p:txBody>
      </p:sp>
      <p:sp>
        <p:nvSpPr>
          <p:cNvPr id="13" name="Rectangle 1027"/>
          <p:cNvSpPr>
            <a:spLocks noChangeArrowheads="1"/>
          </p:cNvSpPr>
          <p:nvPr/>
        </p:nvSpPr>
        <p:spPr bwMode="auto">
          <a:xfrm>
            <a:off x="2147683" y="4965941"/>
            <a:ext cx="6469165"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smtClean="0"/>
              <a:t> </a:t>
            </a:r>
            <a:r>
              <a:rPr lang="en-US" sz="2300" b="1" dirty="0" smtClean="0"/>
              <a:t>CWO3	3 YCS		AFQ </a:t>
            </a:r>
            <a:endParaRPr lang="en-US" sz="2300" b="1" dirty="0"/>
          </a:p>
        </p:txBody>
      </p:sp>
      <p:sp>
        <p:nvSpPr>
          <p:cNvPr id="14" name="Slide Number Placeholder 3"/>
          <p:cNvSpPr txBox="1">
            <a:spLocks/>
          </p:cNvSpPr>
          <p:nvPr/>
        </p:nvSpPr>
        <p:spPr>
          <a:xfrm>
            <a:off x="8358004" y="6492875"/>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25</a:t>
            </a:fld>
            <a:endParaRPr lang="en-US" sz="1000" b="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25" y="1812585"/>
            <a:ext cx="1806882" cy="10038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25" y="3322987"/>
            <a:ext cx="1790025" cy="9944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577" y="4701106"/>
            <a:ext cx="1784399" cy="991333"/>
          </a:xfrm>
          <a:prstGeom prst="rect">
            <a:avLst/>
          </a:prstGeom>
        </p:spPr>
      </p:pic>
      <p:sp>
        <p:nvSpPr>
          <p:cNvPr id="5" name="TextBox 4"/>
          <p:cNvSpPr txBox="1"/>
          <p:nvPr/>
        </p:nvSpPr>
        <p:spPr>
          <a:xfrm>
            <a:off x="1735667" y="6194872"/>
            <a:ext cx="6079067" cy="338554"/>
          </a:xfrm>
          <a:prstGeom prst="rect">
            <a:avLst/>
          </a:prstGeom>
          <a:noFill/>
        </p:spPr>
        <p:txBody>
          <a:bodyPr wrap="square" rtlCol="0">
            <a:spAutoFit/>
          </a:bodyPr>
          <a:lstStyle/>
          <a:p>
            <a:r>
              <a:rPr lang="en-US" sz="1600" dirty="0" smtClean="0"/>
              <a:t>WO1 to CWO2 – Refer to SECNAVINST 1412.8C</a:t>
            </a:r>
            <a:endParaRPr lang="en-US" sz="1600" dirty="0"/>
          </a:p>
        </p:txBody>
      </p:sp>
    </p:spTree>
    <p:extLst>
      <p:ext uri="{BB962C8B-B14F-4D97-AF65-F5344CB8AC3E}">
        <p14:creationId xmlns:p14="http://schemas.microsoft.com/office/powerpoint/2010/main" val="244007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14400" y="314157"/>
            <a:ext cx="8229600" cy="6341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Arial"/>
                <a:ea typeface="+mj-ea"/>
                <a:cs typeface="Times New Roman" pitchFamily="18" charset="0"/>
              </a:rPr>
              <a:t>Your return on investment…</a:t>
            </a:r>
            <a:r>
              <a:rPr kumimoji="0" lang="en-US" sz="2400" b="1" i="0" u="none" strike="noStrike" kern="1200" cap="none" spc="0" normalizeH="0" baseline="0" noProof="0" dirty="0">
                <a:ln>
                  <a:noFill/>
                </a:ln>
                <a:solidFill>
                  <a:srgbClr val="000099"/>
                </a:solidFill>
                <a:effectLst/>
                <a:uLnTx/>
                <a:uFillTx/>
                <a:latin typeface="Arial"/>
                <a:ea typeface="+mj-ea"/>
                <a:cs typeface="Times New Roman"/>
              </a:rPr>
              <a:t> </a:t>
            </a:r>
          </a:p>
        </p:txBody>
      </p:sp>
      <p:sp>
        <p:nvSpPr>
          <p:cNvPr id="2" name="TextBox 1"/>
          <p:cNvSpPr txBox="1"/>
          <p:nvPr/>
        </p:nvSpPr>
        <p:spPr>
          <a:xfrm>
            <a:off x="1269679" y="1171394"/>
            <a:ext cx="666441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Retirement after </a:t>
            </a:r>
            <a:r>
              <a:rPr kumimoji="0" lang="en-US" sz="3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20</a:t>
            </a: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Years of Service:</a:t>
            </a:r>
          </a:p>
        </p:txBody>
      </p:sp>
      <p:sp>
        <p:nvSpPr>
          <p:cNvPr id="8" name="TextBox 7"/>
          <p:cNvSpPr txBox="1"/>
          <p:nvPr/>
        </p:nvSpPr>
        <p:spPr>
          <a:xfrm>
            <a:off x="150735" y="174991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CPO</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2,547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$30,570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5" name="TextBox 14"/>
          <p:cNvSpPr txBox="1"/>
          <p:nvPr/>
        </p:nvSpPr>
        <p:spPr>
          <a:xfrm>
            <a:off x="3069048" y="1741566"/>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CWO3</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3,457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$41,490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6" name="TextBox 15"/>
          <p:cNvSpPr txBox="1"/>
          <p:nvPr/>
        </p:nvSpPr>
        <p:spPr>
          <a:xfrm>
            <a:off x="6002895" y="1741566"/>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LT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3,919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47,034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4" name="Slide Number Placeholder 3"/>
          <p:cNvSpPr>
            <a:spLocks noGrp="1"/>
          </p:cNvSpPr>
          <p:nvPr>
            <p:ph type="sldNum" sz="quarter" idx="10"/>
          </p:nvPr>
        </p:nvSpPr>
        <p:spPr>
          <a:xfrm>
            <a:off x="8458306" y="6604000"/>
            <a:ext cx="671512" cy="254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63BB6-36FC-44DC-B3C1-E02F6646114A}"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5" name="Rectangle 4"/>
          <p:cNvSpPr/>
          <p:nvPr/>
        </p:nvSpPr>
        <p:spPr>
          <a:xfrm>
            <a:off x="3577638" y="2888962"/>
            <a:ext cx="1963999"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50%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(40%)</a:t>
            </a:r>
          </a:p>
        </p:txBody>
      </p:sp>
      <p:sp>
        <p:nvSpPr>
          <p:cNvPr id="12" name="Rectangle 11"/>
          <p:cNvSpPr/>
          <p:nvPr/>
        </p:nvSpPr>
        <p:spPr>
          <a:xfrm>
            <a:off x="279041" y="6506079"/>
            <a:ext cx="8561196"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http://militarypay.defense.gov/Calculators/High-3-Calculator/</a:t>
            </a:r>
          </a:p>
        </p:txBody>
      </p:sp>
      <p:sp>
        <p:nvSpPr>
          <p:cNvPr id="11" name="TextBox 3"/>
          <p:cNvSpPr txBox="1">
            <a:spLocks noChangeArrowheads="1"/>
          </p:cNvSpPr>
          <p:nvPr/>
        </p:nvSpPr>
        <p:spPr bwMode="auto">
          <a:xfrm>
            <a:off x="332893" y="6035792"/>
            <a:ext cx="8478718" cy="523220"/>
          </a:xfrm>
          <a:prstGeom prst="rect">
            <a:avLst/>
          </a:prstGeom>
          <a:solidFill>
            <a:schemeClr val="accent4">
              <a:lumMod val="75000"/>
              <a:lumOff val="25000"/>
            </a:schemeClr>
          </a:solidFill>
          <a:ln w="9525">
            <a:solidFill>
              <a:schemeClr val="tx1"/>
            </a:solidFill>
            <a:prstDash val="solid"/>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Times New Roman" pitchFamily="18" charset="0"/>
              </a:rPr>
              <a:t>DISCLAIMER: </a:t>
            </a:r>
            <a:r>
              <a:rPr kumimoji="0" lang="en-US" sz="1400" b="1" i="0" u="none" strike="noStrike" kern="1200" cap="all" spc="0" normalizeH="0" baseline="0" noProof="0" dirty="0">
                <a:ln>
                  <a:noFill/>
                </a:ln>
                <a:solidFill>
                  <a:srgbClr val="00B050"/>
                </a:solidFill>
                <a:effectLst/>
                <a:uLnTx/>
                <a:uFillTx/>
                <a:latin typeface="Arial" charset="0"/>
                <a:ea typeface="+mn-ea"/>
                <a:cs typeface="Times New Roman" pitchFamily="18" charset="0"/>
              </a:rPr>
              <a:t>High Three Pay before taxes </a:t>
            </a:r>
            <a:r>
              <a:rPr kumimoji="0" lang="en-US" sz="1400" b="1" i="0" u="none" strike="noStrike" kern="1200" cap="all" spc="0" normalizeH="0" baseline="0" noProof="0" dirty="0">
                <a:ln>
                  <a:noFill/>
                </a:ln>
                <a:solidFill>
                  <a:srgbClr val="FFFFFF"/>
                </a:solidFill>
                <a:effectLst/>
                <a:uLnTx/>
                <a:uFillTx/>
                <a:latin typeface="Arial" charset="0"/>
                <a:ea typeface="+mn-ea"/>
                <a:cs typeface="Times New Roman" pitchFamily="18" charset="0"/>
              </a:rPr>
              <a:t>/ </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BRS CALCULATED +2% per year over 20 (Does not consider members/GOVT contributions to BRS/</a:t>
            </a:r>
            <a:r>
              <a:rPr kumimoji="0" lang="en-US" sz="1400" b="1" i="0" u="none" strike="noStrike" kern="1200" cap="all" spc="0" normalizeH="0" baseline="0" noProof="0" dirty="0" err="1">
                <a:ln>
                  <a:noFill/>
                </a:ln>
                <a:solidFill>
                  <a:srgbClr val="00B0F0"/>
                </a:solidFill>
                <a:effectLst/>
                <a:uLnTx/>
                <a:uFillTx/>
                <a:latin typeface="Arial" charset="0"/>
                <a:ea typeface="+mn-ea"/>
                <a:cs typeface="Times New Roman" pitchFamily="18" charset="0"/>
              </a:rPr>
              <a:t>TSp</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a:t>
            </a:r>
          </a:p>
        </p:txBody>
      </p:sp>
      <p:sp>
        <p:nvSpPr>
          <p:cNvPr id="14" name="Rectangle 13"/>
          <p:cNvSpPr/>
          <p:nvPr/>
        </p:nvSpPr>
        <p:spPr>
          <a:xfrm>
            <a:off x="2509237" y="5541778"/>
            <a:ext cx="41008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Retirement pay for life!</a:t>
            </a:r>
          </a:p>
        </p:txBody>
      </p:sp>
      <p:sp>
        <p:nvSpPr>
          <p:cNvPr id="17" name="TextBox 16"/>
          <p:cNvSpPr txBox="1"/>
          <p:nvPr/>
        </p:nvSpPr>
        <p:spPr>
          <a:xfrm>
            <a:off x="150735" y="3987537"/>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SCPO</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$4,193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$50,325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8" name="TextBox 17"/>
          <p:cNvSpPr txBox="1"/>
          <p:nvPr/>
        </p:nvSpPr>
        <p:spPr>
          <a:xfrm>
            <a:off x="3076815" y="3987537"/>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CWO4</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5,538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66,463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9" name="TextBox 18"/>
          <p:cNvSpPr txBox="1"/>
          <p:nvPr/>
        </p:nvSpPr>
        <p:spPr>
          <a:xfrm>
            <a:off x="6002895" y="3987537"/>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LCDR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5,573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66,877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0" name="TextBox 19"/>
          <p:cNvSpPr txBox="1"/>
          <p:nvPr/>
        </p:nvSpPr>
        <p:spPr>
          <a:xfrm>
            <a:off x="1269679" y="3341206"/>
            <a:ext cx="660514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Retirement after </a:t>
            </a:r>
            <a:r>
              <a:rPr kumimoji="0" lang="en-US" sz="3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26</a:t>
            </a: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Years of Service</a:t>
            </a:r>
          </a:p>
        </p:txBody>
      </p:sp>
      <p:sp>
        <p:nvSpPr>
          <p:cNvPr id="21" name="Rectangle 20"/>
          <p:cNvSpPr/>
          <p:nvPr/>
        </p:nvSpPr>
        <p:spPr>
          <a:xfrm>
            <a:off x="3437430" y="5105727"/>
            <a:ext cx="2189315"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65%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(52%)</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20008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ppt_x"/>
                                          </p:val>
                                        </p:tav>
                                        <p:tav tm="100000">
                                          <p:val>
                                            <p:strVal val="#ppt_x"/>
                                          </p:val>
                                        </p:tav>
                                      </p:tavLst>
                                    </p:anim>
                                    <p:anim calcmode="lin" valueType="num">
                                      <p:cBhvr additive="base">
                                        <p:cTn id="2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2000" fill="hold"/>
                                        <p:tgtEl>
                                          <p:spTgt spid="20"/>
                                        </p:tgtEl>
                                        <p:attrNameLst>
                                          <p:attrName>ppt_x</p:attrName>
                                        </p:attrNameLst>
                                      </p:cBhvr>
                                      <p:tavLst>
                                        <p:tav tm="0">
                                          <p:val>
                                            <p:strVal val="#ppt_x"/>
                                          </p:val>
                                        </p:tav>
                                        <p:tav tm="100000">
                                          <p:val>
                                            <p:strVal val="#ppt_x"/>
                                          </p:val>
                                        </p:tav>
                                      </p:tavLst>
                                    </p:anim>
                                    <p:anim calcmode="lin" valueType="num">
                                      <p:cBhvr additive="base">
                                        <p:cTn id="30" dur="20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ppt_x"/>
                                          </p:val>
                                        </p:tav>
                                        <p:tav tm="100000">
                                          <p:val>
                                            <p:strVal val="#ppt_x"/>
                                          </p:val>
                                        </p:tav>
                                      </p:tavLst>
                                    </p:anim>
                                    <p:anim calcmode="lin" valueType="num">
                                      <p:cBhvr additive="base">
                                        <p:cTn id="34" dur="20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000" fill="hold"/>
                                        <p:tgtEl>
                                          <p:spTgt spid="18"/>
                                        </p:tgtEl>
                                        <p:attrNameLst>
                                          <p:attrName>ppt_x</p:attrName>
                                        </p:attrNameLst>
                                      </p:cBhvr>
                                      <p:tavLst>
                                        <p:tav tm="0">
                                          <p:val>
                                            <p:strVal val="#ppt_x"/>
                                          </p:val>
                                        </p:tav>
                                        <p:tav tm="100000">
                                          <p:val>
                                            <p:strVal val="#ppt_x"/>
                                          </p:val>
                                        </p:tav>
                                      </p:tavLst>
                                    </p:anim>
                                    <p:anim calcmode="lin" valueType="num">
                                      <p:cBhvr additive="base">
                                        <p:cTn id="38" dur="20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0" fill="hold"/>
                                        <p:tgtEl>
                                          <p:spTgt spid="19"/>
                                        </p:tgtEl>
                                        <p:attrNameLst>
                                          <p:attrName>ppt_x</p:attrName>
                                        </p:attrNameLst>
                                      </p:cBhvr>
                                      <p:tavLst>
                                        <p:tav tm="0">
                                          <p:val>
                                            <p:strVal val="#ppt_x"/>
                                          </p:val>
                                        </p:tav>
                                        <p:tav tm="100000">
                                          <p:val>
                                            <p:strVal val="#ppt_x"/>
                                          </p:val>
                                        </p:tav>
                                      </p:tavLst>
                                    </p:anim>
                                    <p:anim calcmode="lin" valueType="num">
                                      <p:cBhvr additive="base">
                                        <p:cTn id="42" dur="20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2000" fill="hold"/>
                                        <p:tgtEl>
                                          <p:spTgt spid="21"/>
                                        </p:tgtEl>
                                        <p:attrNameLst>
                                          <p:attrName>ppt_x</p:attrName>
                                        </p:attrNameLst>
                                      </p:cBhvr>
                                      <p:tavLst>
                                        <p:tav tm="0">
                                          <p:val>
                                            <p:strVal val="#ppt_x"/>
                                          </p:val>
                                        </p:tav>
                                        <p:tav tm="100000">
                                          <p:val>
                                            <p:strVal val="#ppt_x"/>
                                          </p:val>
                                        </p:tav>
                                      </p:tavLst>
                                    </p:anim>
                                    <p:anim calcmode="lin" valueType="num">
                                      <p:cBhvr additive="base">
                                        <p:cTn id="46"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5" grpId="0" animBg="1"/>
      <p:bldP spid="16" grpId="0" animBg="1"/>
      <p:bldP spid="5" grpId="0"/>
      <p:bldP spid="17" grpId="0" animBg="1"/>
      <p:bldP spid="18" grpId="0" animBg="1"/>
      <p:bldP spid="19" grpId="0" animBg="1"/>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98315" y="202148"/>
            <a:ext cx="8229600" cy="7077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Arial"/>
                <a:ea typeface="+mj-ea"/>
                <a:cs typeface="Times New Roman" pitchFamily="18" charset="0"/>
              </a:rPr>
              <a:t>Your return on investment…</a:t>
            </a:r>
          </a:p>
        </p:txBody>
      </p:sp>
      <p:sp>
        <p:nvSpPr>
          <p:cNvPr id="8" name="TextBox 7"/>
          <p:cNvSpPr txBox="1"/>
          <p:nvPr/>
        </p:nvSpPr>
        <p:spPr>
          <a:xfrm>
            <a:off x="157767" y="175765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MCPO</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5,953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$71,442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5" name="TextBox 14"/>
          <p:cNvSpPr txBox="1"/>
          <p:nvPr/>
        </p:nvSpPr>
        <p:spPr>
          <a:xfrm>
            <a:off x="6033186" y="175765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LCDR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6,430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77,166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6" name="TextBox 15"/>
          <p:cNvSpPr txBox="1"/>
          <p:nvPr/>
        </p:nvSpPr>
        <p:spPr>
          <a:xfrm>
            <a:off x="6052504" y="3892325"/>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CAPT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12,006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144,073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3" name="TextBox 12"/>
          <p:cNvSpPr txBox="1"/>
          <p:nvPr/>
        </p:nvSpPr>
        <p:spPr>
          <a:xfrm>
            <a:off x="6609295" y="3412631"/>
            <a:ext cx="18288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38 Years</a:t>
            </a:r>
          </a:p>
        </p:txBody>
      </p:sp>
      <p:sp>
        <p:nvSpPr>
          <p:cNvPr id="5" name="Slide Number Placeholder 4"/>
          <p:cNvSpPr>
            <a:spLocks noGrp="1"/>
          </p:cNvSpPr>
          <p:nvPr>
            <p:ph type="sldNum" sz="quarter" idx="10"/>
          </p:nvPr>
        </p:nvSpPr>
        <p:spPr>
          <a:xfrm>
            <a:off x="8410703" y="6604000"/>
            <a:ext cx="671512" cy="254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63BB6-36FC-44DC-B3C1-E02F6646114A}"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14" name="Rectangle 13"/>
          <p:cNvSpPr/>
          <p:nvPr/>
        </p:nvSpPr>
        <p:spPr>
          <a:xfrm>
            <a:off x="3573914" y="2928713"/>
            <a:ext cx="196400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75%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(60%)</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19" name="Rectangle 18"/>
          <p:cNvSpPr/>
          <p:nvPr/>
        </p:nvSpPr>
        <p:spPr>
          <a:xfrm>
            <a:off x="6514226" y="5055857"/>
            <a:ext cx="196400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95%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(76%)</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3" name="TextBox 2"/>
          <p:cNvSpPr txBox="1"/>
          <p:nvPr/>
        </p:nvSpPr>
        <p:spPr>
          <a:xfrm>
            <a:off x="2521849" y="5496249"/>
            <a:ext cx="4100803"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Retirement pay for life!</a:t>
            </a:r>
          </a:p>
        </p:txBody>
      </p:sp>
      <p:sp>
        <p:nvSpPr>
          <p:cNvPr id="17" name="Rectangle 16"/>
          <p:cNvSpPr/>
          <p:nvPr/>
        </p:nvSpPr>
        <p:spPr>
          <a:xfrm>
            <a:off x="250415" y="6534303"/>
            <a:ext cx="8561196"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http://militarypay.defense.gov/Calculators/High-3-Calculator/</a:t>
            </a:r>
          </a:p>
        </p:txBody>
      </p:sp>
      <p:sp>
        <p:nvSpPr>
          <p:cNvPr id="20" name="TextBox 3"/>
          <p:cNvSpPr txBox="1">
            <a:spLocks noChangeArrowheads="1"/>
          </p:cNvSpPr>
          <p:nvPr/>
        </p:nvSpPr>
        <p:spPr bwMode="auto">
          <a:xfrm>
            <a:off x="295855" y="6019469"/>
            <a:ext cx="8478718" cy="523220"/>
          </a:xfrm>
          <a:prstGeom prst="rect">
            <a:avLst/>
          </a:prstGeom>
          <a:solidFill>
            <a:schemeClr val="accent4">
              <a:lumMod val="75000"/>
              <a:lumOff val="25000"/>
            </a:schemeClr>
          </a:solidFill>
          <a:ln w="9525">
            <a:solidFill>
              <a:schemeClr val="tx1"/>
            </a:solidFill>
            <a:prstDash val="solid"/>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Times New Roman" pitchFamily="18" charset="0"/>
              </a:rPr>
              <a:t>DISCLAIMER: </a:t>
            </a:r>
            <a:r>
              <a:rPr kumimoji="0" lang="en-US" sz="1400" b="1" i="0" u="none" strike="noStrike" kern="1200" cap="all" spc="0" normalizeH="0" baseline="0" noProof="0" dirty="0">
                <a:ln>
                  <a:noFill/>
                </a:ln>
                <a:solidFill>
                  <a:srgbClr val="00B050"/>
                </a:solidFill>
                <a:effectLst/>
                <a:uLnTx/>
                <a:uFillTx/>
                <a:latin typeface="Arial" charset="0"/>
                <a:ea typeface="+mn-ea"/>
                <a:cs typeface="Times New Roman" pitchFamily="18" charset="0"/>
              </a:rPr>
              <a:t>High Three Pay before taxes </a:t>
            </a:r>
            <a:r>
              <a:rPr kumimoji="0" lang="en-US" sz="1400" b="1" i="0" u="none" strike="noStrike" kern="1200" cap="all" spc="0" normalizeH="0" baseline="0" noProof="0" dirty="0">
                <a:ln>
                  <a:noFill/>
                </a:ln>
                <a:solidFill>
                  <a:srgbClr val="FFFFFF"/>
                </a:solidFill>
                <a:effectLst/>
                <a:uLnTx/>
                <a:uFillTx/>
                <a:latin typeface="Arial" charset="0"/>
                <a:ea typeface="+mn-ea"/>
                <a:cs typeface="Times New Roman" pitchFamily="18" charset="0"/>
              </a:rPr>
              <a:t>/ </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BRS CALCULATED +2% per year over 20 (Does not consider members/GOVT contributions to BRS/</a:t>
            </a:r>
            <a:r>
              <a:rPr kumimoji="0" lang="en-US" sz="1400" b="1" i="0" u="none" strike="noStrike" kern="1200" cap="all" spc="0" normalizeH="0" baseline="0" noProof="0" dirty="0" err="1">
                <a:ln>
                  <a:noFill/>
                </a:ln>
                <a:solidFill>
                  <a:srgbClr val="00B0F0"/>
                </a:solidFill>
                <a:effectLst/>
                <a:uLnTx/>
                <a:uFillTx/>
                <a:latin typeface="Arial" charset="0"/>
                <a:ea typeface="+mn-ea"/>
                <a:cs typeface="Times New Roman" pitchFamily="18" charset="0"/>
              </a:rPr>
              <a:t>TSp</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a:t>
            </a:r>
          </a:p>
        </p:txBody>
      </p:sp>
      <p:sp>
        <p:nvSpPr>
          <p:cNvPr id="22" name="TextBox 21"/>
          <p:cNvSpPr txBox="1"/>
          <p:nvPr/>
        </p:nvSpPr>
        <p:spPr>
          <a:xfrm>
            <a:off x="3097867" y="175765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CWO4</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6,518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78,219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3" name="TextBox 22"/>
          <p:cNvSpPr txBox="1"/>
          <p:nvPr/>
        </p:nvSpPr>
        <p:spPr>
          <a:xfrm>
            <a:off x="3109462" y="3892325"/>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CDR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$8,945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107,343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4" name="TextBox 23"/>
          <p:cNvSpPr txBox="1"/>
          <p:nvPr/>
        </p:nvSpPr>
        <p:spPr>
          <a:xfrm>
            <a:off x="3701033" y="3429774"/>
            <a:ext cx="18288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35 Years</a:t>
            </a:r>
          </a:p>
        </p:txBody>
      </p:sp>
      <p:sp>
        <p:nvSpPr>
          <p:cNvPr id="25" name="Rectangle 24"/>
          <p:cNvSpPr/>
          <p:nvPr/>
        </p:nvSpPr>
        <p:spPr>
          <a:xfrm>
            <a:off x="3483553" y="5055857"/>
            <a:ext cx="226376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87.5%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(70%)</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27" name="TextBox 26"/>
          <p:cNvSpPr txBox="1"/>
          <p:nvPr/>
        </p:nvSpPr>
        <p:spPr>
          <a:xfrm>
            <a:off x="158018" y="3892325"/>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CWO5</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7,999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a:t>
            </a:r>
            <a:r>
              <a:rPr kumimoji="0" lang="en-US" sz="2400" b="1" i="0" u="none" strike="noStrike" kern="1200" cap="none" spc="0" normalizeH="0" baseline="0" noProof="0" dirty="0" smtClean="0">
                <a:ln>
                  <a:noFill/>
                </a:ln>
                <a:solidFill>
                  <a:srgbClr val="30A04D"/>
                </a:solidFill>
                <a:effectLst/>
                <a:uLnTx/>
                <a:uFillTx/>
                <a:latin typeface="Arial" charset="0"/>
                <a:ea typeface="+mn-ea"/>
                <a:cs typeface="Times New Roman" pitchFamily="18" charset="0"/>
              </a:rPr>
              <a:t>95,993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8" name="TextBox 27"/>
          <p:cNvSpPr txBox="1"/>
          <p:nvPr/>
        </p:nvSpPr>
        <p:spPr>
          <a:xfrm>
            <a:off x="706407" y="3429774"/>
            <a:ext cx="18288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33 Years</a:t>
            </a:r>
          </a:p>
        </p:txBody>
      </p:sp>
      <p:sp>
        <p:nvSpPr>
          <p:cNvPr id="29" name="Rectangle 28"/>
          <p:cNvSpPr/>
          <p:nvPr/>
        </p:nvSpPr>
        <p:spPr>
          <a:xfrm>
            <a:off x="488928" y="5026149"/>
            <a:ext cx="226376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82.5%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(66%)</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30" name="TextBox 29"/>
          <p:cNvSpPr txBox="1"/>
          <p:nvPr/>
        </p:nvSpPr>
        <p:spPr>
          <a:xfrm>
            <a:off x="898315" y="1138932"/>
            <a:ext cx="73152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Retirement after </a:t>
            </a:r>
            <a:r>
              <a:rPr kumimoji="0" lang="en-US" sz="3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30</a:t>
            </a: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Years of Service:</a:t>
            </a:r>
          </a:p>
        </p:txBody>
      </p:sp>
    </p:spTree>
    <p:extLst>
      <p:ext uri="{BB962C8B-B14F-4D97-AF65-F5344CB8AC3E}">
        <p14:creationId xmlns:p14="http://schemas.microsoft.com/office/powerpoint/2010/main" val="24638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ppt_x"/>
                                          </p:val>
                                        </p:tav>
                                        <p:tav tm="100000">
                                          <p:val>
                                            <p:strVal val="#ppt_x"/>
                                          </p:val>
                                        </p:tav>
                                      </p:tavLst>
                                    </p:anim>
                                    <p:anim calcmode="lin" valueType="num">
                                      <p:cBhvr additive="base">
                                        <p:cTn id="16" dur="2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2000" fill="hold"/>
                                        <p:tgtEl>
                                          <p:spTgt spid="28"/>
                                        </p:tgtEl>
                                        <p:attrNameLst>
                                          <p:attrName>ppt_x</p:attrName>
                                        </p:attrNameLst>
                                      </p:cBhvr>
                                      <p:tavLst>
                                        <p:tav tm="0">
                                          <p:val>
                                            <p:strVal val="#ppt_x"/>
                                          </p:val>
                                        </p:tav>
                                        <p:tav tm="100000">
                                          <p:val>
                                            <p:strVal val="#ppt_x"/>
                                          </p:val>
                                        </p:tav>
                                      </p:tavLst>
                                    </p:anim>
                                    <p:anim calcmode="lin" valueType="num">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2000" fill="hold"/>
                                        <p:tgtEl>
                                          <p:spTgt spid="29"/>
                                        </p:tgtEl>
                                        <p:attrNameLst>
                                          <p:attrName>ppt_x</p:attrName>
                                        </p:attrNameLst>
                                      </p:cBhvr>
                                      <p:tavLst>
                                        <p:tav tm="0">
                                          <p:val>
                                            <p:strVal val="#ppt_x"/>
                                          </p:val>
                                        </p:tav>
                                        <p:tav tm="100000">
                                          <p:val>
                                            <p:strVal val="#ppt_x"/>
                                          </p:val>
                                        </p:tav>
                                      </p:tavLst>
                                    </p:anim>
                                    <p:anim calcmode="lin" valueType="num">
                                      <p:cBhvr additive="base">
                                        <p:cTn id="38"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2000" fill="hold"/>
                                        <p:tgtEl>
                                          <p:spTgt spid="24"/>
                                        </p:tgtEl>
                                        <p:attrNameLst>
                                          <p:attrName>ppt_x</p:attrName>
                                        </p:attrNameLst>
                                      </p:cBhvr>
                                      <p:tavLst>
                                        <p:tav tm="0">
                                          <p:val>
                                            <p:strVal val="#ppt_x"/>
                                          </p:val>
                                        </p:tav>
                                        <p:tav tm="100000">
                                          <p:val>
                                            <p:strVal val="#ppt_x"/>
                                          </p:val>
                                        </p:tav>
                                      </p:tavLst>
                                    </p:anim>
                                    <p:anim calcmode="lin" valueType="num">
                                      <p:cBhvr additive="base">
                                        <p:cTn id="44" dur="20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000" fill="hold"/>
                                        <p:tgtEl>
                                          <p:spTgt spid="25"/>
                                        </p:tgtEl>
                                        <p:attrNameLst>
                                          <p:attrName>ppt_x</p:attrName>
                                        </p:attrNameLst>
                                      </p:cBhvr>
                                      <p:tavLst>
                                        <p:tav tm="0">
                                          <p:val>
                                            <p:strVal val="#ppt_x"/>
                                          </p:val>
                                        </p:tav>
                                        <p:tav tm="100000">
                                          <p:val>
                                            <p:strVal val="#ppt_x"/>
                                          </p:val>
                                        </p:tav>
                                      </p:tavLst>
                                    </p:anim>
                                    <p:anim calcmode="lin" valueType="num">
                                      <p:cBhvr additive="base">
                                        <p:cTn id="52"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ppt_x"/>
                                          </p:val>
                                        </p:tav>
                                        <p:tav tm="100000">
                                          <p:val>
                                            <p:strVal val="#ppt_x"/>
                                          </p:val>
                                        </p:tav>
                                      </p:tavLst>
                                    </p:anim>
                                    <p:anim calcmode="lin" valueType="num">
                                      <p:cBhvr additive="base">
                                        <p:cTn id="58" dur="20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2000" fill="hold"/>
                                        <p:tgtEl>
                                          <p:spTgt spid="16"/>
                                        </p:tgtEl>
                                        <p:attrNameLst>
                                          <p:attrName>ppt_x</p:attrName>
                                        </p:attrNameLst>
                                      </p:cBhvr>
                                      <p:tavLst>
                                        <p:tav tm="0">
                                          <p:val>
                                            <p:strVal val="#ppt_x"/>
                                          </p:val>
                                        </p:tav>
                                        <p:tav tm="100000">
                                          <p:val>
                                            <p:strVal val="#ppt_x"/>
                                          </p:val>
                                        </p:tav>
                                      </p:tavLst>
                                    </p:anim>
                                    <p:anim calcmode="lin" valueType="num">
                                      <p:cBhvr additive="base">
                                        <p:cTn id="62" dur="20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2000" fill="hold"/>
                                        <p:tgtEl>
                                          <p:spTgt spid="19"/>
                                        </p:tgtEl>
                                        <p:attrNameLst>
                                          <p:attrName>ppt_x</p:attrName>
                                        </p:attrNameLst>
                                      </p:cBhvr>
                                      <p:tavLst>
                                        <p:tav tm="0">
                                          <p:val>
                                            <p:strVal val="#ppt_x"/>
                                          </p:val>
                                        </p:tav>
                                        <p:tav tm="100000">
                                          <p:val>
                                            <p:strVal val="#ppt_x"/>
                                          </p:val>
                                        </p:tav>
                                      </p:tavLst>
                                    </p:anim>
                                    <p:anim calcmode="lin" valueType="num">
                                      <p:cBhvr additive="base">
                                        <p:cTn id="66"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3" grpId="0"/>
      <p:bldP spid="14" grpId="0"/>
      <p:bldP spid="19" grpId="0"/>
      <p:bldP spid="22" grpId="0" animBg="1"/>
      <p:bldP spid="23" grpId="0" animBg="1"/>
      <p:bldP spid="24" grpId="0"/>
      <p:bldP spid="25" grpId="0"/>
      <p:bldP spid="27" grpId="0" animBg="1"/>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67355" y="0"/>
            <a:ext cx="7645400" cy="1143000"/>
          </a:xfrm>
        </p:spPr>
        <p:txBody>
          <a:bodyPr/>
          <a:lstStyle/>
          <a:p>
            <a:r>
              <a:rPr lang="en-US" b="1" dirty="0" smtClean="0"/>
              <a:t>Contact Us</a:t>
            </a:r>
          </a:p>
        </p:txBody>
      </p:sp>
      <p:sp>
        <p:nvSpPr>
          <p:cNvPr id="37891" name="Rectangle 5"/>
          <p:cNvSpPr>
            <a:spLocks noGrp="1" noChangeArrowheads="1"/>
          </p:cNvSpPr>
          <p:nvPr>
            <p:ph type="body" idx="1"/>
          </p:nvPr>
        </p:nvSpPr>
        <p:spPr>
          <a:xfrm>
            <a:off x="132617" y="1278547"/>
            <a:ext cx="8884789" cy="5288703"/>
          </a:xfrm>
        </p:spPr>
        <p:txBody>
          <a:bodyPr/>
          <a:lstStyle/>
          <a:p>
            <a:pPr>
              <a:buClrTx/>
              <a:buFont typeface="Arial" panose="020B0604020202020204" pitchFamily="34" charset="0"/>
              <a:buChar char="•"/>
            </a:pPr>
            <a:r>
              <a:rPr lang="en-US" sz="2000" dirty="0" smtClean="0"/>
              <a:t>CAPT Dave Dwyer, Head</a:t>
            </a:r>
            <a:r>
              <a:rPr lang="en-US" sz="2000" b="1" dirty="0" smtClean="0"/>
              <a:t> LDO/CWO Community Manager</a:t>
            </a:r>
            <a:endParaRPr lang="en-US" sz="2000" dirty="0"/>
          </a:p>
          <a:p>
            <a:pPr marL="0" indent="0">
              <a:buClrTx/>
              <a:buNone/>
            </a:pPr>
            <a:r>
              <a:rPr lang="en-US" sz="2000" b="1" dirty="0" smtClean="0"/>
              <a:t>email:  </a:t>
            </a:r>
            <a:r>
              <a:rPr lang="en-US" sz="2000" u="sng" dirty="0" smtClean="0"/>
              <a:t>d</a:t>
            </a:r>
            <a:r>
              <a:rPr lang="en-US" sz="2000" b="1" u="sng" dirty="0" smtClean="0"/>
              <a:t>avid.dwyer2@navy.mil</a:t>
            </a:r>
          </a:p>
          <a:p>
            <a:pPr>
              <a:buClrTx/>
              <a:buFont typeface="Arial" panose="020B0604020202020204" pitchFamily="34" charset="0"/>
              <a:buChar char="•"/>
            </a:pPr>
            <a:r>
              <a:rPr lang="en-US" sz="2000" dirty="0"/>
              <a:t>LT </a:t>
            </a:r>
            <a:r>
              <a:rPr lang="en-US" sz="2000" dirty="0" smtClean="0"/>
              <a:t>Bryan Gill, </a:t>
            </a:r>
            <a:r>
              <a:rPr lang="en-US" sz="2000" dirty="0"/>
              <a:t>Assistant </a:t>
            </a:r>
            <a:r>
              <a:rPr lang="en-US" sz="2000" dirty="0" smtClean="0"/>
              <a:t>LDO/CWO </a:t>
            </a:r>
            <a:r>
              <a:rPr lang="en-US" sz="2000" dirty="0"/>
              <a:t>Community Manager</a:t>
            </a:r>
          </a:p>
          <a:p>
            <a:pPr marL="0" indent="0">
              <a:buClrTx/>
              <a:buNone/>
            </a:pPr>
            <a:r>
              <a:rPr lang="fr-FR" sz="2000" dirty="0" smtClean="0"/>
              <a:t>email</a:t>
            </a:r>
            <a:r>
              <a:rPr lang="fr-FR" sz="2000" dirty="0"/>
              <a:t>:  </a:t>
            </a:r>
            <a:r>
              <a:rPr lang="fr-FR" sz="2000" u="sng" dirty="0" smtClean="0"/>
              <a:t>bryan.j.gill@navy.mil</a:t>
            </a:r>
            <a:endParaRPr lang="fr-FR" sz="2000" u="sng" dirty="0"/>
          </a:p>
          <a:p>
            <a:pPr>
              <a:buClrTx/>
              <a:buFont typeface="Arial" panose="020B0604020202020204" pitchFamily="34" charset="0"/>
              <a:buChar char="•"/>
            </a:pPr>
            <a:r>
              <a:rPr lang="en-US" sz="2000" dirty="0" smtClean="0"/>
              <a:t>CWO5 Hector Sandoval</a:t>
            </a:r>
            <a:r>
              <a:rPr lang="en-US" sz="2000" dirty="0"/>
              <a:t>, CWO Community </a:t>
            </a:r>
            <a:r>
              <a:rPr lang="en-US" sz="2000" dirty="0" smtClean="0"/>
              <a:t>Manager</a:t>
            </a:r>
            <a:endParaRPr lang="en-US" sz="2000" dirty="0"/>
          </a:p>
          <a:p>
            <a:pPr marL="0" indent="0">
              <a:buClrTx/>
              <a:buNone/>
            </a:pPr>
            <a:r>
              <a:rPr lang="en-US" sz="2000" dirty="0" smtClean="0"/>
              <a:t>email</a:t>
            </a:r>
            <a:r>
              <a:rPr lang="en-US" sz="2000" dirty="0"/>
              <a:t>: </a:t>
            </a:r>
            <a:r>
              <a:rPr lang="en-US" sz="2000" dirty="0" smtClean="0"/>
              <a:t> </a:t>
            </a:r>
            <a:r>
              <a:rPr lang="en-US" sz="2000" u="sng" dirty="0" smtClean="0"/>
              <a:t>hector.sandoval@navy.mil</a:t>
            </a:r>
          </a:p>
          <a:p>
            <a:pPr>
              <a:buClrTx/>
              <a:buFont typeface="Arial" panose="020B0604020202020204" pitchFamily="34" charset="0"/>
              <a:buChar char="•"/>
            </a:pPr>
            <a:r>
              <a:rPr lang="en-US" sz="2000" dirty="0" smtClean="0"/>
              <a:t>Parker </a:t>
            </a:r>
            <a:r>
              <a:rPr lang="en-US" sz="2000" dirty="0"/>
              <a:t>Dinwiddie , </a:t>
            </a:r>
            <a:r>
              <a:rPr lang="en-US" sz="2000" dirty="0" smtClean="0"/>
              <a:t>Civilian Assistant LDO/CWO </a:t>
            </a:r>
            <a:r>
              <a:rPr lang="en-US" sz="2000" b="1" dirty="0" smtClean="0"/>
              <a:t>Community Manager</a:t>
            </a:r>
          </a:p>
          <a:p>
            <a:pPr marL="0" indent="0">
              <a:buClrTx/>
              <a:buNone/>
            </a:pPr>
            <a:r>
              <a:rPr lang="en-US" sz="2000" b="1" dirty="0" smtClean="0"/>
              <a:t>email: </a:t>
            </a:r>
            <a:r>
              <a:rPr lang="en-US" sz="2000" u="sng" dirty="0" smtClean="0"/>
              <a:t>parker</a:t>
            </a:r>
            <a:r>
              <a:rPr lang="en-US" sz="2000" b="1" u="sng" dirty="0" smtClean="0"/>
              <a:t>.h.dinwiddie@navy.mil</a:t>
            </a:r>
          </a:p>
          <a:p>
            <a:pPr marL="0" indent="0">
              <a:buClrTx/>
              <a:buNone/>
            </a:pPr>
            <a:r>
              <a:rPr lang="en-US" sz="2000" dirty="0"/>
              <a:t>* LDO/CWO OCM Mailbox: </a:t>
            </a:r>
            <a:r>
              <a:rPr lang="en-US" sz="2000" u="sng" dirty="0"/>
              <a:t>ldocwoocm.fct@navy.mil</a:t>
            </a:r>
          </a:p>
          <a:p>
            <a:pPr marL="0" indent="0">
              <a:buClrTx/>
              <a:buNone/>
            </a:pPr>
            <a:endParaRPr lang="en-US" sz="1400" u="sng" dirty="0" smtClean="0"/>
          </a:p>
          <a:p>
            <a:pPr marL="0" lvl="0" indent="0">
              <a:buNone/>
            </a:pPr>
            <a:r>
              <a:rPr lang="en-US" sz="1800" u="sng" dirty="0" smtClean="0">
                <a:solidFill>
                  <a:srgbClr val="000000"/>
                </a:solidFill>
              </a:rPr>
              <a:t>Community </a:t>
            </a:r>
            <a:r>
              <a:rPr lang="en-US" sz="1800" u="sng" dirty="0">
                <a:solidFill>
                  <a:srgbClr val="000000"/>
                </a:solidFill>
              </a:rPr>
              <a:t>News and Forums</a:t>
            </a:r>
            <a:r>
              <a:rPr lang="en-US" sz="1800" dirty="0">
                <a:solidFill>
                  <a:srgbClr val="000000"/>
                </a:solidFill>
              </a:rPr>
              <a:t>:</a:t>
            </a:r>
          </a:p>
          <a:p>
            <a:pPr marL="0" lvl="0" indent="0">
              <a:buNone/>
            </a:pPr>
            <a:r>
              <a:rPr lang="en-US" sz="1800" dirty="0" err="1" smtClean="0">
                <a:solidFill>
                  <a:srgbClr val="000000"/>
                </a:solidFill>
              </a:rPr>
              <a:t>MyNavyHR</a:t>
            </a:r>
            <a:r>
              <a:rPr lang="en-US" sz="1800" dirty="0" smtClean="0">
                <a:solidFill>
                  <a:srgbClr val="000000"/>
                </a:solidFill>
              </a:rPr>
              <a:t> </a:t>
            </a:r>
            <a:r>
              <a:rPr lang="en-US" sz="1800" dirty="0">
                <a:solidFill>
                  <a:srgbClr val="000000"/>
                </a:solidFill>
              </a:rPr>
              <a:t>Website:</a:t>
            </a:r>
          </a:p>
          <a:p>
            <a:pPr lvl="0">
              <a:buFont typeface="Arial" panose="020B0604020202020204" pitchFamily="34" charset="0"/>
              <a:buChar char="•"/>
            </a:pPr>
            <a:r>
              <a:rPr lang="en-US" sz="1800" dirty="0">
                <a:latin typeface="Calibri" panose="020F0502020204030204" pitchFamily="34" charset="0"/>
                <a:ea typeface="Gulim"/>
              </a:rPr>
              <a:t>https</a:t>
            </a:r>
            <a:r>
              <a:rPr lang="en-US" sz="1800" dirty="0" smtClean="0">
                <a:latin typeface="Calibri" panose="020F0502020204030204" pitchFamily="34" charset="0"/>
                <a:ea typeface="Gulim"/>
              </a:rPr>
              <a:t>://www.mynavyhr.navy.mil/Career-Management/Community-Management/Officer/Active-OCM/LDO-CWO</a:t>
            </a:r>
          </a:p>
          <a:p>
            <a:pPr lvl="0">
              <a:buFont typeface="Arial" panose="020B0604020202020204" pitchFamily="34" charset="0"/>
              <a:buChar char="•"/>
            </a:pPr>
            <a:r>
              <a:rPr lang="en-US" sz="1800" dirty="0" smtClean="0"/>
              <a:t>Facebook</a:t>
            </a:r>
            <a:r>
              <a:rPr lang="en-US" sz="1800" dirty="0" smtClean="0">
                <a:solidFill>
                  <a:srgbClr val="000000"/>
                </a:solidFill>
              </a:rPr>
              <a:t>:  </a:t>
            </a:r>
            <a:r>
              <a:rPr lang="en-US" sz="1800" dirty="0">
                <a:solidFill>
                  <a:srgbClr val="000000"/>
                </a:solidFill>
              </a:rPr>
              <a:t>Search, </a:t>
            </a:r>
            <a:r>
              <a:rPr lang="en-US" sz="1800" dirty="0" smtClean="0">
                <a:solidFill>
                  <a:srgbClr val="000000"/>
                </a:solidFill>
              </a:rPr>
              <a:t>“US Navy LDO/CWO </a:t>
            </a:r>
            <a:r>
              <a:rPr lang="en-US" sz="1800" dirty="0">
                <a:solidFill>
                  <a:srgbClr val="000000"/>
                </a:solidFill>
              </a:rPr>
              <a:t>Community Managers Forum”</a:t>
            </a:r>
          </a:p>
          <a:p>
            <a:pPr marL="0" indent="0">
              <a:buClrTx/>
              <a:buNone/>
            </a:pPr>
            <a:endParaRPr lang="en-US" sz="1400" b="1" dirty="0" smtClean="0"/>
          </a:p>
        </p:txBody>
      </p:sp>
    </p:spTree>
    <p:extLst>
      <p:ext uri="{BB962C8B-B14F-4D97-AF65-F5344CB8AC3E}">
        <p14:creationId xmlns:p14="http://schemas.microsoft.com/office/powerpoint/2010/main" val="179381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LDO and CWO Mission </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a:t>
            </a:fld>
            <a:endParaRPr lang="en-US" smtClean="0"/>
          </a:p>
        </p:txBody>
      </p:sp>
      <p:sp>
        <p:nvSpPr>
          <p:cNvPr id="6" name="Content Placeholder 5"/>
          <p:cNvSpPr>
            <a:spLocks noGrp="1"/>
          </p:cNvSpPr>
          <p:nvPr>
            <p:ph idx="1"/>
          </p:nvPr>
        </p:nvSpPr>
        <p:spPr>
          <a:xfrm>
            <a:off x="700088" y="1483902"/>
            <a:ext cx="7772400" cy="4685280"/>
          </a:xfrm>
        </p:spPr>
        <p:txBody>
          <a:bodyPr/>
          <a:lstStyle/>
          <a:p>
            <a:pPr marL="0" indent="0" algn="just">
              <a:buNone/>
            </a:pPr>
            <a:r>
              <a:rPr lang="en-US" i="1" dirty="0"/>
              <a:t>The Limited Duty Officer and Chief Warrant Officer Community support the war-fighting capability and readiness of Naval Forces through leadership, technical proficiency, and experience.  </a:t>
            </a:r>
            <a:endParaRPr lang="en-US" i="1" dirty="0" smtClean="0"/>
          </a:p>
          <a:p>
            <a:pPr marL="0" indent="0" algn="just">
              <a:buNone/>
            </a:pPr>
            <a:endParaRPr lang="en-US" i="1" dirty="0"/>
          </a:p>
          <a:p>
            <a:pPr marL="0" indent="0" algn="just">
              <a:buNone/>
            </a:pPr>
            <a:r>
              <a:rPr lang="en-US" i="1" dirty="0" smtClean="0"/>
              <a:t>We </a:t>
            </a:r>
            <a:r>
              <a:rPr lang="en-US" i="1" dirty="0"/>
              <a:t>are the primary manpower source for technically specific billets not best suited for traditional Unrestricted Line, Restricted Line or Staff Corps career path Officers. Using critical enlisted experience, we are committed to the continuous leadership, improvement, training and mentoring of Sailors.</a:t>
            </a:r>
          </a:p>
          <a:p>
            <a:pPr marL="0" indent="0" algn="just">
              <a:buNone/>
            </a:pPr>
            <a:endParaRPr lang="en-US" i="1" dirty="0"/>
          </a:p>
          <a:p>
            <a:pPr marL="0" indent="0" algn="just">
              <a:buNone/>
            </a:pPr>
            <a:endParaRPr lang="en-US" dirty="0"/>
          </a:p>
        </p:txBody>
      </p:sp>
    </p:spTree>
    <p:extLst>
      <p:ext uri="{BB962C8B-B14F-4D97-AF65-F5344CB8AC3E}">
        <p14:creationId xmlns:p14="http://schemas.microsoft.com/office/powerpoint/2010/main" val="364987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Limited Duty Officer (LDO)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4</a:t>
            </a:fld>
            <a:endParaRPr lang="en-US" smtClean="0"/>
          </a:p>
        </p:txBody>
      </p:sp>
      <p:sp>
        <p:nvSpPr>
          <p:cNvPr id="6" name="Content Placeholder 5"/>
          <p:cNvSpPr>
            <a:spLocks noGrp="1"/>
          </p:cNvSpPr>
          <p:nvPr>
            <p:ph idx="1"/>
          </p:nvPr>
        </p:nvSpPr>
        <p:spPr>
          <a:xfrm>
            <a:off x="458585" y="1334614"/>
            <a:ext cx="7985023" cy="5075913"/>
          </a:xfrm>
        </p:spPr>
        <p:txBody>
          <a:bodyPr/>
          <a:lstStyle/>
          <a:p>
            <a:pPr>
              <a:buFont typeface="Arial" panose="020B0604020202020204" pitchFamily="34" charset="0"/>
              <a:buChar char="•"/>
            </a:pPr>
            <a:r>
              <a:rPr lang="en-US" sz="2200" i="1" u="sng" dirty="0">
                <a:effectLst>
                  <a:outerShdw blurRad="38100" dist="38100" dir="2700000" algn="tl">
                    <a:srgbClr val="000000">
                      <a:alpha val="43137"/>
                    </a:srgbClr>
                  </a:outerShdw>
                </a:effectLst>
              </a:rPr>
              <a:t>Technical </a:t>
            </a:r>
            <a:r>
              <a:rPr lang="en-US" sz="2200" i="1" u="sng" dirty="0" smtClean="0">
                <a:effectLst>
                  <a:outerShdw blurRad="38100" dist="38100" dir="2700000" algn="tl">
                    <a:srgbClr val="000000">
                      <a:alpha val="43137"/>
                    </a:srgbClr>
                  </a:outerShdw>
                </a:effectLst>
              </a:rPr>
              <a:t>Managers</a:t>
            </a:r>
            <a:r>
              <a:rPr lang="en-US" sz="2200" dirty="0"/>
              <a:t> </a:t>
            </a:r>
            <a:r>
              <a:rPr lang="en-US" sz="2200" dirty="0" smtClean="0"/>
              <a:t>– LDOs are Naval </a:t>
            </a:r>
            <a:r>
              <a:rPr lang="en-US" sz="2200" dirty="0"/>
              <a:t>Line or Staff </a:t>
            </a:r>
            <a:r>
              <a:rPr lang="en-US" sz="2200" dirty="0" smtClean="0"/>
              <a:t>Corps Officers that progressively </a:t>
            </a:r>
            <a:r>
              <a:rPr lang="en-US" sz="2200" dirty="0"/>
              <a:t>advance within broad technical fields related to their former enlisted </a:t>
            </a:r>
            <a:r>
              <a:rPr lang="en-US" sz="2200" dirty="0" smtClean="0"/>
              <a:t>ratings</a:t>
            </a:r>
          </a:p>
          <a:p>
            <a:pPr marL="0" indent="0">
              <a:buNone/>
            </a:pPr>
            <a:endParaRPr lang="en-US" sz="2200" dirty="0" smtClean="0"/>
          </a:p>
          <a:p>
            <a:pPr>
              <a:buFont typeface="Arial" panose="020B0604020202020204" pitchFamily="34" charset="0"/>
              <a:buChar char="•"/>
            </a:pPr>
            <a:r>
              <a:rPr lang="en-US" sz="2200" dirty="0" smtClean="0"/>
              <a:t>LDOs </a:t>
            </a:r>
            <a:r>
              <a:rPr lang="en-US" sz="2200" u="sng" dirty="0" smtClean="0"/>
              <a:t>fill </a:t>
            </a:r>
            <a:r>
              <a:rPr lang="en-US" sz="2200" u="sng" dirty="0"/>
              <a:t>leadership and management positions</a:t>
            </a:r>
            <a:r>
              <a:rPr lang="en-US" sz="2200" dirty="0"/>
              <a:t> at the </a:t>
            </a:r>
            <a:r>
              <a:rPr lang="en-US" sz="2200" dirty="0" smtClean="0"/>
              <a:t>ENS </a:t>
            </a:r>
            <a:r>
              <a:rPr lang="en-US" sz="2200" dirty="0"/>
              <a:t>through </a:t>
            </a:r>
            <a:r>
              <a:rPr lang="en-US" sz="2200" dirty="0" smtClean="0"/>
              <a:t>CAPT </a:t>
            </a:r>
            <a:r>
              <a:rPr lang="en-US" sz="2200" dirty="0"/>
              <a:t>level that require technical background and skills not attainable through normal development within other officer </a:t>
            </a:r>
            <a:r>
              <a:rPr lang="en-US" sz="2200" dirty="0" smtClean="0"/>
              <a:t>designators</a:t>
            </a:r>
          </a:p>
          <a:p>
            <a:pPr marL="0" indent="0">
              <a:buNone/>
            </a:pPr>
            <a:endParaRPr lang="en-US" sz="2200" dirty="0" smtClean="0"/>
          </a:p>
          <a:p>
            <a:pPr>
              <a:buFont typeface="Arial" panose="020B0604020202020204" pitchFamily="34" charset="0"/>
              <a:buChar char="•"/>
            </a:pPr>
            <a:r>
              <a:rPr lang="en-US" sz="2200" dirty="0" smtClean="0"/>
              <a:t>LDOs serve </a:t>
            </a:r>
            <a:r>
              <a:rPr lang="en-US" sz="2200" dirty="0"/>
              <a:t>as, but are not limited to, </a:t>
            </a:r>
            <a:r>
              <a:rPr lang="en-US" sz="2200" dirty="0" smtClean="0"/>
              <a:t>DIVOs, DEPT Heads, OICs, XOs and COs </a:t>
            </a:r>
          </a:p>
          <a:p>
            <a:pPr marL="0" indent="0">
              <a:buNone/>
            </a:pPr>
            <a:endParaRPr lang="en-US" sz="2200" dirty="0" smtClean="0"/>
          </a:p>
          <a:p>
            <a:pPr>
              <a:buFont typeface="Arial" panose="020B0604020202020204" pitchFamily="34" charset="0"/>
              <a:buChar char="•"/>
            </a:pPr>
            <a:r>
              <a:rPr lang="en-US" sz="2200" u="sng" dirty="0" smtClean="0"/>
              <a:t>Major Command</a:t>
            </a:r>
            <a:r>
              <a:rPr lang="en-US" sz="2200" dirty="0" smtClean="0"/>
              <a:t> (CAPT level) is the pinnacle goal!</a:t>
            </a:r>
            <a:endParaRPr lang="en-US" sz="2200" dirty="0"/>
          </a:p>
          <a:p>
            <a:pPr marL="0" indent="0" algn="just">
              <a:buNone/>
            </a:pPr>
            <a:endParaRPr lang="en-US" sz="22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296222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LDO Designators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5</a:t>
            </a:fld>
            <a:endParaRPr lang="en-US" smtClean="0"/>
          </a:p>
        </p:txBody>
      </p:sp>
      <p:sp>
        <p:nvSpPr>
          <p:cNvPr id="6" name="Rectangle 7"/>
          <p:cNvSpPr txBox="1">
            <a:spLocks noChangeArrowheads="1"/>
          </p:cNvSpPr>
          <p:nvPr/>
        </p:nvSpPr>
        <p:spPr bwMode="auto">
          <a:xfrm>
            <a:off x="300402" y="1213259"/>
            <a:ext cx="4183785" cy="45386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FontTx/>
              <a:buNone/>
            </a:pPr>
            <a:r>
              <a:rPr lang="en-US" sz="1400" i="1" u="sng" kern="0" dirty="0">
                <a:cs typeface="Arial" panose="020B0604020202020204" pitchFamily="34" charset="0"/>
              </a:rPr>
              <a:t>Line (</a:t>
            </a:r>
            <a:r>
              <a:rPr lang="en-US" sz="1400" i="1" u="sng" kern="0" dirty="0" smtClean="0">
                <a:cs typeface="Arial" panose="020B0604020202020204" pitchFamily="34" charset="0"/>
              </a:rPr>
              <a:t>SURFACE)</a:t>
            </a:r>
            <a:endParaRPr lang="en-US" sz="1400" i="1" kern="0" dirty="0">
              <a:cs typeface="Arial" panose="020B0604020202020204" pitchFamily="34" charset="0"/>
            </a:endParaRPr>
          </a:p>
          <a:p>
            <a:pPr eaLnBrk="1" hangingPunct="1">
              <a:lnSpc>
                <a:spcPct val="80000"/>
              </a:lnSpc>
              <a:buFontTx/>
              <a:buNone/>
            </a:pPr>
            <a:r>
              <a:rPr lang="en-US" sz="1400" kern="0" dirty="0">
                <a:solidFill>
                  <a:srgbClr val="00030A"/>
                </a:solidFill>
                <a:cs typeface="Arial" panose="020B0604020202020204" pitchFamily="34" charset="0"/>
              </a:rPr>
              <a:t>611X   </a:t>
            </a:r>
            <a:r>
              <a:rPr lang="en-US" sz="1400" kern="0" dirty="0" smtClean="0">
                <a:solidFill>
                  <a:srgbClr val="00030A"/>
                </a:solidFill>
                <a:cs typeface="Arial" panose="020B0604020202020204" pitchFamily="34" charset="0"/>
              </a:rPr>
              <a:t>DECK</a:t>
            </a:r>
            <a:endParaRPr lang="en-US" sz="1400" kern="0" dirty="0">
              <a:solidFill>
                <a:srgbClr val="00030A"/>
              </a:solidFill>
              <a:cs typeface="Arial" panose="020B0604020202020204" pitchFamily="34" charset="0"/>
            </a:endParaRPr>
          </a:p>
          <a:p>
            <a:pPr eaLnBrk="1" hangingPunct="1">
              <a:lnSpc>
                <a:spcPct val="80000"/>
              </a:lnSpc>
              <a:buFontTx/>
              <a:buNone/>
            </a:pPr>
            <a:r>
              <a:rPr lang="en-US" sz="1400" kern="0" dirty="0">
                <a:solidFill>
                  <a:srgbClr val="00030A"/>
                </a:solidFill>
                <a:cs typeface="Arial" panose="020B0604020202020204" pitchFamily="34" charset="0"/>
              </a:rPr>
              <a:t>612X   </a:t>
            </a:r>
            <a:r>
              <a:rPr lang="en-US" sz="1400" kern="0" dirty="0" smtClean="0">
                <a:solidFill>
                  <a:srgbClr val="00030A"/>
                </a:solidFill>
                <a:cs typeface="Arial" panose="020B0604020202020204" pitchFamily="34" charset="0"/>
              </a:rPr>
              <a:t>OPERATIONS</a:t>
            </a:r>
          </a:p>
          <a:p>
            <a:pPr eaLnBrk="1" hangingPunct="1">
              <a:lnSpc>
                <a:spcPct val="80000"/>
              </a:lnSpc>
              <a:buFontTx/>
              <a:buNone/>
            </a:pPr>
            <a:r>
              <a:rPr lang="en-US" sz="1400" kern="0" dirty="0" smtClean="0">
                <a:solidFill>
                  <a:srgbClr val="00030A"/>
                </a:solidFill>
                <a:cs typeface="Arial" panose="020B0604020202020204" pitchFamily="34" charset="0"/>
              </a:rPr>
              <a:t>613X   ENGINEERING/REPAIR</a:t>
            </a:r>
            <a:endParaRPr lang="en-US" sz="1400" kern="0" dirty="0">
              <a:solidFill>
                <a:srgbClr val="00030A"/>
              </a:solidFill>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618X   ELECTRONICS</a:t>
            </a:r>
          </a:p>
          <a:p>
            <a:pPr eaLnBrk="1" hangingPunct="1">
              <a:lnSpc>
                <a:spcPct val="80000"/>
              </a:lnSpc>
              <a:buFontTx/>
              <a:buNone/>
            </a:pPr>
            <a:endParaRPr lang="en-US" sz="1400" kern="0" dirty="0" smtClean="0">
              <a:solidFill>
                <a:srgbClr val="00030A"/>
              </a:solidFill>
              <a:cs typeface="Arial" panose="020B0604020202020204" pitchFamily="34" charset="0"/>
            </a:endParaRPr>
          </a:p>
          <a:p>
            <a:pPr eaLnBrk="1" hangingPunct="1">
              <a:lnSpc>
                <a:spcPct val="80000"/>
              </a:lnSpc>
              <a:buFontTx/>
              <a:buNone/>
            </a:pPr>
            <a:r>
              <a:rPr lang="en-US" sz="1400" i="1" u="sng" kern="0" dirty="0" smtClean="0">
                <a:cs typeface="Arial" panose="020B0604020202020204" pitchFamily="34" charset="0"/>
              </a:rPr>
              <a:t>Line (SUB / NUCLEAR)</a:t>
            </a:r>
            <a:endParaRPr lang="en-US" sz="1400" i="1" kern="0" dirty="0">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6200   NUCLEAR POWER </a:t>
            </a:r>
            <a:r>
              <a:rPr lang="en-US" sz="1400" kern="0" dirty="0" smtClean="0">
                <a:cs typeface="Arial" panose="020B0604020202020204" pitchFamily="34" charset="0"/>
              </a:rPr>
              <a:t>(NAVADMIN 006/16)</a:t>
            </a:r>
            <a:endParaRPr lang="en-US" sz="1400" i="1" kern="0" dirty="0" smtClean="0">
              <a:solidFill>
                <a:srgbClr val="3333CC"/>
              </a:solidFill>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623X   ENGINEERING/REPAIR</a:t>
            </a:r>
          </a:p>
          <a:p>
            <a:pPr eaLnBrk="1" hangingPunct="1">
              <a:lnSpc>
                <a:spcPct val="80000"/>
              </a:lnSpc>
              <a:buFontTx/>
              <a:buNone/>
            </a:pPr>
            <a:r>
              <a:rPr lang="en-US" sz="1400" kern="0" dirty="0" smtClean="0">
                <a:solidFill>
                  <a:srgbClr val="00030A"/>
                </a:solidFill>
                <a:cs typeface="Arial" panose="020B0604020202020204" pitchFamily="34" charset="0"/>
              </a:rPr>
              <a:t>626X   ORDNANCE</a:t>
            </a:r>
            <a:endParaRPr lang="en-US" sz="1400" kern="0" dirty="0" smtClean="0">
              <a:solidFill>
                <a:srgbClr val="3333CC"/>
              </a:solidFill>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628X   ELECTRONICS</a:t>
            </a:r>
          </a:p>
          <a:p>
            <a:pPr eaLnBrk="1" hangingPunct="1">
              <a:lnSpc>
                <a:spcPct val="80000"/>
              </a:lnSpc>
              <a:buFontTx/>
              <a:buNone/>
            </a:pPr>
            <a:r>
              <a:rPr lang="en-US" sz="1400" i="1" kern="0" dirty="0" smtClean="0">
                <a:solidFill>
                  <a:schemeClr val="accent6"/>
                </a:solidFill>
                <a:cs typeface="Arial" panose="020B0604020202020204" pitchFamily="34" charset="0"/>
              </a:rPr>
              <a:t>*629X   COMMUNICATIONS</a:t>
            </a:r>
          </a:p>
          <a:p>
            <a:pPr eaLnBrk="1" hangingPunct="1">
              <a:lnSpc>
                <a:spcPct val="80000"/>
              </a:lnSpc>
              <a:buNone/>
            </a:pPr>
            <a:endParaRPr lang="en-US" sz="1400" kern="0" dirty="0" smtClean="0">
              <a:solidFill>
                <a:srgbClr val="30A04D"/>
              </a:solidFill>
              <a:cs typeface="Arial" panose="020B0604020202020204" pitchFamily="34" charset="0"/>
            </a:endParaRPr>
          </a:p>
          <a:p>
            <a:pPr eaLnBrk="1" hangingPunct="1">
              <a:lnSpc>
                <a:spcPct val="80000"/>
              </a:lnSpc>
              <a:buNone/>
            </a:pPr>
            <a:r>
              <a:rPr lang="en-US" sz="1400" i="1" u="sng" kern="0" dirty="0">
                <a:cs typeface="Arial" panose="020B0604020202020204" pitchFamily="34" charset="0"/>
              </a:rPr>
              <a:t>Line (AVIATION) </a:t>
            </a:r>
            <a:endParaRPr lang="en-US" sz="1400" i="1" u="sng" kern="0" dirty="0" smtClean="0">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631X   DECK </a:t>
            </a:r>
            <a:endParaRPr lang="en-US" sz="1400" kern="0" dirty="0" smtClean="0">
              <a:solidFill>
                <a:srgbClr val="00030A"/>
              </a:solidFill>
              <a:cs typeface="Arial" panose="020B0604020202020204" pitchFamily="34" charset="0"/>
            </a:endParaRPr>
          </a:p>
          <a:p>
            <a:pPr eaLnBrk="1" hangingPunct="1">
              <a:lnSpc>
                <a:spcPct val="80000"/>
              </a:lnSpc>
              <a:buFontTx/>
              <a:buNone/>
            </a:pPr>
            <a:r>
              <a:rPr lang="en-US" sz="1400" kern="0" dirty="0" smtClean="0">
                <a:solidFill>
                  <a:srgbClr val="00030A"/>
                </a:solidFill>
                <a:cs typeface="Arial" panose="020B0604020202020204" pitchFamily="34" charset="0"/>
              </a:rPr>
              <a:t>633X   </a:t>
            </a:r>
            <a:r>
              <a:rPr lang="en-US" sz="1400" kern="0" dirty="0">
                <a:solidFill>
                  <a:srgbClr val="00030A"/>
                </a:solidFill>
                <a:cs typeface="Arial" panose="020B0604020202020204" pitchFamily="34" charset="0"/>
              </a:rPr>
              <a:t>MAINTENANCE</a:t>
            </a:r>
          </a:p>
          <a:p>
            <a:pPr eaLnBrk="1" hangingPunct="1">
              <a:lnSpc>
                <a:spcPct val="80000"/>
              </a:lnSpc>
              <a:buNone/>
            </a:pPr>
            <a:r>
              <a:rPr lang="en-US" sz="1400" kern="0" dirty="0">
                <a:solidFill>
                  <a:srgbClr val="00030A"/>
                </a:solidFill>
                <a:cs typeface="Arial" panose="020B0604020202020204" pitchFamily="34" charset="0"/>
              </a:rPr>
              <a:t>636X   ORDNANCE</a:t>
            </a:r>
          </a:p>
          <a:p>
            <a:pPr eaLnBrk="1" hangingPunct="1">
              <a:lnSpc>
                <a:spcPct val="80000"/>
              </a:lnSpc>
              <a:buNone/>
            </a:pPr>
            <a:r>
              <a:rPr lang="en-US" sz="1400" kern="0" dirty="0">
                <a:solidFill>
                  <a:srgbClr val="00030A"/>
                </a:solidFill>
                <a:cs typeface="Arial" panose="020B0604020202020204" pitchFamily="34" charset="0"/>
              </a:rPr>
              <a:t>639X   AIR TRAFFIC CONTROL</a:t>
            </a: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p:txBody>
      </p:sp>
      <p:sp>
        <p:nvSpPr>
          <p:cNvPr id="8" name="Rectangle 7"/>
          <p:cNvSpPr txBox="1">
            <a:spLocks noChangeArrowheads="1"/>
          </p:cNvSpPr>
          <p:nvPr/>
        </p:nvSpPr>
        <p:spPr bwMode="auto">
          <a:xfrm>
            <a:off x="4798716" y="1213259"/>
            <a:ext cx="4030002" cy="4482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None/>
            </a:pPr>
            <a:r>
              <a:rPr lang="en-US" sz="1400" i="1" u="sng" kern="0" dirty="0" smtClean="0">
                <a:cs typeface="Arial" panose="020B0604020202020204" pitchFamily="34" charset="0"/>
              </a:rPr>
              <a:t>General Line</a:t>
            </a:r>
            <a:endParaRPr lang="en-US" sz="1400" i="1" u="sng" kern="0" dirty="0">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641X   </a:t>
            </a:r>
            <a:r>
              <a:rPr lang="en-US" sz="1400" kern="0" dirty="0" smtClean="0">
                <a:solidFill>
                  <a:srgbClr val="00030A"/>
                </a:solidFill>
                <a:cs typeface="Arial" panose="020B0604020202020204" pitchFamily="34" charset="0"/>
              </a:rPr>
              <a:t>ADMINISTRATION</a:t>
            </a:r>
            <a:endParaRPr lang="en-US" sz="1400" kern="0" dirty="0">
              <a:solidFill>
                <a:srgbClr val="00030A"/>
              </a:solidFill>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643X   </a:t>
            </a:r>
            <a:r>
              <a:rPr lang="en-US" sz="1400" kern="0" dirty="0" smtClean="0">
                <a:solidFill>
                  <a:srgbClr val="00030A"/>
                </a:solidFill>
                <a:cs typeface="Arial" panose="020B0604020202020204" pitchFamily="34" charset="0"/>
              </a:rPr>
              <a:t>BANDMASTER</a:t>
            </a:r>
            <a:endParaRPr lang="en-US" sz="1400" kern="0" dirty="0">
              <a:solidFill>
                <a:srgbClr val="00030A"/>
              </a:solidFill>
              <a:cs typeface="Arial" panose="020B0604020202020204" pitchFamily="34" charset="0"/>
            </a:endParaRPr>
          </a:p>
          <a:p>
            <a:pPr eaLnBrk="1" hangingPunct="1">
              <a:lnSpc>
                <a:spcPct val="80000"/>
              </a:lnSpc>
              <a:buNone/>
            </a:pPr>
            <a:r>
              <a:rPr lang="en-US" sz="1400" kern="0" dirty="0" smtClean="0">
                <a:solidFill>
                  <a:srgbClr val="00030A"/>
                </a:solidFill>
                <a:cs typeface="Arial" panose="020B0604020202020204" pitchFamily="34" charset="0"/>
              </a:rPr>
              <a:t>648X   EXPLOSIVE ORDNANCE DISPOSAL</a:t>
            </a:r>
          </a:p>
          <a:p>
            <a:pPr eaLnBrk="1" hangingPunct="1">
              <a:lnSpc>
                <a:spcPct val="80000"/>
              </a:lnSpc>
              <a:buNone/>
            </a:pPr>
            <a:r>
              <a:rPr lang="en-US" sz="1400" kern="0" dirty="0" smtClean="0">
                <a:solidFill>
                  <a:srgbClr val="00030A"/>
                </a:solidFill>
                <a:cs typeface="Arial" panose="020B0604020202020204" pitchFamily="34" charset="0"/>
              </a:rPr>
              <a:t>649X   </a:t>
            </a:r>
            <a:r>
              <a:rPr lang="en-US" sz="1400" kern="0" dirty="0">
                <a:solidFill>
                  <a:srgbClr val="00030A"/>
                </a:solidFill>
                <a:cs typeface="Arial" panose="020B0604020202020204" pitchFamily="34" charset="0"/>
              </a:rPr>
              <a:t>SECURITY</a:t>
            </a: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r>
              <a:rPr lang="en-US" sz="1400" i="1" u="sng" kern="0" dirty="0" smtClean="0">
                <a:cs typeface="Arial" panose="020B0604020202020204" pitchFamily="34" charset="0"/>
              </a:rPr>
              <a:t>Staff</a:t>
            </a:r>
            <a:endParaRPr lang="en-US" sz="1400" i="1" kern="0" dirty="0">
              <a:cs typeface="Arial" panose="020B0604020202020204" pitchFamily="34" charset="0"/>
            </a:endParaRPr>
          </a:p>
          <a:p>
            <a:pPr eaLnBrk="1" hangingPunct="1">
              <a:lnSpc>
                <a:spcPct val="80000"/>
              </a:lnSpc>
              <a:buNone/>
            </a:pPr>
            <a:r>
              <a:rPr lang="en-US" sz="1400" kern="0" dirty="0">
                <a:solidFill>
                  <a:srgbClr val="00030A"/>
                </a:solidFill>
                <a:cs typeface="Arial" panose="020B0604020202020204" pitchFamily="34" charset="0"/>
              </a:rPr>
              <a:t>653X   CIVIL ENGINEER CORPS</a:t>
            </a: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r>
              <a:rPr lang="en-US" sz="1400" i="1" u="sng" kern="0" dirty="0" smtClean="0">
                <a:cs typeface="Arial" panose="020B0604020202020204" pitchFamily="34" charset="0"/>
              </a:rPr>
              <a:t>Information Warfare</a:t>
            </a:r>
          </a:p>
          <a:p>
            <a:pPr eaLnBrk="1" hangingPunct="1">
              <a:lnSpc>
                <a:spcPct val="80000"/>
              </a:lnSpc>
              <a:buNone/>
            </a:pPr>
            <a:r>
              <a:rPr lang="en-US" sz="1400" i="1" kern="0" dirty="0" smtClean="0">
                <a:solidFill>
                  <a:srgbClr val="3333CC"/>
                </a:solidFill>
                <a:cs typeface="Arial" panose="020B0604020202020204" pitchFamily="34" charset="0"/>
              </a:rPr>
              <a:t>*681X  </a:t>
            </a:r>
            <a:r>
              <a:rPr lang="en-US" sz="1400" i="1" kern="0" dirty="0" smtClean="0">
                <a:solidFill>
                  <a:schemeClr val="accent2"/>
                </a:solidFill>
                <a:cs typeface="Arial" panose="020B0604020202020204" pitchFamily="34" charset="0"/>
              </a:rPr>
              <a:t>CRYPTOLOGIC</a:t>
            </a:r>
            <a:r>
              <a:rPr lang="en-US" sz="1400" i="1" kern="0" dirty="0" smtClean="0">
                <a:solidFill>
                  <a:srgbClr val="3333CC"/>
                </a:solidFill>
                <a:cs typeface="Arial" panose="020B0604020202020204" pitchFamily="34" charset="0"/>
              </a:rPr>
              <a:t> </a:t>
            </a:r>
            <a:r>
              <a:rPr lang="en-US" sz="1400" i="1" kern="0" dirty="0">
                <a:solidFill>
                  <a:srgbClr val="3333CC"/>
                </a:solidFill>
                <a:cs typeface="Arial" panose="020B0604020202020204" pitchFamily="34" charset="0"/>
              </a:rPr>
              <a:t>WARFARE</a:t>
            </a:r>
            <a:endParaRPr lang="en-US" sz="1400" i="1" kern="0" dirty="0">
              <a:solidFill>
                <a:srgbClr val="00030A"/>
              </a:solidFill>
              <a:cs typeface="Arial" panose="020B0604020202020204" pitchFamily="34" charset="0"/>
            </a:endParaRPr>
          </a:p>
          <a:p>
            <a:pPr eaLnBrk="1" hangingPunct="1">
              <a:lnSpc>
                <a:spcPct val="80000"/>
              </a:lnSpc>
              <a:buNone/>
            </a:pPr>
            <a:r>
              <a:rPr lang="en-US" sz="1400" i="1" kern="0" dirty="0" smtClean="0">
                <a:solidFill>
                  <a:srgbClr val="3333CC"/>
                </a:solidFill>
                <a:cs typeface="Arial" panose="020B0604020202020204" pitchFamily="34" charset="0"/>
              </a:rPr>
              <a:t>*682X  INFORMATION </a:t>
            </a:r>
            <a:r>
              <a:rPr lang="en-US" sz="1400" i="1" kern="0" dirty="0">
                <a:solidFill>
                  <a:srgbClr val="3333CC"/>
                </a:solidFill>
                <a:cs typeface="Arial" panose="020B0604020202020204" pitchFamily="34" charset="0"/>
              </a:rPr>
              <a:t>PROFESSIONAL</a:t>
            </a:r>
            <a:endParaRPr lang="en-US" sz="1400" i="1" kern="0" dirty="0">
              <a:solidFill>
                <a:srgbClr val="00B050"/>
              </a:solidFill>
              <a:cs typeface="Arial" panose="020B0604020202020204" pitchFamily="34" charset="0"/>
            </a:endParaRPr>
          </a:p>
          <a:p>
            <a:pPr eaLnBrk="1" hangingPunct="1">
              <a:lnSpc>
                <a:spcPct val="80000"/>
              </a:lnSpc>
              <a:buNone/>
            </a:pPr>
            <a:endParaRPr lang="en-US" sz="1400" i="1" u="sng" kern="0" dirty="0" smtClean="0">
              <a:cs typeface="Arial" panose="020B0604020202020204" pitchFamily="34" charset="0"/>
            </a:endParaRPr>
          </a:p>
          <a:p>
            <a:pPr eaLnBrk="1" hangingPunct="1">
              <a:lnSpc>
                <a:spcPct val="80000"/>
              </a:lnSpc>
              <a:buNone/>
            </a:pPr>
            <a:r>
              <a:rPr lang="en-US" sz="1400" i="1" u="sng" kern="0" dirty="0" smtClean="0">
                <a:cs typeface="Arial" panose="020B0604020202020204" pitchFamily="34" charset="0"/>
              </a:rPr>
              <a:t>Supply</a:t>
            </a:r>
            <a:endParaRPr lang="en-US" sz="1400" kern="0" dirty="0">
              <a:solidFill>
                <a:srgbClr val="00030A"/>
              </a:solidFill>
              <a:cs typeface="Arial" panose="020B0604020202020204" pitchFamily="34" charset="0"/>
            </a:endParaRPr>
          </a:p>
          <a:p>
            <a:pPr eaLnBrk="1" hangingPunct="1">
              <a:lnSpc>
                <a:spcPct val="80000"/>
              </a:lnSpc>
              <a:buNone/>
            </a:pPr>
            <a:r>
              <a:rPr lang="en-US" sz="1400" i="1" kern="0" dirty="0" smtClean="0">
                <a:solidFill>
                  <a:srgbClr val="3333CC"/>
                </a:solidFill>
                <a:cs typeface="Arial" panose="020B0604020202020204" pitchFamily="34" charset="0"/>
              </a:rPr>
              <a:t>*651X  SUPPLY CORPS</a:t>
            </a:r>
            <a:endParaRPr lang="en-US" sz="1400" i="1" kern="0" dirty="0">
              <a:solidFill>
                <a:srgbClr val="00B050"/>
              </a:solidFill>
              <a:cs typeface="Arial" panose="020B0604020202020204" pitchFamily="34" charset="0"/>
            </a:endParaRPr>
          </a:p>
          <a:p>
            <a:pPr eaLnBrk="1" hangingPunct="1">
              <a:lnSpc>
                <a:spcPct val="80000"/>
              </a:lnSpc>
              <a:buNone/>
            </a:pPr>
            <a:endParaRPr lang="en-US" sz="1000" kern="0" dirty="0" smtClean="0">
              <a:solidFill>
                <a:srgbClr val="00030A"/>
              </a:solidFill>
            </a:endParaRPr>
          </a:p>
        </p:txBody>
      </p:sp>
      <p:sp>
        <p:nvSpPr>
          <p:cNvPr id="9" name="TextBox 8"/>
          <p:cNvSpPr txBox="1"/>
          <p:nvPr/>
        </p:nvSpPr>
        <p:spPr>
          <a:xfrm>
            <a:off x="1522265" y="5329805"/>
            <a:ext cx="6320531" cy="1274195"/>
          </a:xfrm>
          <a:prstGeom prst="rect">
            <a:avLst/>
          </a:prstGeom>
          <a:noFill/>
        </p:spPr>
        <p:txBody>
          <a:bodyPr wrap="square" rtlCol="0">
            <a:spAutoFit/>
          </a:bodyPr>
          <a:lstStyle/>
          <a:p>
            <a:pPr algn="l" eaLnBrk="1" hangingPunct="1">
              <a:lnSpc>
                <a:spcPct val="80000"/>
              </a:lnSpc>
              <a:buFont typeface="Wingdings" pitchFamily="2" charset="2"/>
              <a:buNone/>
            </a:pPr>
            <a:r>
              <a:rPr lang="en-US" sz="1200" kern="0" dirty="0" smtClean="0">
                <a:solidFill>
                  <a:srgbClr val="3333CC"/>
                </a:solidFill>
                <a:cs typeface="Arial" panose="020B0604020202020204" pitchFamily="34" charset="0"/>
              </a:rPr>
              <a:t>* </a:t>
            </a:r>
            <a:r>
              <a:rPr lang="en-US" sz="1200" i="1" kern="0" dirty="0" smtClean="0">
                <a:solidFill>
                  <a:srgbClr val="3333CC"/>
                </a:solidFill>
                <a:cs typeface="Arial" panose="020B0604020202020204" pitchFamily="34" charset="0"/>
              </a:rPr>
              <a:t>Applicants </a:t>
            </a:r>
            <a:r>
              <a:rPr lang="en-US" sz="1200" i="1" kern="0" dirty="0">
                <a:solidFill>
                  <a:srgbClr val="3333CC"/>
                </a:solidFill>
                <a:cs typeface="Arial" panose="020B0604020202020204" pitchFamily="34" charset="0"/>
              </a:rPr>
              <a:t>for LDO off-ramp designators </a:t>
            </a:r>
            <a:r>
              <a:rPr lang="en-US" sz="1200" i="1" kern="0" dirty="0" smtClean="0">
                <a:solidFill>
                  <a:srgbClr val="3333CC"/>
                </a:solidFill>
                <a:cs typeface="Arial" panose="020B0604020202020204" pitchFamily="34" charset="0"/>
              </a:rPr>
              <a:t>must </a:t>
            </a:r>
            <a:r>
              <a:rPr lang="en-US" sz="1200" i="1" kern="0" dirty="0">
                <a:solidFill>
                  <a:srgbClr val="3333CC"/>
                </a:solidFill>
                <a:cs typeface="Arial" panose="020B0604020202020204" pitchFamily="34" charset="0"/>
              </a:rPr>
              <a:t>comprehend designator specific off-ramp requirements and procedures </a:t>
            </a:r>
            <a:r>
              <a:rPr lang="en-US" sz="1200" i="1" kern="0" dirty="0" smtClean="0">
                <a:solidFill>
                  <a:srgbClr val="3333CC"/>
                </a:solidFill>
                <a:cs typeface="Arial" panose="020B0604020202020204" pitchFamily="34" charset="0"/>
              </a:rPr>
              <a:t>as </a:t>
            </a:r>
            <a:r>
              <a:rPr lang="en-US" sz="1200" i="1" kern="0" dirty="0">
                <a:solidFill>
                  <a:srgbClr val="3333CC"/>
                </a:solidFill>
                <a:cs typeface="Arial" panose="020B0604020202020204" pitchFamily="34" charset="0"/>
              </a:rPr>
              <a:t>defined in NAVADMIN 128/19 (629X) or NAVADMIN 014/18 </a:t>
            </a:r>
            <a:r>
              <a:rPr lang="en-US" sz="1200" i="1" kern="0" dirty="0" smtClean="0">
                <a:solidFill>
                  <a:srgbClr val="3333CC"/>
                </a:solidFill>
                <a:cs typeface="Arial" panose="020B0604020202020204" pitchFamily="34" charset="0"/>
              </a:rPr>
              <a:t>(651X</a:t>
            </a:r>
            <a:r>
              <a:rPr lang="en-US" sz="1200" i="1" kern="0" dirty="0">
                <a:solidFill>
                  <a:srgbClr val="3333CC"/>
                </a:solidFill>
                <a:cs typeface="Arial" panose="020B0604020202020204" pitchFamily="34" charset="0"/>
              </a:rPr>
              <a:t>, 681X and 682X</a:t>
            </a:r>
            <a:r>
              <a:rPr lang="en-US" sz="1200" i="1" kern="0" dirty="0" smtClean="0">
                <a:solidFill>
                  <a:srgbClr val="3333CC"/>
                </a:solidFill>
                <a:cs typeface="Arial" panose="020B0604020202020204" pitchFamily="34" charset="0"/>
              </a:rPr>
              <a:t>)</a:t>
            </a:r>
          </a:p>
          <a:p>
            <a:pPr algn="l" eaLnBrk="1" hangingPunct="1">
              <a:lnSpc>
                <a:spcPct val="80000"/>
              </a:lnSpc>
              <a:buFont typeface="Wingdings" pitchFamily="2" charset="2"/>
              <a:buNone/>
            </a:pPr>
            <a:endParaRPr lang="en-US" sz="1200" i="1" kern="0" dirty="0">
              <a:solidFill>
                <a:srgbClr val="3333CC"/>
              </a:solidFill>
              <a:cs typeface="Arial" panose="020B0604020202020204" pitchFamily="34" charset="0"/>
            </a:endParaRPr>
          </a:p>
          <a:p>
            <a:pPr marL="228600" indent="-228600" algn="l" eaLnBrk="1" hangingPunct="1">
              <a:lnSpc>
                <a:spcPct val="80000"/>
              </a:lnSpc>
              <a:buFont typeface="Wingdings" pitchFamily="2" charset="2"/>
              <a:buAutoNum type="arabicPeriod"/>
            </a:pPr>
            <a:r>
              <a:rPr lang="en-US" sz="1200" kern="0" dirty="0" smtClean="0">
                <a:solidFill>
                  <a:srgbClr val="3333CC"/>
                </a:solidFill>
                <a:cs typeface="Arial" panose="020B0604020202020204" pitchFamily="34" charset="0"/>
              </a:rPr>
              <a:t>LT at 5 years for IW / Supply to </a:t>
            </a:r>
            <a:r>
              <a:rPr lang="en-US" sz="1200" kern="0" dirty="0">
                <a:solidFill>
                  <a:srgbClr val="3333CC"/>
                </a:solidFill>
                <a:cs typeface="Arial" panose="020B0604020202020204" pitchFamily="34" charset="0"/>
              </a:rPr>
              <a:t>core Restricted Line / Staff </a:t>
            </a:r>
            <a:r>
              <a:rPr lang="en-US" sz="1200" kern="0" dirty="0" smtClean="0">
                <a:solidFill>
                  <a:srgbClr val="3333CC"/>
                </a:solidFill>
                <a:cs typeface="Arial" panose="020B0604020202020204" pitchFamily="34" charset="0"/>
              </a:rPr>
              <a:t>designator</a:t>
            </a:r>
          </a:p>
          <a:p>
            <a:pPr marL="228600" indent="-228600" algn="l" eaLnBrk="1" hangingPunct="1">
              <a:lnSpc>
                <a:spcPct val="80000"/>
              </a:lnSpc>
              <a:buFont typeface="Wingdings" pitchFamily="2" charset="2"/>
              <a:buAutoNum type="arabicPeriod"/>
            </a:pPr>
            <a:r>
              <a:rPr lang="en-US" sz="1200" kern="0" dirty="0" smtClean="0">
                <a:solidFill>
                  <a:srgbClr val="3333CC"/>
                </a:solidFill>
                <a:cs typeface="Arial" panose="020B0604020202020204" pitchFamily="34" charset="0"/>
              </a:rPr>
              <a:t>LT at 6 years for Sub Communications to </a:t>
            </a:r>
            <a:r>
              <a:rPr lang="en-US" sz="1200" kern="0" dirty="0">
                <a:solidFill>
                  <a:srgbClr val="3333CC"/>
                </a:solidFill>
                <a:cs typeface="Arial" panose="020B0604020202020204" pitchFamily="34" charset="0"/>
              </a:rPr>
              <a:t>core Restricted Line </a:t>
            </a:r>
            <a:endParaRPr lang="en-US" sz="1200" kern="0" dirty="0" smtClean="0">
              <a:solidFill>
                <a:srgbClr val="3333CC"/>
              </a:solidFill>
              <a:cs typeface="Arial" panose="020B0604020202020204" pitchFamily="34" charset="0"/>
            </a:endParaRPr>
          </a:p>
          <a:p>
            <a:pPr marL="228600" indent="-228600" algn="l">
              <a:lnSpc>
                <a:spcPct val="80000"/>
              </a:lnSpc>
              <a:buFont typeface="Wingdings" pitchFamily="2" charset="2"/>
              <a:buAutoNum type="arabicPeriod"/>
            </a:pPr>
            <a:r>
              <a:rPr lang="en-US" sz="1200" kern="0" dirty="0">
                <a:solidFill>
                  <a:srgbClr val="3333CC"/>
                </a:solidFill>
                <a:cs typeface="Arial" panose="020B0604020202020204" pitchFamily="34" charset="0"/>
              </a:rPr>
              <a:t>Must have completed a baccalaureate </a:t>
            </a:r>
            <a:r>
              <a:rPr lang="en-US" sz="1200" kern="0" dirty="0" smtClean="0">
                <a:solidFill>
                  <a:srgbClr val="3333CC"/>
                </a:solidFill>
                <a:cs typeface="Arial" panose="020B0604020202020204" pitchFamily="34" charset="0"/>
              </a:rPr>
              <a:t>degree</a:t>
            </a:r>
          </a:p>
          <a:p>
            <a:pPr marL="228600" indent="-228600" algn="l">
              <a:lnSpc>
                <a:spcPct val="80000"/>
              </a:lnSpc>
              <a:buFont typeface="Wingdings" pitchFamily="2" charset="2"/>
              <a:buAutoNum type="arabicPeriod"/>
            </a:pPr>
            <a:r>
              <a:rPr lang="en-US" sz="1200" kern="0" dirty="0">
                <a:solidFill>
                  <a:srgbClr val="3333CC"/>
                </a:solidFill>
                <a:cs typeface="Arial" panose="020B0604020202020204" pitchFamily="34" charset="0"/>
              </a:rPr>
              <a:t>Must have appropriate Warfare device (IW / Supply</a:t>
            </a:r>
            <a:r>
              <a:rPr lang="en-US" sz="1200" kern="0" dirty="0" smtClean="0">
                <a:solidFill>
                  <a:srgbClr val="3333CC"/>
                </a:solidFill>
                <a:cs typeface="Arial" panose="020B0604020202020204" pitchFamily="34" charset="0"/>
              </a:rPr>
              <a:t>)</a:t>
            </a:r>
            <a:endParaRPr lang="en-US" sz="1200" kern="0" dirty="0">
              <a:solidFill>
                <a:srgbClr val="3333CC"/>
              </a:solidFill>
              <a:cs typeface="Arial" panose="020B0604020202020204" pitchFamily="34" charset="0"/>
            </a:endParaRPr>
          </a:p>
        </p:txBody>
      </p:sp>
    </p:spTree>
    <p:extLst>
      <p:ext uri="{BB962C8B-B14F-4D97-AF65-F5344CB8AC3E}">
        <p14:creationId xmlns:p14="http://schemas.microsoft.com/office/powerpoint/2010/main" val="219743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Chief Warrant Officer (CWO)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6</a:t>
            </a:fld>
            <a:endParaRPr lang="en-US" smtClean="0"/>
          </a:p>
        </p:txBody>
      </p:sp>
      <p:sp>
        <p:nvSpPr>
          <p:cNvPr id="6" name="Content Placeholder 5"/>
          <p:cNvSpPr>
            <a:spLocks noGrp="1"/>
          </p:cNvSpPr>
          <p:nvPr>
            <p:ph idx="1"/>
          </p:nvPr>
        </p:nvSpPr>
        <p:spPr>
          <a:xfrm>
            <a:off x="212242" y="1289580"/>
            <a:ext cx="8508424" cy="5449887"/>
          </a:xfrm>
        </p:spPr>
        <p:txBody>
          <a:bodyPr/>
          <a:lstStyle/>
          <a:p>
            <a:pPr>
              <a:buFont typeface="Arial" panose="020B0604020202020204" pitchFamily="34" charset="0"/>
              <a:buChar char="•"/>
            </a:pPr>
            <a:r>
              <a:rPr lang="en-US" sz="2200" i="1" u="sng" dirty="0" smtClean="0">
                <a:effectLst>
                  <a:outerShdw blurRad="38100" dist="38100" dir="2700000" algn="tl">
                    <a:srgbClr val="000000">
                      <a:alpha val="43137"/>
                    </a:srgbClr>
                  </a:outerShdw>
                </a:effectLst>
              </a:rPr>
              <a:t>Technical Specialist </a:t>
            </a:r>
            <a:r>
              <a:rPr lang="en-US" sz="2200" dirty="0" smtClean="0"/>
              <a:t>- CWOs are Naval Officers that possess </a:t>
            </a:r>
            <a:r>
              <a:rPr lang="en-US" sz="2200" u="sng" dirty="0" smtClean="0"/>
              <a:t>extensive </a:t>
            </a:r>
            <a:r>
              <a:rPr lang="en-US" sz="2200" u="sng" dirty="0"/>
              <a:t>experience and knowledge</a:t>
            </a:r>
            <a:r>
              <a:rPr lang="en-US" sz="2200" dirty="0"/>
              <a:t> to direct the most difficult and exacting operations within a given occupational </a:t>
            </a:r>
            <a:r>
              <a:rPr lang="en-US" sz="2200" dirty="0" smtClean="0"/>
              <a:t>specialty </a:t>
            </a:r>
          </a:p>
          <a:p>
            <a:pPr marL="0" indent="0">
              <a:buNone/>
            </a:pPr>
            <a:endParaRPr lang="en-US" sz="1200" dirty="0" smtClean="0"/>
          </a:p>
          <a:p>
            <a:pPr>
              <a:buFont typeface="Arial" panose="020B0604020202020204" pitchFamily="34" charset="0"/>
              <a:buChar char="•"/>
            </a:pPr>
            <a:r>
              <a:rPr lang="en-US" sz="2200" dirty="0" smtClean="0"/>
              <a:t>Although </a:t>
            </a:r>
            <a:r>
              <a:rPr lang="en-US" sz="2200" dirty="0"/>
              <a:t>intended primarily as </a:t>
            </a:r>
            <a:r>
              <a:rPr lang="en-US" sz="2200" u="sng" dirty="0"/>
              <a:t>technical </a:t>
            </a:r>
            <a:r>
              <a:rPr lang="en-US" sz="2200" u="sng" dirty="0" smtClean="0"/>
              <a:t>specialists</a:t>
            </a:r>
            <a:r>
              <a:rPr lang="en-US" sz="2200" dirty="0" smtClean="0"/>
              <a:t>, CWOs can also </a:t>
            </a:r>
            <a:r>
              <a:rPr lang="en-US" sz="2200" dirty="0"/>
              <a:t>serve as </a:t>
            </a:r>
            <a:r>
              <a:rPr lang="en-US" sz="2200" dirty="0" smtClean="0"/>
              <a:t>DIVOs, DEPT Heads or OICs</a:t>
            </a:r>
          </a:p>
          <a:p>
            <a:pPr marL="0" indent="0">
              <a:buNone/>
            </a:pPr>
            <a:endParaRPr lang="en-US" sz="1200" dirty="0" smtClean="0"/>
          </a:p>
          <a:p>
            <a:pPr>
              <a:buFont typeface="Arial" panose="020B0604020202020204" pitchFamily="34" charset="0"/>
              <a:buChar char="•"/>
            </a:pPr>
            <a:r>
              <a:rPr lang="en-US" sz="2200" dirty="0" smtClean="0"/>
              <a:t>CWO assignments are “REPETITIVE” in nature</a:t>
            </a:r>
          </a:p>
          <a:p>
            <a:pPr marL="0" indent="0">
              <a:buNone/>
            </a:pPr>
            <a:endParaRPr lang="en-US" sz="1200" dirty="0"/>
          </a:p>
          <a:p>
            <a:pPr eaLnBrk="1" hangingPunct="1">
              <a:lnSpc>
                <a:spcPct val="80000"/>
              </a:lnSpc>
              <a:buClr>
                <a:schemeClr val="tx1"/>
              </a:buClr>
              <a:buFont typeface="Arial" panose="020B0604020202020204" pitchFamily="34" charset="0"/>
              <a:buChar char="•"/>
            </a:pPr>
            <a:r>
              <a:rPr lang="en-US" sz="2200" dirty="0" smtClean="0"/>
              <a:t>Chiefs </a:t>
            </a:r>
            <a:r>
              <a:rPr lang="en-US" sz="2200" dirty="0"/>
              <a:t>/ Senior Chiefs </a:t>
            </a:r>
            <a:r>
              <a:rPr lang="en-US" sz="2200" dirty="0" smtClean="0"/>
              <a:t>/ “Frocked” Master Chiefs commission to CWO2</a:t>
            </a:r>
          </a:p>
          <a:p>
            <a:pPr eaLnBrk="1" hangingPunct="1">
              <a:lnSpc>
                <a:spcPct val="80000"/>
              </a:lnSpc>
              <a:buClr>
                <a:schemeClr val="tx1"/>
              </a:buClr>
              <a:buFont typeface="Arial" panose="020B0604020202020204" pitchFamily="34" charset="0"/>
              <a:buChar char="•"/>
            </a:pPr>
            <a:endParaRPr lang="en-US" sz="1200" dirty="0" smtClean="0"/>
          </a:p>
          <a:p>
            <a:pPr eaLnBrk="1" hangingPunct="1">
              <a:lnSpc>
                <a:spcPct val="80000"/>
              </a:lnSpc>
              <a:buClr>
                <a:schemeClr val="tx1"/>
              </a:buClr>
              <a:buFont typeface="Arial" panose="020B0604020202020204" pitchFamily="34" charset="0"/>
              <a:buChar char="•"/>
            </a:pPr>
            <a:r>
              <a:rPr lang="en-US" sz="2200" dirty="0"/>
              <a:t>Master Chiefs, </a:t>
            </a:r>
            <a:r>
              <a:rPr lang="en-US" sz="2200" dirty="0" smtClean="0"/>
              <a:t>commission </a:t>
            </a:r>
            <a:r>
              <a:rPr lang="en-US" sz="2200" dirty="0"/>
              <a:t>to </a:t>
            </a:r>
            <a:r>
              <a:rPr lang="en-US" sz="2200" dirty="0" smtClean="0"/>
              <a:t>CWO3 (regardless </a:t>
            </a:r>
            <a:r>
              <a:rPr lang="en-US" sz="2200" dirty="0"/>
              <a:t>of time-in-grade</a:t>
            </a:r>
            <a:r>
              <a:rPr lang="en-US" sz="2200" dirty="0" smtClean="0"/>
              <a:t>)</a:t>
            </a:r>
          </a:p>
          <a:p>
            <a:pPr eaLnBrk="1" hangingPunct="1">
              <a:lnSpc>
                <a:spcPct val="80000"/>
              </a:lnSpc>
              <a:buClr>
                <a:schemeClr val="tx1"/>
              </a:buClr>
              <a:buFont typeface="Arial" panose="020B0604020202020204" pitchFamily="34" charset="0"/>
              <a:buChar char="•"/>
            </a:pPr>
            <a:endParaRPr lang="en-US" sz="1200" dirty="0"/>
          </a:p>
          <a:p>
            <a:pPr eaLnBrk="1" hangingPunct="1">
              <a:lnSpc>
                <a:spcPct val="80000"/>
              </a:lnSpc>
              <a:buClr>
                <a:schemeClr val="tx1"/>
              </a:buClr>
              <a:buFont typeface="Arial" panose="020B0604020202020204" pitchFamily="34" charset="0"/>
              <a:buChar char="•"/>
            </a:pPr>
            <a:r>
              <a:rPr lang="en-US" sz="2200" dirty="0" smtClean="0"/>
              <a:t>WO1s are appointed</a:t>
            </a:r>
            <a:endParaRPr lang="en-US" sz="2200" dirty="0"/>
          </a:p>
          <a:p>
            <a:pPr eaLnBrk="1" hangingPunct="1">
              <a:lnSpc>
                <a:spcPct val="80000"/>
              </a:lnSpc>
              <a:buClr>
                <a:schemeClr val="tx1"/>
              </a:buClr>
              <a:buFont typeface="Arial" panose="020B0604020202020204" pitchFamily="34" charset="0"/>
              <a:buChar char="•"/>
            </a:pPr>
            <a:endParaRPr lang="en-US" sz="2200" dirty="0"/>
          </a:p>
          <a:p>
            <a:pPr marL="0" indent="0" eaLnBrk="1" hangingPunct="1">
              <a:lnSpc>
                <a:spcPct val="80000"/>
              </a:lnSpc>
              <a:buClr>
                <a:schemeClr val="tx1"/>
              </a:buClr>
              <a:buNone/>
            </a:pPr>
            <a:r>
              <a:rPr lang="en-US" sz="2200" dirty="0"/>
              <a:t> </a:t>
            </a:r>
            <a:r>
              <a:rPr lang="en-US" sz="2200" dirty="0" smtClean="0"/>
              <a:t>   </a:t>
            </a:r>
            <a:endParaRPr lang="en-US" sz="22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92860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CWO </a:t>
            </a:r>
            <a:r>
              <a:rPr lang="en-US" dirty="0"/>
              <a:t>D</a:t>
            </a:r>
            <a:r>
              <a:rPr lang="en-US" dirty="0" smtClean="0"/>
              <a:t>esignators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7</a:t>
            </a:fld>
            <a:endParaRPr lang="en-US" smtClean="0"/>
          </a:p>
        </p:txBody>
      </p:sp>
      <p:sp>
        <p:nvSpPr>
          <p:cNvPr id="10" name="Rectangle 7"/>
          <p:cNvSpPr txBox="1">
            <a:spLocks noChangeArrowheads="1"/>
          </p:cNvSpPr>
          <p:nvPr/>
        </p:nvSpPr>
        <p:spPr bwMode="auto">
          <a:xfrm>
            <a:off x="4827474" y="1378848"/>
            <a:ext cx="4127614" cy="451395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None/>
            </a:pPr>
            <a:r>
              <a:rPr lang="en-US" sz="1400" i="1" u="sng" dirty="0">
                <a:solidFill>
                  <a:srgbClr val="00030A"/>
                </a:solidFill>
              </a:rPr>
              <a:t>Line (GENERAL / STAFF)</a:t>
            </a:r>
            <a:endParaRPr lang="en-US" sz="1400" i="1" dirty="0"/>
          </a:p>
          <a:p>
            <a:pPr eaLnBrk="1" hangingPunct="1">
              <a:lnSpc>
                <a:spcPct val="80000"/>
              </a:lnSpc>
              <a:buNone/>
            </a:pPr>
            <a:r>
              <a:rPr lang="en-US" sz="1400" dirty="0" smtClean="0">
                <a:solidFill>
                  <a:srgbClr val="00030A"/>
                </a:solidFill>
              </a:rPr>
              <a:t>741X   </a:t>
            </a:r>
            <a:r>
              <a:rPr lang="en-US" sz="1400" dirty="0">
                <a:solidFill>
                  <a:srgbClr val="00030A"/>
                </a:solidFill>
              </a:rPr>
              <a:t>SHIP’S CLERK</a:t>
            </a:r>
          </a:p>
          <a:p>
            <a:pPr eaLnBrk="1" hangingPunct="1">
              <a:lnSpc>
                <a:spcPct val="80000"/>
              </a:lnSpc>
              <a:buNone/>
            </a:pPr>
            <a:r>
              <a:rPr lang="en-US" sz="1400" dirty="0" smtClean="0"/>
              <a:t>752X   </a:t>
            </a:r>
            <a:r>
              <a:rPr lang="en-US" sz="1400" dirty="0"/>
              <a:t>FOOD </a:t>
            </a:r>
            <a:r>
              <a:rPr lang="en-US" sz="1400" dirty="0" smtClean="0"/>
              <a:t>SERVICE WARRANT</a:t>
            </a:r>
            <a:endParaRPr lang="en-US" sz="1400" dirty="0">
              <a:solidFill>
                <a:srgbClr val="00B050"/>
              </a:solidFill>
            </a:endParaRPr>
          </a:p>
          <a:p>
            <a:pPr eaLnBrk="1" hangingPunct="1">
              <a:lnSpc>
                <a:spcPct val="80000"/>
              </a:lnSpc>
              <a:buNone/>
            </a:pPr>
            <a:r>
              <a:rPr lang="en-US" sz="1400" kern="0" dirty="0" smtClean="0">
                <a:cs typeface="Arial" panose="020B0604020202020204" pitchFamily="34" charset="0"/>
              </a:rPr>
              <a:t>749X   SECURITY TECHNICIAN</a:t>
            </a:r>
            <a:endParaRPr lang="en-US" sz="1400" kern="0" dirty="0">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endParaRPr lang="en-US" sz="1400" kern="0" dirty="0">
              <a:solidFill>
                <a:srgbClr val="00B050"/>
              </a:solidFill>
              <a:cs typeface="Arial" panose="020B0604020202020204" pitchFamily="34" charset="0"/>
            </a:endParaRPr>
          </a:p>
          <a:p>
            <a:pPr eaLnBrk="1" hangingPunct="1">
              <a:lnSpc>
                <a:spcPct val="80000"/>
              </a:lnSpc>
              <a:buNone/>
            </a:pPr>
            <a:endParaRPr lang="en-US" sz="1400" kern="0" dirty="0" smtClean="0">
              <a:solidFill>
                <a:srgbClr val="00B050"/>
              </a:solidFill>
              <a:cs typeface="Arial" panose="020B0604020202020204" pitchFamily="34" charset="0"/>
            </a:endParaRPr>
          </a:p>
          <a:p>
            <a:pPr eaLnBrk="1" hangingPunct="1">
              <a:lnSpc>
                <a:spcPct val="80000"/>
              </a:lnSpc>
              <a:buNone/>
            </a:pPr>
            <a:r>
              <a:rPr lang="en-US" sz="1400" i="1" u="sng" dirty="0"/>
              <a:t>Line (INFO Warfare Community) </a:t>
            </a:r>
            <a:endParaRPr lang="en-US" sz="1400" i="1" u="sng" dirty="0" smtClean="0"/>
          </a:p>
          <a:p>
            <a:pPr eaLnBrk="1" hangingPunct="1">
              <a:lnSpc>
                <a:spcPct val="80000"/>
              </a:lnSpc>
              <a:buNone/>
            </a:pPr>
            <a:r>
              <a:rPr lang="en-US" sz="1400" dirty="0">
                <a:solidFill>
                  <a:srgbClr val="00030A"/>
                </a:solidFill>
              </a:rPr>
              <a:t>780X   </a:t>
            </a:r>
            <a:r>
              <a:rPr lang="en-US" sz="1400" dirty="0" smtClean="0">
                <a:solidFill>
                  <a:srgbClr val="00030A"/>
                </a:solidFill>
              </a:rPr>
              <a:t>OCEANOGRAPHY WARRANT</a:t>
            </a:r>
          </a:p>
          <a:p>
            <a:pPr eaLnBrk="1" hangingPunct="1">
              <a:lnSpc>
                <a:spcPct val="80000"/>
              </a:lnSpc>
              <a:buNone/>
            </a:pPr>
            <a:r>
              <a:rPr lang="en-US" sz="1400" dirty="0">
                <a:solidFill>
                  <a:srgbClr val="00030A"/>
                </a:solidFill>
              </a:rPr>
              <a:t>781X   </a:t>
            </a:r>
            <a:r>
              <a:rPr lang="en-US" sz="1400" dirty="0" smtClean="0">
                <a:solidFill>
                  <a:srgbClr val="00030A"/>
                </a:solidFill>
              </a:rPr>
              <a:t>CRYPTOLOGIC WARFARE TECHNICIAN</a:t>
            </a:r>
            <a:endParaRPr lang="en-US" sz="1400" dirty="0">
              <a:solidFill>
                <a:srgbClr val="00030A"/>
              </a:solidFill>
            </a:endParaRPr>
          </a:p>
          <a:p>
            <a:pPr eaLnBrk="1" hangingPunct="1">
              <a:lnSpc>
                <a:spcPct val="80000"/>
              </a:lnSpc>
              <a:buNone/>
            </a:pPr>
            <a:r>
              <a:rPr lang="en-US" sz="1400" dirty="0">
                <a:solidFill>
                  <a:srgbClr val="00030A"/>
                </a:solidFill>
              </a:rPr>
              <a:t>782X   </a:t>
            </a:r>
            <a:r>
              <a:rPr lang="en-US" sz="1400" dirty="0" smtClean="0">
                <a:solidFill>
                  <a:srgbClr val="00030A"/>
                </a:solidFill>
              </a:rPr>
              <a:t>INFORMATION SYSTEMS TECHNICIAN</a:t>
            </a:r>
            <a:endParaRPr lang="en-US" sz="1400" dirty="0">
              <a:solidFill>
                <a:srgbClr val="00030A"/>
              </a:solidFill>
            </a:endParaRPr>
          </a:p>
          <a:p>
            <a:pPr eaLnBrk="1" hangingPunct="1">
              <a:lnSpc>
                <a:spcPct val="80000"/>
              </a:lnSpc>
              <a:buNone/>
            </a:pPr>
            <a:r>
              <a:rPr lang="en-US" sz="1400" dirty="0" smtClean="0">
                <a:solidFill>
                  <a:srgbClr val="00030A"/>
                </a:solidFill>
              </a:rPr>
              <a:t>*783X   INTELLIGENCE TECHNICIAN</a:t>
            </a:r>
          </a:p>
          <a:p>
            <a:pPr lvl="1" eaLnBrk="1" hangingPunct="1">
              <a:lnSpc>
                <a:spcPct val="80000"/>
              </a:lnSpc>
              <a:buFont typeface="Wingdings" panose="05000000000000000000" pitchFamily="2" charset="2"/>
              <a:buChar char="§"/>
            </a:pPr>
            <a:r>
              <a:rPr lang="en-US" sz="1000" dirty="0" smtClean="0">
                <a:solidFill>
                  <a:srgbClr val="00030A"/>
                </a:solidFill>
              </a:rPr>
              <a:t>CI/HUMINT</a:t>
            </a:r>
          </a:p>
          <a:p>
            <a:pPr lvl="1" eaLnBrk="1" hangingPunct="1">
              <a:lnSpc>
                <a:spcPct val="80000"/>
              </a:lnSpc>
              <a:buFont typeface="Wingdings" panose="05000000000000000000" pitchFamily="2" charset="2"/>
              <a:buChar char="§"/>
            </a:pPr>
            <a:r>
              <a:rPr lang="en-US" sz="1000" dirty="0" smtClean="0">
                <a:solidFill>
                  <a:srgbClr val="00030A"/>
                </a:solidFill>
              </a:rPr>
              <a:t>GEOINT/Targeting</a:t>
            </a:r>
          </a:p>
          <a:p>
            <a:pPr lvl="1" eaLnBrk="1" hangingPunct="1">
              <a:lnSpc>
                <a:spcPct val="80000"/>
              </a:lnSpc>
              <a:buFont typeface="Wingdings" panose="05000000000000000000" pitchFamily="2" charset="2"/>
              <a:buChar char="§"/>
            </a:pPr>
            <a:r>
              <a:rPr lang="en-US" sz="1000" dirty="0" smtClean="0">
                <a:solidFill>
                  <a:srgbClr val="00030A"/>
                </a:solidFill>
              </a:rPr>
              <a:t>OPINTEL</a:t>
            </a:r>
            <a:endParaRPr lang="en-US" sz="1000" dirty="0">
              <a:solidFill>
                <a:srgbClr val="00030A"/>
              </a:solidFill>
            </a:endParaRPr>
          </a:p>
          <a:p>
            <a:pPr eaLnBrk="1" hangingPunct="1">
              <a:lnSpc>
                <a:spcPct val="80000"/>
              </a:lnSpc>
              <a:buNone/>
            </a:pPr>
            <a:r>
              <a:rPr lang="en-US" sz="1400" dirty="0">
                <a:solidFill>
                  <a:srgbClr val="00030A"/>
                </a:solidFill>
              </a:rPr>
              <a:t>784X   </a:t>
            </a:r>
            <a:r>
              <a:rPr lang="en-US" sz="1400" dirty="0" smtClean="0">
                <a:solidFill>
                  <a:srgbClr val="00030A"/>
                </a:solidFill>
              </a:rPr>
              <a:t>CYBER WARRANT (WO1 Only)</a:t>
            </a:r>
          </a:p>
          <a:p>
            <a:pPr eaLnBrk="1" hangingPunct="1">
              <a:lnSpc>
                <a:spcPct val="80000"/>
              </a:lnSpc>
              <a:buNone/>
            </a:pPr>
            <a:endParaRPr lang="en-US" sz="1400" dirty="0">
              <a:solidFill>
                <a:srgbClr val="00030A"/>
              </a:solidFill>
            </a:endParaRPr>
          </a:p>
          <a:p>
            <a:pPr eaLnBrk="1" hangingPunct="1">
              <a:lnSpc>
                <a:spcPct val="80000"/>
              </a:lnSpc>
              <a:buNone/>
            </a:pPr>
            <a:endParaRPr lang="en-US" sz="1400" dirty="0" smtClean="0">
              <a:solidFill>
                <a:srgbClr val="00030A"/>
              </a:solidFill>
            </a:endParaRPr>
          </a:p>
          <a:p>
            <a:pPr eaLnBrk="1" hangingPunct="1">
              <a:lnSpc>
                <a:spcPct val="80000"/>
              </a:lnSpc>
              <a:buNone/>
            </a:pPr>
            <a:endParaRPr lang="en-US" sz="1400" dirty="0">
              <a:solidFill>
                <a:srgbClr val="00030A"/>
              </a:solidFill>
            </a:endParaRPr>
          </a:p>
          <a:p>
            <a:pPr eaLnBrk="1" hangingPunct="1">
              <a:lnSpc>
                <a:spcPct val="80000"/>
              </a:lnSpc>
              <a:buNone/>
            </a:pPr>
            <a:r>
              <a:rPr lang="en-US" sz="1400" dirty="0" smtClean="0">
                <a:solidFill>
                  <a:srgbClr val="00030A"/>
                </a:solidFill>
              </a:rPr>
              <a:t>*  Intelligence (783X) CWO applicants will be</a:t>
            </a:r>
          </a:p>
          <a:p>
            <a:pPr eaLnBrk="1" hangingPunct="1">
              <a:lnSpc>
                <a:spcPct val="80000"/>
              </a:lnSpc>
              <a:buNone/>
            </a:pPr>
            <a:r>
              <a:rPr lang="en-US" sz="1400" dirty="0" smtClean="0">
                <a:solidFill>
                  <a:srgbClr val="00030A"/>
                </a:solidFill>
              </a:rPr>
              <a:t>   considered for selection into one of three</a:t>
            </a:r>
          </a:p>
          <a:p>
            <a:pPr eaLnBrk="1" hangingPunct="1">
              <a:lnSpc>
                <a:spcPct val="80000"/>
              </a:lnSpc>
              <a:buNone/>
            </a:pPr>
            <a:r>
              <a:rPr lang="en-US" sz="1400" dirty="0" smtClean="0">
                <a:solidFill>
                  <a:srgbClr val="00030A"/>
                </a:solidFill>
              </a:rPr>
              <a:t>   Core Competency Areas (CCA)</a:t>
            </a:r>
          </a:p>
        </p:txBody>
      </p:sp>
      <p:sp>
        <p:nvSpPr>
          <p:cNvPr id="11" name="Rectangle 7"/>
          <p:cNvSpPr txBox="1">
            <a:spLocks noChangeArrowheads="1"/>
          </p:cNvSpPr>
          <p:nvPr/>
        </p:nvSpPr>
        <p:spPr bwMode="auto">
          <a:xfrm>
            <a:off x="223025" y="1378848"/>
            <a:ext cx="4360017" cy="487968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FontTx/>
              <a:buNone/>
            </a:pPr>
            <a:r>
              <a:rPr lang="en-US" sz="1400" i="1" u="sng" dirty="0"/>
              <a:t>Line (SURFACE)</a:t>
            </a:r>
            <a:r>
              <a:rPr lang="en-US" sz="1400" i="1" dirty="0">
                <a:solidFill>
                  <a:srgbClr val="00030A"/>
                </a:solidFill>
              </a:rPr>
              <a:t>	</a:t>
            </a:r>
            <a:r>
              <a:rPr lang="en-US" sz="1400" i="1" dirty="0"/>
              <a:t>	</a:t>
            </a:r>
          </a:p>
          <a:p>
            <a:pPr eaLnBrk="1" hangingPunct="1">
              <a:lnSpc>
                <a:spcPct val="80000"/>
              </a:lnSpc>
              <a:buNone/>
            </a:pPr>
            <a:r>
              <a:rPr lang="en-US" sz="1400" dirty="0">
                <a:solidFill>
                  <a:srgbClr val="00030A"/>
                </a:solidFill>
              </a:rPr>
              <a:t>711X   </a:t>
            </a:r>
            <a:r>
              <a:rPr lang="en-US" sz="1400" dirty="0" smtClean="0">
                <a:solidFill>
                  <a:srgbClr val="00030A"/>
                </a:solidFill>
              </a:rPr>
              <a:t>BOATSWAIN</a:t>
            </a:r>
            <a:endParaRPr lang="en-US" sz="1400" dirty="0">
              <a:solidFill>
                <a:srgbClr val="00030A"/>
              </a:solidFill>
            </a:endParaRPr>
          </a:p>
          <a:p>
            <a:pPr eaLnBrk="1" hangingPunct="1">
              <a:lnSpc>
                <a:spcPct val="80000"/>
              </a:lnSpc>
              <a:buFontTx/>
              <a:buNone/>
            </a:pPr>
            <a:r>
              <a:rPr lang="en-US" sz="1400" dirty="0">
                <a:solidFill>
                  <a:srgbClr val="00030A"/>
                </a:solidFill>
              </a:rPr>
              <a:t>712X   </a:t>
            </a:r>
            <a:r>
              <a:rPr lang="en-US" sz="1400" dirty="0" smtClean="0">
                <a:solidFill>
                  <a:srgbClr val="00030A"/>
                </a:solidFill>
              </a:rPr>
              <a:t>OPERATIONS TECHNICIAN</a:t>
            </a:r>
            <a:endParaRPr lang="en-US" sz="1400" dirty="0">
              <a:solidFill>
                <a:srgbClr val="00030A"/>
              </a:solidFill>
            </a:endParaRPr>
          </a:p>
          <a:p>
            <a:pPr eaLnBrk="1" hangingPunct="1">
              <a:lnSpc>
                <a:spcPct val="80000"/>
              </a:lnSpc>
              <a:buFontTx/>
              <a:buNone/>
            </a:pPr>
            <a:r>
              <a:rPr lang="en-US" sz="1400" dirty="0">
                <a:solidFill>
                  <a:srgbClr val="00030A"/>
                </a:solidFill>
              </a:rPr>
              <a:t>713X   </a:t>
            </a:r>
            <a:r>
              <a:rPr lang="en-US" sz="1400" dirty="0" smtClean="0">
                <a:solidFill>
                  <a:srgbClr val="00030A"/>
                </a:solidFill>
              </a:rPr>
              <a:t>ENGINEERING/REPAIR TECHNICIAN</a:t>
            </a:r>
          </a:p>
          <a:p>
            <a:pPr eaLnBrk="1" hangingPunct="1">
              <a:lnSpc>
                <a:spcPct val="80000"/>
              </a:lnSpc>
              <a:buFontTx/>
              <a:buNone/>
            </a:pPr>
            <a:r>
              <a:rPr lang="en-US" sz="1400" dirty="0" smtClean="0">
                <a:solidFill>
                  <a:srgbClr val="00030A"/>
                </a:solidFill>
              </a:rPr>
              <a:t>715X   SPECIAL WARFARE TECHNICIAN</a:t>
            </a:r>
            <a:endParaRPr lang="en-US" sz="1400" dirty="0">
              <a:solidFill>
                <a:srgbClr val="00030A"/>
              </a:solidFill>
            </a:endParaRPr>
          </a:p>
          <a:p>
            <a:pPr eaLnBrk="1" hangingPunct="1">
              <a:lnSpc>
                <a:spcPct val="80000"/>
              </a:lnSpc>
              <a:buFontTx/>
              <a:buNone/>
            </a:pPr>
            <a:r>
              <a:rPr lang="en-US" sz="1400" dirty="0" smtClean="0">
                <a:solidFill>
                  <a:srgbClr val="00030A"/>
                </a:solidFill>
              </a:rPr>
              <a:t>717X   SPECIAL WARFARE </a:t>
            </a:r>
            <a:r>
              <a:rPr lang="en-US" sz="1400" dirty="0">
                <a:solidFill>
                  <a:srgbClr val="00030A"/>
                </a:solidFill>
              </a:rPr>
              <a:t>COMBATANT-CRAFT</a:t>
            </a:r>
          </a:p>
          <a:p>
            <a:pPr eaLnBrk="1" hangingPunct="1">
              <a:lnSpc>
                <a:spcPct val="80000"/>
              </a:lnSpc>
              <a:buNone/>
            </a:pPr>
            <a:r>
              <a:rPr lang="en-US" sz="1400" dirty="0">
                <a:solidFill>
                  <a:srgbClr val="00030A"/>
                </a:solidFill>
              </a:rPr>
              <a:t>718X   </a:t>
            </a:r>
            <a:r>
              <a:rPr lang="en-US" sz="1400" dirty="0" smtClean="0">
                <a:solidFill>
                  <a:srgbClr val="00030A"/>
                </a:solidFill>
              </a:rPr>
              <a:t>ELECTRONICS TECHNICIAN</a:t>
            </a:r>
            <a:endParaRPr lang="en-US" sz="1400" dirty="0">
              <a:solidFill>
                <a:srgbClr val="00030A"/>
              </a:solidFill>
            </a:endParaRPr>
          </a:p>
          <a:p>
            <a:pPr eaLnBrk="1" hangingPunct="1">
              <a:lnSpc>
                <a:spcPct val="80000"/>
              </a:lnSpc>
              <a:buNone/>
            </a:pPr>
            <a:endParaRPr lang="en-US" sz="1400" i="1" dirty="0"/>
          </a:p>
          <a:p>
            <a:pPr eaLnBrk="1" hangingPunct="1">
              <a:lnSpc>
                <a:spcPct val="80000"/>
              </a:lnSpc>
              <a:buNone/>
            </a:pPr>
            <a:r>
              <a:rPr lang="en-US" sz="1400" i="1" u="sng" dirty="0"/>
              <a:t>Line (SUB / NUCLEAR)</a:t>
            </a:r>
            <a:r>
              <a:rPr lang="en-US" sz="1400" i="1" dirty="0"/>
              <a:t>		</a:t>
            </a:r>
            <a:endParaRPr lang="en-US" sz="1400" i="1" dirty="0" smtClean="0"/>
          </a:p>
          <a:p>
            <a:pPr eaLnBrk="1" hangingPunct="1">
              <a:lnSpc>
                <a:spcPct val="80000"/>
              </a:lnSpc>
              <a:buNone/>
            </a:pPr>
            <a:r>
              <a:rPr lang="en-US" sz="1400" dirty="0" smtClean="0">
                <a:solidFill>
                  <a:srgbClr val="00030A"/>
                </a:solidFill>
              </a:rPr>
              <a:t>720X   DIVING OFFICER</a:t>
            </a:r>
            <a:endParaRPr lang="en-US" sz="1400" dirty="0">
              <a:solidFill>
                <a:srgbClr val="00030A"/>
              </a:solidFill>
            </a:endParaRPr>
          </a:p>
          <a:p>
            <a:pPr eaLnBrk="1" hangingPunct="1">
              <a:lnSpc>
                <a:spcPct val="80000"/>
              </a:lnSpc>
              <a:buNone/>
            </a:pPr>
            <a:r>
              <a:rPr lang="en-US" sz="1400" dirty="0" smtClean="0"/>
              <a:t>726X   ORDNANCE TECHNICIAN</a:t>
            </a:r>
            <a:endParaRPr lang="en-US" sz="1400" dirty="0">
              <a:solidFill>
                <a:srgbClr val="00030A"/>
              </a:solidFill>
            </a:endParaRPr>
          </a:p>
          <a:p>
            <a:pPr eaLnBrk="1" hangingPunct="1">
              <a:lnSpc>
                <a:spcPct val="80000"/>
              </a:lnSpc>
              <a:buNone/>
            </a:pPr>
            <a:r>
              <a:rPr lang="en-US" sz="1400" dirty="0"/>
              <a:t>728X   </a:t>
            </a:r>
            <a:r>
              <a:rPr lang="en-US" sz="1400" dirty="0" smtClean="0"/>
              <a:t>ACOUSTIC TECHNICIAN</a:t>
            </a:r>
          </a:p>
          <a:p>
            <a:pPr eaLnBrk="1" hangingPunct="1">
              <a:lnSpc>
                <a:spcPct val="80000"/>
              </a:lnSpc>
              <a:buNone/>
            </a:pPr>
            <a:endParaRPr lang="en-US" sz="1400" dirty="0">
              <a:solidFill>
                <a:srgbClr val="00030A"/>
              </a:solidFill>
            </a:endParaRPr>
          </a:p>
          <a:p>
            <a:pPr eaLnBrk="1" hangingPunct="1">
              <a:lnSpc>
                <a:spcPct val="80000"/>
              </a:lnSpc>
              <a:buFontTx/>
              <a:buNone/>
            </a:pPr>
            <a:r>
              <a:rPr lang="en-US" sz="1400" i="1" u="sng" dirty="0"/>
              <a:t>Line (AVIATION)</a:t>
            </a:r>
            <a:endParaRPr lang="en-US" sz="1400" i="1" dirty="0"/>
          </a:p>
          <a:p>
            <a:pPr eaLnBrk="1" hangingPunct="1">
              <a:lnSpc>
                <a:spcPct val="80000"/>
              </a:lnSpc>
              <a:buFontTx/>
              <a:buNone/>
            </a:pPr>
            <a:r>
              <a:rPr lang="en-US" sz="1400" i="1" dirty="0"/>
              <a:t>7</a:t>
            </a:r>
            <a:r>
              <a:rPr lang="en-US" sz="1400" dirty="0">
                <a:solidFill>
                  <a:srgbClr val="00030A"/>
                </a:solidFill>
              </a:rPr>
              <a:t>31X   </a:t>
            </a:r>
            <a:r>
              <a:rPr lang="en-US" sz="1400" dirty="0" smtClean="0">
                <a:solidFill>
                  <a:srgbClr val="00030A"/>
                </a:solidFill>
              </a:rPr>
              <a:t>BOATSWAIN</a:t>
            </a:r>
            <a:endParaRPr lang="en-US" sz="1400" dirty="0">
              <a:solidFill>
                <a:srgbClr val="00030A"/>
              </a:solidFill>
            </a:endParaRPr>
          </a:p>
          <a:p>
            <a:pPr eaLnBrk="1" hangingPunct="1">
              <a:lnSpc>
                <a:spcPct val="80000"/>
              </a:lnSpc>
              <a:buFontTx/>
              <a:buNone/>
            </a:pPr>
            <a:r>
              <a:rPr lang="en-US" sz="1400" dirty="0">
                <a:solidFill>
                  <a:srgbClr val="00030A"/>
                </a:solidFill>
              </a:rPr>
              <a:t>732X   </a:t>
            </a:r>
            <a:r>
              <a:rPr lang="en-US" sz="1400" dirty="0" smtClean="0">
                <a:solidFill>
                  <a:srgbClr val="00030A"/>
                </a:solidFill>
              </a:rPr>
              <a:t>OPERATIONS TECHNICIAN</a:t>
            </a:r>
            <a:endParaRPr lang="en-US" sz="1400" dirty="0">
              <a:solidFill>
                <a:srgbClr val="00030A"/>
              </a:solidFill>
            </a:endParaRPr>
          </a:p>
          <a:p>
            <a:pPr eaLnBrk="1" hangingPunct="1">
              <a:lnSpc>
                <a:spcPct val="80000"/>
              </a:lnSpc>
              <a:buNone/>
            </a:pPr>
            <a:r>
              <a:rPr lang="en-US" sz="1400" dirty="0">
                <a:solidFill>
                  <a:srgbClr val="00030A"/>
                </a:solidFill>
              </a:rPr>
              <a:t>733X   </a:t>
            </a:r>
            <a:r>
              <a:rPr lang="en-US" sz="1400" dirty="0" smtClean="0">
                <a:solidFill>
                  <a:srgbClr val="00030A"/>
                </a:solidFill>
              </a:rPr>
              <a:t>MAINTENANCE TECHNICIAN</a:t>
            </a:r>
            <a:endParaRPr lang="en-US" sz="1400" dirty="0">
              <a:solidFill>
                <a:srgbClr val="3333CC"/>
              </a:solidFill>
            </a:endParaRPr>
          </a:p>
          <a:p>
            <a:pPr eaLnBrk="1" hangingPunct="1">
              <a:lnSpc>
                <a:spcPct val="80000"/>
              </a:lnSpc>
              <a:buFontTx/>
              <a:buNone/>
            </a:pPr>
            <a:r>
              <a:rPr lang="en-US" sz="1400" dirty="0">
                <a:solidFill>
                  <a:srgbClr val="00030A"/>
                </a:solidFill>
              </a:rPr>
              <a:t>736X   </a:t>
            </a:r>
            <a:r>
              <a:rPr lang="en-US" sz="1400" dirty="0" smtClean="0">
                <a:solidFill>
                  <a:srgbClr val="00030A"/>
                </a:solidFill>
              </a:rPr>
              <a:t>ORDNANCE TECHNICIAN</a:t>
            </a:r>
          </a:p>
          <a:p>
            <a:pPr eaLnBrk="1" hangingPunct="1">
              <a:lnSpc>
                <a:spcPct val="80000"/>
              </a:lnSpc>
              <a:buFontTx/>
              <a:buNone/>
            </a:pPr>
            <a:r>
              <a:rPr lang="en-US" sz="1400" dirty="0" smtClean="0">
                <a:solidFill>
                  <a:srgbClr val="00030A"/>
                </a:solidFill>
              </a:rPr>
              <a:t>737X   AERIAL VEHICLE OPERATOR (OCS WO1) </a:t>
            </a:r>
            <a:endParaRPr lang="en-US" sz="1400" dirty="0">
              <a:solidFill>
                <a:srgbClr val="00030A"/>
              </a:solidFill>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smtClean="0">
              <a:solidFill>
                <a:srgbClr val="3333CC"/>
              </a:solidFill>
              <a:cs typeface="Arial" panose="020B0604020202020204" pitchFamily="34" charset="0"/>
            </a:endParaRPr>
          </a:p>
        </p:txBody>
      </p:sp>
    </p:spTree>
    <p:extLst>
      <p:ext uri="{BB962C8B-B14F-4D97-AF65-F5344CB8AC3E}">
        <p14:creationId xmlns:p14="http://schemas.microsoft.com/office/powerpoint/2010/main" val="156430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8</a:t>
            </a:fld>
            <a:endParaRPr lang="en-US"/>
          </a:p>
        </p:txBody>
      </p:sp>
      <p:sp>
        <p:nvSpPr>
          <p:cNvPr id="3" name="TextBox 2"/>
          <p:cNvSpPr txBox="1"/>
          <p:nvPr/>
        </p:nvSpPr>
        <p:spPr>
          <a:xfrm>
            <a:off x="448732" y="2666906"/>
            <a:ext cx="8305799" cy="1323439"/>
          </a:xfrm>
          <a:prstGeom prst="rect">
            <a:avLst/>
          </a:prstGeom>
          <a:noFill/>
        </p:spPr>
        <p:txBody>
          <a:bodyPr wrap="square" rtlCol="0">
            <a:spAutoFit/>
          </a:bodyPr>
          <a:lstStyle/>
          <a:p>
            <a:r>
              <a:rPr lang="en-US" sz="4000" i="1" dirty="0" smtClean="0">
                <a:solidFill>
                  <a:srgbClr val="000066"/>
                </a:solidFill>
              </a:rPr>
              <a:t>LDO and CWO</a:t>
            </a:r>
          </a:p>
          <a:p>
            <a:r>
              <a:rPr lang="en-US" sz="4000" i="1" dirty="0" smtClean="0">
                <a:solidFill>
                  <a:srgbClr val="000066"/>
                </a:solidFill>
              </a:rPr>
              <a:t>Discrete Requirements</a:t>
            </a:r>
            <a:endParaRPr lang="en-US" sz="4000" i="1" dirty="0">
              <a:solidFill>
                <a:srgbClr val="000066"/>
              </a:solidFill>
            </a:endParaRPr>
          </a:p>
        </p:txBody>
      </p:sp>
    </p:spTree>
    <p:extLst>
      <p:ext uri="{BB962C8B-B14F-4D97-AF65-F5344CB8AC3E}">
        <p14:creationId xmlns:p14="http://schemas.microsoft.com/office/powerpoint/2010/main" val="89062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Requirements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63BB6-36FC-44DC-B3C1-E02F6646114A}"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5" name="TextBox 4"/>
          <p:cNvSpPr txBox="1"/>
          <p:nvPr/>
        </p:nvSpPr>
        <p:spPr>
          <a:xfrm>
            <a:off x="462756" y="1305472"/>
            <a:ext cx="8218488" cy="246221"/>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mn-ea"/>
                <a:cs typeface="Times New Roman" pitchFamily="18" charset="0"/>
              </a:rPr>
              <a:t>https://www.mynavyhr.navy.mil/Career-Management/Community-Management/Officer/Active-OCM/LDO-CWO/Applicant-Information/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10" y="1742273"/>
            <a:ext cx="8101580" cy="4721589"/>
          </a:xfrm>
          <a:prstGeom prst="rect">
            <a:avLst/>
          </a:prstGeom>
        </p:spPr>
      </p:pic>
      <p:sp>
        <p:nvSpPr>
          <p:cNvPr id="7" name="Down Arrow 6"/>
          <p:cNvSpPr/>
          <p:nvPr/>
        </p:nvSpPr>
        <p:spPr bwMode="auto">
          <a:xfrm rot="5400000">
            <a:off x="4762800" y="4453718"/>
            <a:ext cx="244366" cy="128811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smtClean="0">
              <a:ln>
                <a:noFill/>
              </a:ln>
              <a:solidFill>
                <a:srgbClr val="000000"/>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109653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cbb8f0bb-427d-4b79-b9d7-13a216343664">PJRFT734WKYC-33-1</_dlc_DocId>
    <_dlc_DocIdUrl xmlns="cbb8f0bb-427d-4b79-b9d7-13a216343664">
      <Url>https://mpte.portal.navy.mil/sites/OPNAV-N1/N1Z/_layouts/DocIdRedir.aspx?ID=PJRFT734WKYC-33-1</Url>
      <Description>PJRFT734WKYC-33-1</Description>
    </_dlc_DocIdUrl>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9011C508C62E4C991BAB73FA99245C" ma:contentTypeVersion="7" ma:contentTypeDescription="Create a new document." ma:contentTypeScope="" ma:versionID="3d2e6805d1ac92501273cf7104848ad8">
  <xsd:schema xmlns:xsd="http://www.w3.org/2001/XMLSchema" xmlns:xs="http://www.w3.org/2001/XMLSchema" xmlns:p="http://schemas.microsoft.com/office/2006/metadata/properties" xmlns:ns1="http://schemas.microsoft.com/sharepoint/v3" xmlns:ns2="cbb8f0bb-427d-4b79-b9d7-13a216343664" xmlns:ns4="http://schemas.microsoft.com/sharepoint/v4" targetNamespace="http://schemas.microsoft.com/office/2006/metadata/properties" ma:root="true" ma:fieldsID="51f8bd2f39fecfbf72fc1fc1fcefb633" ns1:_="" ns2:_="" ns4:_="">
    <xsd:import namespace="http://schemas.microsoft.com/sharepoint/v3"/>
    <xsd:import namespace="cbb8f0bb-427d-4b79-b9d7-13a216343664"/>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8f0bb-427d-4b79-b9d7-13a21634366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90921F6-7C78-48EE-A5C7-E594CC11503B}">
  <ds:schemaRefs>
    <ds:schemaRef ds:uri="http://purl.org/dc/elements/1.1/"/>
    <ds:schemaRef ds:uri="http://schemas.microsoft.com/office/2006/metadata/properties"/>
    <ds:schemaRef ds:uri="cbb8f0bb-427d-4b79-b9d7-13a216343664"/>
    <ds:schemaRef ds:uri="http://schemas.microsoft.com/sharepoint/v3"/>
    <ds:schemaRef ds:uri="http://purl.org/dc/terms/"/>
    <ds:schemaRef ds:uri="http://schemas.microsoft.com/office/2006/documentManagement/types"/>
    <ds:schemaRef ds:uri="http://schemas.microsoft.com/sharepoint/v4"/>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0A03B7A-D82B-4FB4-B286-8896D1BCC919}">
  <ds:schemaRefs>
    <ds:schemaRef ds:uri="http://schemas.microsoft.com/sharepoint/v3/contenttype/forms"/>
  </ds:schemaRefs>
</ds:datastoreItem>
</file>

<file path=customXml/itemProps3.xml><?xml version="1.0" encoding="utf-8"?>
<ds:datastoreItem xmlns:ds="http://schemas.openxmlformats.org/officeDocument/2006/customXml" ds:itemID="{05179C13-F3D2-4505-96ED-91C124009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b8f0bb-427d-4b79-b9d7-13a21634366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E3BA271-139B-424A-90E2-2E6F2DC932F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20991</TotalTime>
  <Words>2495</Words>
  <Application>Microsoft Office PowerPoint</Application>
  <PresentationFormat>On-screen Show (4:3)</PresentationFormat>
  <Paragraphs>420</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Gulim</vt:lpstr>
      <vt:lpstr>Times New Roman</vt:lpstr>
      <vt:lpstr>Wingdings</vt:lpstr>
      <vt:lpstr>Default Design</vt:lpstr>
      <vt:lpstr>PowerPoint Presentation</vt:lpstr>
      <vt:lpstr>Topics</vt:lpstr>
      <vt:lpstr>LDO and CWO Mission </vt:lpstr>
      <vt:lpstr>Limited Duty Officer (LDO)</vt:lpstr>
      <vt:lpstr>LDO Designators</vt:lpstr>
      <vt:lpstr>Chief Warrant Officer (CWO)</vt:lpstr>
      <vt:lpstr>CWO Designators</vt:lpstr>
      <vt:lpstr>PowerPoint Presentation</vt:lpstr>
      <vt:lpstr>Discrete Requirements</vt:lpstr>
      <vt:lpstr>LDO and CWO Discrete Requirements </vt:lpstr>
      <vt:lpstr>PowerPoint Presentation</vt:lpstr>
      <vt:lpstr>PowerPoint Presentation</vt:lpstr>
      <vt:lpstr>FY-23 Guidance</vt:lpstr>
      <vt:lpstr>Applicant Preparation</vt:lpstr>
      <vt:lpstr>Application  Key Elements </vt:lpstr>
      <vt:lpstr> Interview Appraisal Boards </vt:lpstr>
      <vt:lpstr>FY-23 LDO/CWO Programs Eligibility Checklist</vt:lpstr>
      <vt:lpstr>Notional Application Timeline </vt:lpstr>
      <vt:lpstr>FY-22 Active Duty Selections</vt:lpstr>
      <vt:lpstr>FY-22 Selectee Profile (LDO/CWO) “YOUR COMPETITION”</vt:lpstr>
      <vt:lpstr>FY-22 Stats (LDO)</vt:lpstr>
      <vt:lpstr>FY-22 Stats (CWO)</vt:lpstr>
      <vt:lpstr>PowerPoint Presentation</vt:lpstr>
      <vt:lpstr>LDO  Promotion Opportunity </vt:lpstr>
      <vt:lpstr>CWO  Promotion Opportunity     </vt:lpstr>
      <vt:lpstr>PowerPoint Presentation</vt:lpstr>
      <vt:lpstr>PowerPoint Presentation</vt:lpstr>
      <vt:lpstr>Contact Us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Holden</dc:creator>
  <cp:lastModifiedBy>Sandoval, Hector CWO5 BUPERS 3, CWO OCM</cp:lastModifiedBy>
  <cp:revision>802</cp:revision>
  <cp:lastPrinted>2019-08-08T20:54:34Z</cp:lastPrinted>
  <dcterms:created xsi:type="dcterms:W3CDTF">2006-01-19T13:23:02Z</dcterms:created>
  <dcterms:modified xsi:type="dcterms:W3CDTF">2021-04-02T16:30:09Z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0x010100AD9011C508C62E4C991BAB73FA99245C</vt:lpwstr>
  </property>
  <property fmtid="{D5CDD505-2E9C-101B-9397-08002B2CF9AE}" pid="3" name="_dlc_DocIdItemGuid">
    <vt:lpwstr>1156f4f3-674c-423b-80c7-0b85eb370e7a</vt:lpwstr>
  </property>
</Properties>
</file>